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3" r:id="rId4"/>
    <p:sldId id="292" r:id="rId5"/>
    <p:sldId id="293" r:id="rId6"/>
    <p:sldId id="299" r:id="rId7"/>
    <p:sldId id="30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9CD93-B32D-459E-9C87-50D1978ADE6E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2F7CE-1DB1-4574-A57F-09D046D4B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3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9590A4-C7A4-4626-B2D3-293990271BFA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022F9A-DDD6-4A41-BFE2-5BDF3D6AC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13143-CD50-43FA-AED5-6BD910598672}" type="slidenum">
              <a:rPr lang="en-US"/>
              <a:pPr/>
              <a:t>2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239E1-C3B3-4637-A890-2434528BD497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EDDD1-3593-44D6-AA01-01AD0A400B89}" type="slidenum">
              <a:rPr lang="en-US"/>
              <a:pPr/>
              <a:t>4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CAE55-BDDA-40E4-89B8-DA2361CCA635}" type="slidenum">
              <a:rPr lang="en-US"/>
              <a:pPr/>
              <a:t>5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791B0-C64F-4254-A0C5-ADBDD536BA67}" type="slidenum">
              <a:rPr lang="en-US"/>
              <a:pPr/>
              <a:t>6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E066C-0A03-4659-B21A-E986246CFE0B}" type="slidenum">
              <a:rPr lang="en-US"/>
              <a:pPr/>
              <a:t>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4EC225-858E-4399-A89A-24D71E223E18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68BD46-0A59-4F25-A837-C197C39E6B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61722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8.5  Solving Rational Equations and Inequalities</a:t>
            </a:r>
            <a:endParaRPr lang="en-US" sz="24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057400" y="1905000"/>
            <a:ext cx="6705600" cy="609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Solve rational equations and inequalities.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828800" y="12192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057400" y="3124200"/>
            <a:ext cx="6705600" cy="1066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rational equation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extraneous solution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rational inequality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mtClean="0"/>
              <a:t>a</a:t>
            </a:r>
            <a:endParaRPr lang="en-US" altLang="en-US" dirty="0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828800" y="2590800"/>
            <a:ext cx="731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3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993775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Solve each equation.  </a:t>
            </a:r>
            <a:endParaRPr lang="en-US" altLang="en-US" i="1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2A: Extraneous Solutions</a:t>
            </a:r>
            <a:endParaRPr lang="en-US" altLang="en-US" sz="2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2057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914400" imgH="289440" progId="Equation.DSMT4">
                  <p:embed/>
                </p:oleObj>
              </mc:Choice>
              <mc:Fallback>
                <p:oleObj name="Equation" r:id="rId6" imgW="914400" imgH="28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304800" y="5334000"/>
            <a:ext cx="845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Check:</a:t>
            </a:r>
            <a:endParaRPr lang="en-US" dirty="0"/>
          </a:p>
        </p:txBody>
      </p:sp>
      <p:grpSp>
        <p:nvGrpSpPr>
          <p:cNvPr id="30810" name="Group 90"/>
          <p:cNvGrpSpPr>
            <a:grpSpLocks/>
          </p:cNvGrpSpPr>
          <p:nvPr/>
        </p:nvGrpSpPr>
        <p:grpSpPr bwMode="auto">
          <a:xfrm>
            <a:off x="381000" y="1571625"/>
            <a:ext cx="3124200" cy="806450"/>
            <a:chOff x="432" y="1200"/>
            <a:chExt cx="1968" cy="508"/>
          </a:xfrm>
        </p:grpSpPr>
        <p:grpSp>
          <p:nvGrpSpPr>
            <p:cNvPr id="30787" name="Group 67"/>
            <p:cNvGrpSpPr>
              <a:grpSpLocks/>
            </p:cNvGrpSpPr>
            <p:nvPr/>
          </p:nvGrpSpPr>
          <p:grpSpPr bwMode="auto">
            <a:xfrm>
              <a:off x="432" y="1200"/>
              <a:ext cx="768" cy="508"/>
              <a:chOff x="864" y="1808"/>
              <a:chExt cx="768" cy="508"/>
            </a:xfrm>
          </p:grpSpPr>
          <p:grpSp>
            <p:nvGrpSpPr>
              <p:cNvPr id="30788" name="Group 68"/>
              <p:cNvGrpSpPr>
                <a:grpSpLocks/>
              </p:cNvGrpSpPr>
              <p:nvPr/>
            </p:nvGrpSpPr>
            <p:grpSpPr bwMode="auto">
              <a:xfrm>
                <a:off x="973" y="1808"/>
                <a:ext cx="650" cy="508"/>
                <a:chOff x="4819" y="2804"/>
                <a:chExt cx="650" cy="508"/>
              </a:xfrm>
            </p:grpSpPr>
            <p:sp>
              <p:nvSpPr>
                <p:cNvPr id="3078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862" y="2804"/>
                  <a:ext cx="57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 5</a:t>
                  </a:r>
                  <a:r>
                    <a:rPr lang="en-US" b="1" i="1"/>
                    <a:t>x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3079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819" y="3024"/>
                  <a:ext cx="65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/>
                    <a:t> – 2</a:t>
                  </a:r>
                </a:p>
              </p:txBody>
            </p:sp>
          </p:grpSp>
          <p:sp>
            <p:nvSpPr>
              <p:cNvPr id="30791" name="Line 71"/>
              <p:cNvSpPr>
                <a:spLocks noChangeShapeType="1"/>
              </p:cNvSpPr>
              <p:nvPr/>
            </p:nvSpPr>
            <p:spPr bwMode="auto">
              <a:xfrm>
                <a:off x="864" y="20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804" name="Group 84"/>
            <p:cNvGrpSpPr>
              <a:grpSpLocks/>
            </p:cNvGrpSpPr>
            <p:nvPr/>
          </p:nvGrpSpPr>
          <p:grpSpPr bwMode="auto">
            <a:xfrm>
              <a:off x="1385" y="1200"/>
              <a:ext cx="1015" cy="508"/>
              <a:chOff x="799" y="1808"/>
              <a:chExt cx="1015" cy="508"/>
            </a:xfrm>
          </p:grpSpPr>
          <p:grpSp>
            <p:nvGrpSpPr>
              <p:cNvPr id="30805" name="Group 85"/>
              <p:cNvGrpSpPr>
                <a:grpSpLocks/>
              </p:cNvGrpSpPr>
              <p:nvPr/>
            </p:nvGrpSpPr>
            <p:grpSpPr bwMode="auto">
              <a:xfrm>
                <a:off x="799" y="1808"/>
                <a:ext cx="1015" cy="508"/>
                <a:chOff x="4645" y="2804"/>
                <a:chExt cx="1015" cy="508"/>
              </a:xfrm>
            </p:grpSpPr>
            <p:sp>
              <p:nvSpPr>
                <p:cNvPr id="30806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645" y="2804"/>
                  <a:ext cx="101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 3</a:t>
                  </a:r>
                  <a:r>
                    <a:rPr lang="en-US" b="1" i="1"/>
                    <a:t>x </a:t>
                  </a:r>
                  <a:r>
                    <a:rPr lang="en-US" b="1"/>
                    <a:t>+ 4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3080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785" y="3024"/>
                  <a:ext cx="71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/>
                    <a:t> – 2</a:t>
                  </a:r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30808" name="Line 88"/>
              <p:cNvSpPr>
                <a:spLocks noChangeShapeType="1"/>
              </p:cNvSpPr>
              <p:nvPr/>
            </p:nvSpPr>
            <p:spPr bwMode="auto">
              <a:xfrm>
                <a:off x="864" y="20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09" name="Text Box 89"/>
            <p:cNvSpPr txBox="1">
              <a:spLocks noChangeArrowheads="1"/>
            </p:cNvSpPr>
            <p:nvPr/>
          </p:nvSpPr>
          <p:spPr bwMode="auto">
            <a:xfrm>
              <a:off x="1176" y="1296"/>
              <a:ext cx="2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=</a:t>
              </a:r>
            </a:p>
          </p:txBody>
        </p:sp>
      </p:grp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152401" y="15240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Always </a:t>
            </a:r>
            <a:r>
              <a:rPr lang="en-US" dirty="0"/>
              <a:t>check </a:t>
            </a:r>
            <a:r>
              <a:rPr lang="en-US" dirty="0" smtClean="0"/>
              <a:t>for </a:t>
            </a:r>
            <a:r>
              <a:rPr lang="en-US" b="1" u="sng" dirty="0" smtClean="0"/>
              <a:t>extraneous solutions </a:t>
            </a:r>
            <a:r>
              <a:rPr lang="en-US" dirty="0" smtClean="0"/>
              <a:t>by substituting into </a:t>
            </a:r>
            <a:r>
              <a:rPr lang="en-US" dirty="0"/>
              <a:t>the </a:t>
            </a:r>
            <a:r>
              <a:rPr lang="en-US" dirty="0" smtClean="0"/>
              <a:t>equation</a:t>
            </a:r>
            <a:r>
              <a:rPr lang="en-US" dirty="0"/>
              <a:t>.</a:t>
            </a:r>
          </a:p>
        </p:txBody>
      </p:sp>
      <p:grpSp>
        <p:nvGrpSpPr>
          <p:cNvPr id="56" name="Group 10"/>
          <p:cNvGrpSpPr>
            <a:grpSpLocks/>
          </p:cNvGrpSpPr>
          <p:nvPr/>
        </p:nvGrpSpPr>
        <p:grpSpPr bwMode="auto">
          <a:xfrm>
            <a:off x="4495800" y="1143000"/>
            <a:ext cx="1563688" cy="806450"/>
            <a:chOff x="814" y="1808"/>
            <a:chExt cx="985" cy="508"/>
          </a:xfrm>
        </p:grpSpPr>
        <p:grpSp>
          <p:nvGrpSpPr>
            <p:cNvPr id="57" name="Group 11"/>
            <p:cNvGrpSpPr>
              <a:grpSpLocks/>
            </p:cNvGrpSpPr>
            <p:nvPr/>
          </p:nvGrpSpPr>
          <p:grpSpPr bwMode="auto">
            <a:xfrm>
              <a:off x="814" y="1808"/>
              <a:ext cx="985" cy="508"/>
              <a:chOff x="4660" y="2804"/>
              <a:chExt cx="985" cy="508"/>
            </a:xfrm>
          </p:grpSpPr>
          <p:sp>
            <p:nvSpPr>
              <p:cNvPr id="59" name="Text Box 12"/>
              <p:cNvSpPr txBox="1">
                <a:spLocks noChangeArrowheads="1"/>
              </p:cNvSpPr>
              <p:nvPr/>
            </p:nvSpPr>
            <p:spPr bwMode="auto">
              <a:xfrm>
                <a:off x="4660" y="2804"/>
                <a:ext cx="9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 2</a:t>
                </a:r>
                <a:r>
                  <a:rPr lang="en-US" b="1" i="1"/>
                  <a:t>x </a:t>
                </a:r>
                <a:r>
                  <a:rPr lang="en-US" b="1"/>
                  <a:t>– 5</a:t>
                </a:r>
                <a:r>
                  <a:rPr lang="en-US" b="1" i="1"/>
                  <a:t> </a:t>
                </a:r>
                <a:r>
                  <a:rPr lang="en-US" b="1"/>
                  <a:t> </a:t>
                </a:r>
              </a:p>
            </p:txBody>
          </p:sp>
          <p:sp>
            <p:nvSpPr>
              <p:cNvPr id="60" name="Text Box 13"/>
              <p:cNvSpPr txBox="1">
                <a:spLocks noChangeArrowheads="1"/>
              </p:cNvSpPr>
              <p:nvPr/>
            </p:nvSpPr>
            <p:spPr bwMode="auto">
              <a:xfrm>
                <a:off x="4819" y="3024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r>
                  <a:rPr lang="en-US" b="1"/>
                  <a:t> – 8</a:t>
                </a:r>
              </a:p>
            </p:txBody>
          </p:sp>
        </p:grp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864" y="20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" name="Group 15"/>
          <p:cNvGrpSpPr>
            <a:grpSpLocks/>
          </p:cNvGrpSpPr>
          <p:nvPr/>
        </p:nvGrpSpPr>
        <p:grpSpPr bwMode="auto">
          <a:xfrm>
            <a:off x="7050088" y="1143000"/>
            <a:ext cx="1258887" cy="806450"/>
            <a:chOff x="864" y="1808"/>
            <a:chExt cx="793" cy="508"/>
          </a:xfrm>
        </p:grpSpPr>
        <p:grpSp>
          <p:nvGrpSpPr>
            <p:cNvPr id="62" name="Group 16"/>
            <p:cNvGrpSpPr>
              <a:grpSpLocks/>
            </p:cNvGrpSpPr>
            <p:nvPr/>
          </p:nvGrpSpPr>
          <p:grpSpPr bwMode="auto">
            <a:xfrm>
              <a:off x="939" y="1808"/>
              <a:ext cx="718" cy="508"/>
              <a:chOff x="4785" y="2804"/>
              <a:chExt cx="718" cy="508"/>
            </a:xfrm>
          </p:grpSpPr>
          <p:sp>
            <p:nvSpPr>
              <p:cNvPr id="64" name="Text Box 17"/>
              <p:cNvSpPr txBox="1">
                <a:spLocks noChangeArrowheads="1"/>
              </p:cNvSpPr>
              <p:nvPr/>
            </p:nvSpPr>
            <p:spPr bwMode="auto">
              <a:xfrm>
                <a:off x="4859" y="2804"/>
                <a:ext cx="5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 11</a:t>
                </a:r>
                <a:r>
                  <a:rPr lang="en-US" b="1" i="1"/>
                  <a:t> </a:t>
                </a:r>
                <a:r>
                  <a:rPr lang="en-US" b="1"/>
                  <a:t> </a:t>
                </a:r>
              </a:p>
            </p:txBody>
          </p:sp>
          <p:sp>
            <p:nvSpPr>
              <p:cNvPr id="65" name="Text Box 18"/>
              <p:cNvSpPr txBox="1">
                <a:spLocks noChangeArrowheads="1"/>
              </p:cNvSpPr>
              <p:nvPr/>
            </p:nvSpPr>
            <p:spPr bwMode="auto">
              <a:xfrm>
                <a:off x="4785" y="3024"/>
                <a:ext cx="7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r>
                  <a:rPr lang="en-US" b="1"/>
                  <a:t> – 8</a:t>
                </a:r>
                <a:r>
                  <a:rPr lang="en-US"/>
                  <a:t> </a:t>
                </a:r>
              </a:p>
            </p:txBody>
          </p:sp>
        </p:grp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>
              <a:off x="864" y="206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5794375" y="1295400"/>
            <a:ext cx="12522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+   </a:t>
            </a:r>
            <a:r>
              <a:rPr lang="en-US" b="1" dirty="0" smtClean="0"/>
              <a:t>         </a:t>
            </a:r>
            <a:r>
              <a:rPr lang="en-US" b="1" dirty="0"/>
              <a:t>=</a:t>
            </a:r>
          </a:p>
        </p:txBody>
      </p:sp>
      <p:grpSp>
        <p:nvGrpSpPr>
          <p:cNvPr id="67" name="Group 90"/>
          <p:cNvGrpSpPr>
            <a:grpSpLocks/>
          </p:cNvGrpSpPr>
          <p:nvPr/>
        </p:nvGrpSpPr>
        <p:grpSpPr bwMode="auto">
          <a:xfrm>
            <a:off x="6094413" y="1143000"/>
            <a:ext cx="461962" cy="838200"/>
            <a:chOff x="1533" y="1200"/>
            <a:chExt cx="291" cy="528"/>
          </a:xfrm>
        </p:grpSpPr>
        <p:grpSp>
          <p:nvGrpSpPr>
            <p:cNvPr id="68" name="Group 56"/>
            <p:cNvGrpSpPr>
              <a:grpSpLocks/>
            </p:cNvGrpSpPr>
            <p:nvPr/>
          </p:nvGrpSpPr>
          <p:grpSpPr bwMode="auto">
            <a:xfrm>
              <a:off x="1533" y="1200"/>
              <a:ext cx="253" cy="528"/>
              <a:chOff x="1533" y="1200"/>
              <a:chExt cx="253" cy="528"/>
            </a:xfrm>
          </p:grpSpPr>
          <p:sp>
            <p:nvSpPr>
              <p:cNvPr id="70" name="Text Box 53"/>
              <p:cNvSpPr txBox="1">
                <a:spLocks noChangeArrowheads="1"/>
              </p:cNvSpPr>
              <p:nvPr/>
            </p:nvSpPr>
            <p:spPr bwMode="auto">
              <a:xfrm>
                <a:off x="1540" y="120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</a:p>
            </p:txBody>
          </p:sp>
          <p:sp>
            <p:nvSpPr>
              <p:cNvPr id="71" name="Text Box 54"/>
              <p:cNvSpPr txBox="1">
                <a:spLocks noChangeArrowheads="1"/>
              </p:cNvSpPr>
              <p:nvPr/>
            </p:nvSpPr>
            <p:spPr bwMode="auto">
              <a:xfrm>
                <a:off x="1533" y="1440"/>
                <a:ext cx="2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2</a:t>
                </a:r>
              </a:p>
            </p:txBody>
          </p:sp>
        </p:grpSp>
        <p:sp>
          <p:nvSpPr>
            <p:cNvPr id="69" name="Line 55"/>
            <p:cNvSpPr>
              <a:spLocks noChangeShapeType="1"/>
            </p:cNvSpPr>
            <p:nvPr/>
          </p:nvSpPr>
          <p:spPr bwMode="auto">
            <a:xfrm>
              <a:off x="1536" y="14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935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8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1" name="Text Box 55"/>
          <p:cNvSpPr txBox="1">
            <a:spLocks noChangeArrowheads="1"/>
          </p:cNvSpPr>
          <p:nvPr/>
        </p:nvSpPr>
        <p:spPr bwMode="auto">
          <a:xfrm>
            <a:off x="5029200" y="1524000"/>
            <a:ext cx="883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 smtClean="0"/>
              <a:t>x</a:t>
            </a:r>
            <a:r>
              <a:rPr lang="en-US" altLang="en-US" b="1" dirty="0" smtClean="0"/>
              <a:t> </a:t>
            </a:r>
            <a:r>
              <a:rPr lang="en-US" altLang="en-US" b="1" dirty="0"/>
              <a:t>–    </a:t>
            </a:r>
            <a:r>
              <a:rPr lang="en-US" altLang="en-US" b="1" dirty="0" smtClean="0"/>
              <a:t>     </a:t>
            </a:r>
            <a:r>
              <a:rPr lang="en-US" altLang="en-US" b="1" dirty="0"/>
              <a:t>= 3. 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1: Solving Rational Equations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55419" name="Group 123"/>
          <p:cNvGrpSpPr>
            <a:grpSpLocks/>
          </p:cNvGrpSpPr>
          <p:nvPr/>
        </p:nvGrpSpPr>
        <p:grpSpPr bwMode="auto">
          <a:xfrm>
            <a:off x="5400675" y="1295400"/>
            <a:ext cx="619125" cy="762000"/>
            <a:chOff x="1276" y="840"/>
            <a:chExt cx="390" cy="480"/>
          </a:xfrm>
        </p:grpSpPr>
        <p:grpSp>
          <p:nvGrpSpPr>
            <p:cNvPr id="55406" name="Group 110"/>
            <p:cNvGrpSpPr>
              <a:grpSpLocks/>
            </p:cNvGrpSpPr>
            <p:nvPr/>
          </p:nvGrpSpPr>
          <p:grpSpPr bwMode="auto">
            <a:xfrm>
              <a:off x="1276" y="840"/>
              <a:ext cx="390" cy="480"/>
              <a:chOff x="-1726" y="3120"/>
              <a:chExt cx="672" cy="480"/>
            </a:xfrm>
          </p:grpSpPr>
          <p:sp>
            <p:nvSpPr>
              <p:cNvPr id="55407" name="Text Box 111"/>
              <p:cNvSpPr txBox="1">
                <a:spLocks noChangeArrowheads="1"/>
              </p:cNvSpPr>
              <p:nvPr/>
            </p:nvSpPr>
            <p:spPr bwMode="auto">
              <a:xfrm>
                <a:off x="-1726" y="3120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/>
                  <a:t>18</a:t>
                </a:r>
              </a:p>
            </p:txBody>
          </p:sp>
          <p:sp>
            <p:nvSpPr>
              <p:cNvPr id="55408" name="Text Box 112"/>
              <p:cNvSpPr txBox="1">
                <a:spLocks noChangeArrowheads="1"/>
              </p:cNvSpPr>
              <p:nvPr/>
            </p:nvSpPr>
            <p:spPr bwMode="auto">
              <a:xfrm>
                <a:off x="-1608" y="3312"/>
                <a:ext cx="4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i="1"/>
                  <a:t>x</a:t>
                </a:r>
                <a:endParaRPr lang="en-US" b="1"/>
              </a:p>
            </p:txBody>
          </p:sp>
        </p:grpSp>
        <p:sp>
          <p:nvSpPr>
            <p:cNvPr id="55409" name="Line 113"/>
            <p:cNvSpPr>
              <a:spLocks noChangeShapeType="1"/>
            </p:cNvSpPr>
            <p:nvPr/>
          </p:nvSpPr>
          <p:spPr bwMode="auto">
            <a:xfrm>
              <a:off x="1344" y="10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04800" y="76200"/>
            <a:ext cx="8397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To </a:t>
            </a:r>
            <a:r>
              <a:rPr lang="en-US" dirty="0" smtClean="0"/>
              <a:t>eliminate the denominators, multiply </a:t>
            </a:r>
            <a:r>
              <a:rPr lang="en-US" dirty="0"/>
              <a:t>each term of the equation by the least common denominator (LCD) of all of the expressions in the equation. </a:t>
            </a:r>
          </a:p>
        </p:txBody>
      </p:sp>
      <p:grpSp>
        <p:nvGrpSpPr>
          <p:cNvPr id="28" name="Group 153"/>
          <p:cNvGrpSpPr>
            <a:grpSpLocks/>
          </p:cNvGrpSpPr>
          <p:nvPr/>
        </p:nvGrpSpPr>
        <p:grpSpPr bwMode="auto">
          <a:xfrm>
            <a:off x="-1676400" y="1295400"/>
            <a:ext cx="8839200" cy="762000"/>
            <a:chOff x="192" y="1056"/>
            <a:chExt cx="5568" cy="480"/>
          </a:xfrm>
        </p:grpSpPr>
        <p:sp>
          <p:nvSpPr>
            <p:cNvPr id="29" name="Text Box 124"/>
            <p:cNvSpPr txBox="1">
              <a:spLocks noChangeArrowheads="1"/>
            </p:cNvSpPr>
            <p:nvPr/>
          </p:nvSpPr>
          <p:spPr bwMode="auto">
            <a:xfrm>
              <a:off x="192" y="1198"/>
              <a:ext cx="55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 dirty="0"/>
                <a:t> </a:t>
              </a:r>
              <a:r>
                <a:rPr lang="en-US" altLang="en-US" b="1" dirty="0" smtClean="0"/>
                <a:t>                                 </a:t>
              </a:r>
              <a:r>
                <a:rPr lang="en-US" altLang="en-US" b="1" dirty="0" smtClean="0"/>
                <a:t>        =         + </a:t>
              </a:r>
              <a:r>
                <a:rPr lang="en-US" altLang="en-US" b="1" dirty="0"/>
                <a:t>2. </a:t>
              </a:r>
              <a:endParaRPr lang="en-US" altLang="en-US" dirty="0">
                <a:latin typeface="Times" pitchFamily="18" charset="0"/>
              </a:endParaRPr>
            </a:p>
          </p:txBody>
        </p:sp>
        <p:grpSp>
          <p:nvGrpSpPr>
            <p:cNvPr id="30" name="Group 143"/>
            <p:cNvGrpSpPr>
              <a:grpSpLocks/>
            </p:cNvGrpSpPr>
            <p:nvPr/>
          </p:nvGrpSpPr>
          <p:grpSpPr bwMode="auto">
            <a:xfrm>
              <a:off x="2112" y="1056"/>
              <a:ext cx="288" cy="480"/>
              <a:chOff x="1968" y="792"/>
              <a:chExt cx="288" cy="480"/>
            </a:xfrm>
          </p:grpSpPr>
          <p:grpSp>
            <p:nvGrpSpPr>
              <p:cNvPr id="36" name="Group 144"/>
              <p:cNvGrpSpPr>
                <a:grpSpLocks/>
              </p:cNvGrpSpPr>
              <p:nvPr/>
            </p:nvGrpSpPr>
            <p:grpSpPr bwMode="auto">
              <a:xfrm>
                <a:off x="1968" y="792"/>
                <a:ext cx="253" cy="480"/>
                <a:chOff x="-531" y="3072"/>
                <a:chExt cx="436" cy="480"/>
              </a:xfrm>
            </p:grpSpPr>
            <p:sp>
              <p:nvSpPr>
                <p:cNvPr id="38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-531" y="3072"/>
                  <a:ext cx="4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4</a:t>
                  </a:r>
                </a:p>
              </p:txBody>
            </p:sp>
            <p:sp>
              <p:nvSpPr>
                <p:cNvPr id="39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-529" y="3264"/>
                  <a:ext cx="42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endParaRPr lang="en-US" b="1"/>
                </a:p>
              </p:txBody>
            </p:sp>
          </p:grpSp>
          <p:sp>
            <p:nvSpPr>
              <p:cNvPr id="37" name="Line 147"/>
              <p:cNvSpPr>
                <a:spLocks noChangeShapeType="1"/>
              </p:cNvSpPr>
              <p:nvPr/>
            </p:nvSpPr>
            <p:spPr bwMode="auto">
              <a:xfrm>
                <a:off x="1968" y="10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148"/>
            <p:cNvGrpSpPr>
              <a:grpSpLocks/>
            </p:cNvGrpSpPr>
            <p:nvPr/>
          </p:nvGrpSpPr>
          <p:grpSpPr bwMode="auto">
            <a:xfrm>
              <a:off x="1578" y="1056"/>
              <a:ext cx="390" cy="480"/>
              <a:chOff x="1990" y="784"/>
              <a:chExt cx="390" cy="480"/>
            </a:xfrm>
          </p:grpSpPr>
          <p:grpSp>
            <p:nvGrpSpPr>
              <p:cNvPr id="32" name="Group 149"/>
              <p:cNvGrpSpPr>
                <a:grpSpLocks/>
              </p:cNvGrpSpPr>
              <p:nvPr/>
            </p:nvGrpSpPr>
            <p:grpSpPr bwMode="auto">
              <a:xfrm>
                <a:off x="1990" y="784"/>
                <a:ext cx="390" cy="480"/>
                <a:chOff x="-493" y="3064"/>
                <a:chExt cx="672" cy="480"/>
              </a:xfrm>
            </p:grpSpPr>
            <p:sp>
              <p:nvSpPr>
                <p:cNvPr id="34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-493" y="3064"/>
                  <a:ext cx="67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/>
                    <a:t>10</a:t>
                  </a:r>
                </a:p>
              </p:txBody>
            </p:sp>
            <p:sp>
              <p:nvSpPr>
                <p:cNvPr id="35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-381" y="3256"/>
                  <a:ext cx="4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3</a:t>
                  </a:r>
                </a:p>
              </p:txBody>
            </p:sp>
          </p:grpSp>
          <p:sp>
            <p:nvSpPr>
              <p:cNvPr id="33" name="Line 152"/>
              <p:cNvSpPr>
                <a:spLocks noChangeShapeType="1"/>
              </p:cNvSpPr>
              <p:nvPr/>
            </p:nvSpPr>
            <p:spPr bwMode="auto">
              <a:xfrm>
                <a:off x="2058" y="10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365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51" grpId="0"/>
      <p:bldP spid="553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5: Using Graphs and Tables to Solve Rational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Inequalities</a:t>
            </a:r>
            <a:endParaRPr lang="en-US" altLang="en-US" dirty="0">
              <a:solidFill>
                <a:srgbClr val="006699"/>
              </a:solidFill>
              <a:latin typeface="Arial Black" pitchFamily="34" charset="0"/>
            </a:endParaRPr>
          </a:p>
        </p:txBody>
      </p:sp>
      <p:grpSp>
        <p:nvGrpSpPr>
          <p:cNvPr id="143552" name="Group 192"/>
          <p:cNvGrpSpPr>
            <a:grpSpLocks/>
          </p:cNvGrpSpPr>
          <p:nvPr/>
        </p:nvGrpSpPr>
        <p:grpSpPr bwMode="auto">
          <a:xfrm>
            <a:off x="457200" y="565150"/>
            <a:ext cx="8534400" cy="806450"/>
            <a:chOff x="336" y="920"/>
            <a:chExt cx="5376" cy="508"/>
          </a:xfrm>
        </p:grpSpPr>
        <p:sp>
          <p:nvSpPr>
            <p:cNvPr id="143365" name="Text Box 5"/>
            <p:cNvSpPr txBox="1">
              <a:spLocks noChangeArrowheads="1"/>
            </p:cNvSpPr>
            <p:nvPr/>
          </p:nvSpPr>
          <p:spPr bwMode="auto">
            <a:xfrm>
              <a:off x="336" y="1008"/>
              <a:ext cx="53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 dirty="0" smtClean="0"/>
                <a:t>Solve                             </a:t>
              </a:r>
              <a:r>
                <a:rPr lang="en-US" altLang="en-US" b="1" dirty="0"/>
                <a:t>≤ 3 by using a graph and a table. </a:t>
              </a:r>
              <a:endParaRPr lang="en-US" altLang="en-US" dirty="0"/>
            </a:p>
          </p:txBody>
        </p:sp>
        <p:grpSp>
          <p:nvGrpSpPr>
            <p:cNvPr id="143533" name="Group 173"/>
            <p:cNvGrpSpPr>
              <a:grpSpLocks/>
            </p:cNvGrpSpPr>
            <p:nvPr/>
          </p:nvGrpSpPr>
          <p:grpSpPr bwMode="auto">
            <a:xfrm>
              <a:off x="1038" y="920"/>
              <a:ext cx="768" cy="508"/>
              <a:chOff x="4464" y="912"/>
              <a:chExt cx="768" cy="508"/>
            </a:xfrm>
          </p:grpSpPr>
          <p:grpSp>
            <p:nvGrpSpPr>
              <p:cNvPr id="143529" name="Group 169"/>
              <p:cNvGrpSpPr>
                <a:grpSpLocks/>
              </p:cNvGrpSpPr>
              <p:nvPr/>
            </p:nvGrpSpPr>
            <p:grpSpPr bwMode="auto">
              <a:xfrm>
                <a:off x="4520" y="912"/>
                <a:ext cx="628" cy="508"/>
                <a:chOff x="4831" y="2804"/>
                <a:chExt cx="628" cy="508"/>
              </a:xfrm>
            </p:grpSpPr>
            <p:sp>
              <p:nvSpPr>
                <p:cNvPr id="14353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5029" y="2804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endParaRPr lang="en-US" b="1"/>
                </a:p>
              </p:txBody>
            </p:sp>
            <p:sp>
              <p:nvSpPr>
                <p:cNvPr id="14353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4831" y="3024"/>
                  <a:ext cx="62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-25000"/>
                    <a:t> </a:t>
                  </a:r>
                  <a:r>
                    <a:rPr lang="en-US" b="1"/>
                    <a:t>–</a:t>
                  </a:r>
                  <a:r>
                    <a:rPr lang="en-US" b="1" i="1"/>
                    <a:t> </a:t>
                  </a:r>
                  <a:r>
                    <a:rPr lang="en-US" b="1"/>
                    <a:t>6</a:t>
                  </a:r>
                </a:p>
              </p:txBody>
            </p:sp>
          </p:grpSp>
          <p:sp>
            <p:nvSpPr>
              <p:cNvPr id="143532" name="Line 172"/>
              <p:cNvSpPr>
                <a:spLocks noChangeShapeType="1"/>
              </p:cNvSpPr>
              <p:nvPr/>
            </p:nvSpPr>
            <p:spPr bwMode="auto">
              <a:xfrm>
                <a:off x="4464" y="116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55" name="Group 195"/>
          <p:cNvGrpSpPr>
            <a:grpSpLocks/>
          </p:cNvGrpSpPr>
          <p:nvPr/>
        </p:nvGrpSpPr>
        <p:grpSpPr bwMode="auto">
          <a:xfrm>
            <a:off x="609600" y="1752600"/>
            <a:ext cx="3978275" cy="1130300"/>
            <a:chOff x="470" y="1440"/>
            <a:chExt cx="2506" cy="712"/>
          </a:xfrm>
        </p:grpSpPr>
        <p:grpSp>
          <p:nvGrpSpPr>
            <p:cNvPr id="143553" name="Group 193"/>
            <p:cNvGrpSpPr>
              <a:grpSpLocks/>
            </p:cNvGrpSpPr>
            <p:nvPr/>
          </p:nvGrpSpPr>
          <p:grpSpPr bwMode="auto">
            <a:xfrm>
              <a:off x="950" y="1680"/>
              <a:ext cx="589" cy="472"/>
              <a:chOff x="1609" y="1260"/>
              <a:chExt cx="589" cy="472"/>
            </a:xfrm>
          </p:grpSpPr>
          <p:grpSp>
            <p:nvGrpSpPr>
              <p:cNvPr id="143523" name="Group 163"/>
              <p:cNvGrpSpPr>
                <a:grpSpLocks/>
              </p:cNvGrpSpPr>
              <p:nvPr/>
            </p:nvGrpSpPr>
            <p:grpSpPr bwMode="auto">
              <a:xfrm>
                <a:off x="1609" y="1260"/>
                <a:ext cx="587" cy="472"/>
                <a:chOff x="4745" y="2460"/>
                <a:chExt cx="587" cy="472"/>
              </a:xfrm>
            </p:grpSpPr>
            <p:sp>
              <p:nvSpPr>
                <p:cNvPr id="14352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4928" y="2460"/>
                  <a:ext cx="2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x</a:t>
                  </a:r>
                  <a:endParaRPr lang="en-US"/>
                </a:p>
              </p:txBody>
            </p:sp>
            <p:sp>
              <p:nvSpPr>
                <p:cNvPr id="143525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4745" y="2644"/>
                  <a:ext cx="58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/>
                    <a:t>x</a:t>
                  </a:r>
                  <a:r>
                    <a:rPr lang="en-US" baseline="-25000"/>
                    <a:t> </a:t>
                  </a:r>
                  <a:r>
                    <a:rPr lang="en-US"/>
                    <a:t>–</a:t>
                  </a:r>
                  <a:r>
                    <a:rPr lang="en-US" i="1"/>
                    <a:t> </a:t>
                  </a:r>
                  <a:r>
                    <a:rPr lang="en-US"/>
                    <a:t>6</a:t>
                  </a:r>
                </a:p>
              </p:txBody>
            </p:sp>
          </p:grpSp>
          <p:sp>
            <p:nvSpPr>
              <p:cNvPr id="143526" name="Line 166"/>
              <p:cNvSpPr>
                <a:spLocks noChangeShapeType="1"/>
              </p:cNvSpPr>
              <p:nvPr/>
            </p:nvSpPr>
            <p:spPr bwMode="auto">
              <a:xfrm>
                <a:off x="1622" y="147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40" name="Text Box 180"/>
            <p:cNvSpPr txBox="1">
              <a:spLocks noChangeArrowheads="1"/>
            </p:cNvSpPr>
            <p:nvPr/>
          </p:nvSpPr>
          <p:spPr bwMode="auto">
            <a:xfrm>
              <a:off x="470" y="1440"/>
              <a:ext cx="2506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/>
                <a:t>Use a graph. </a:t>
              </a:r>
              <a:r>
                <a:rPr lang="en-US" dirty="0"/>
                <a:t> On a graphing calculator, </a:t>
              </a:r>
              <a:br>
                <a:rPr lang="en-US" dirty="0"/>
              </a:br>
              <a:r>
                <a:rPr lang="en-US" b="1" dirty="0"/>
                <a:t>Y1 </a:t>
              </a:r>
              <a:r>
                <a:rPr lang="en-US" dirty="0"/>
                <a:t>=    </a:t>
              </a:r>
              <a:r>
                <a:rPr lang="en-US" dirty="0" smtClean="0"/>
                <a:t>                  </a:t>
              </a:r>
              <a:r>
                <a:rPr lang="en-US" dirty="0"/>
                <a:t>and </a:t>
              </a:r>
              <a:r>
                <a:rPr lang="en-US" b="1" dirty="0"/>
                <a:t>Y2</a:t>
              </a:r>
              <a:r>
                <a:rPr lang="en-US" dirty="0"/>
                <a:t> = 3.</a:t>
              </a:r>
            </a:p>
          </p:txBody>
        </p:sp>
      </p:grpSp>
      <p:sp>
        <p:nvSpPr>
          <p:cNvPr id="143557" name="Text Box 197"/>
          <p:cNvSpPr txBox="1">
            <a:spLocks noChangeArrowheads="1"/>
          </p:cNvSpPr>
          <p:nvPr/>
        </p:nvSpPr>
        <p:spPr bwMode="auto">
          <a:xfrm>
            <a:off x="517525" y="3200400"/>
            <a:ext cx="374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Which x-values gives us output y-values that are less 3?</a:t>
            </a:r>
            <a:endParaRPr lang="en-US" dirty="0"/>
          </a:p>
        </p:txBody>
      </p:sp>
      <p:pic>
        <p:nvPicPr>
          <p:cNvPr id="143558" name="Picture 198" descr="8-5EX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39862"/>
            <a:ext cx="3581400" cy="244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59" name="AutoShape 199"/>
          <p:cNvSpPr>
            <a:spLocks noChangeArrowheads="1"/>
          </p:cNvSpPr>
          <p:nvPr/>
        </p:nvSpPr>
        <p:spPr bwMode="auto">
          <a:xfrm>
            <a:off x="7162800" y="1600200"/>
            <a:ext cx="990600" cy="381000"/>
          </a:xfrm>
          <a:prstGeom prst="wedgeRectCallout">
            <a:avLst>
              <a:gd name="adj1" fmla="val -69389"/>
              <a:gd name="adj2" fmla="val 1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/>
              <a:t>(9, 3)</a:t>
            </a:r>
          </a:p>
        </p:txBody>
      </p:sp>
      <p:sp>
        <p:nvSpPr>
          <p:cNvPr id="143560" name="Line 200"/>
          <p:cNvSpPr>
            <a:spLocks noChangeShapeType="1"/>
          </p:cNvSpPr>
          <p:nvPr/>
        </p:nvSpPr>
        <p:spPr bwMode="auto">
          <a:xfrm>
            <a:off x="6553200" y="1447800"/>
            <a:ext cx="0" cy="2438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1" name="AutoShape 201"/>
          <p:cNvSpPr>
            <a:spLocks noChangeArrowheads="1"/>
          </p:cNvSpPr>
          <p:nvPr/>
        </p:nvSpPr>
        <p:spPr bwMode="auto">
          <a:xfrm>
            <a:off x="6858000" y="3657600"/>
            <a:ext cx="1752600" cy="990600"/>
          </a:xfrm>
          <a:prstGeom prst="wedgeRectCallout">
            <a:avLst>
              <a:gd name="adj1" fmla="val -66759"/>
              <a:gd name="adj2" fmla="val -1243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/>
              <a:t>Vertical asymptote: </a:t>
            </a:r>
            <a:r>
              <a:rPr lang="en-US" sz="2000" i="1"/>
              <a:t>x</a:t>
            </a:r>
            <a:r>
              <a:rPr lang="en-US" sz="2000"/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72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7" grpId="0"/>
      <p:bldP spid="143559" grpId="0" animBg="1"/>
      <p:bldP spid="143560" grpId="0" animBg="1"/>
      <p:bldP spid="1435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</a:p>
        </p:txBody>
      </p:sp>
      <p:sp>
        <p:nvSpPr>
          <p:cNvPr id="186491" name="Text Box 123"/>
          <p:cNvSpPr txBox="1">
            <a:spLocks noChangeArrowheads="1"/>
          </p:cNvSpPr>
          <p:nvPr/>
        </p:nvSpPr>
        <p:spPr bwMode="auto">
          <a:xfrm>
            <a:off x="838200" y="1828800"/>
            <a:ext cx="7010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Use a table. </a:t>
            </a:r>
            <a:r>
              <a:rPr lang="en-US"/>
              <a:t> The table shows that </a:t>
            </a:r>
            <a:r>
              <a:rPr lang="en-US" b="1"/>
              <a:t>Y1 </a:t>
            </a:r>
            <a:r>
              <a:rPr lang="en-US"/>
              <a:t>is undefined when </a:t>
            </a:r>
            <a:r>
              <a:rPr lang="en-US" i="1"/>
              <a:t>x </a:t>
            </a:r>
            <a:r>
              <a:rPr lang="en-US"/>
              <a:t>= 6 and that </a:t>
            </a:r>
            <a:r>
              <a:rPr lang="en-US" b="1"/>
              <a:t>Y1 </a:t>
            </a:r>
            <a:r>
              <a:rPr lang="en-US"/>
              <a:t>≤ </a:t>
            </a:r>
            <a:r>
              <a:rPr lang="en-US" b="1"/>
              <a:t>Y2</a:t>
            </a:r>
            <a:r>
              <a:rPr lang="en-US"/>
              <a:t> when </a:t>
            </a:r>
            <a:r>
              <a:rPr lang="en-US" i="1"/>
              <a:t>x</a:t>
            </a:r>
            <a:r>
              <a:rPr lang="en-US"/>
              <a:t> ≥ 9.</a:t>
            </a:r>
          </a:p>
        </p:txBody>
      </p:sp>
      <p:sp>
        <p:nvSpPr>
          <p:cNvPr id="186492" name="Text Box 124"/>
          <p:cNvSpPr txBox="1">
            <a:spLocks noChangeArrowheads="1"/>
          </p:cNvSpPr>
          <p:nvPr/>
        </p:nvSpPr>
        <p:spPr bwMode="auto">
          <a:xfrm>
            <a:off x="838200" y="5791200"/>
            <a:ext cx="745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solution of the inequality is </a:t>
            </a:r>
            <a:r>
              <a:rPr lang="en-US" i="1"/>
              <a:t>x</a:t>
            </a:r>
            <a:r>
              <a:rPr lang="en-US"/>
              <a:t> &lt; 6 or </a:t>
            </a:r>
            <a:r>
              <a:rPr lang="en-US" i="1"/>
              <a:t>x</a:t>
            </a:r>
            <a:r>
              <a:rPr lang="en-US"/>
              <a:t> ≥ 9.</a:t>
            </a:r>
          </a:p>
        </p:txBody>
      </p:sp>
      <p:pic>
        <p:nvPicPr>
          <p:cNvPr id="186493" name="Picture 125" descr="8-5EX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90863"/>
            <a:ext cx="3505200" cy="23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495" name="AutoShape 127"/>
          <p:cNvSpPr>
            <a:spLocks noChangeArrowheads="1"/>
          </p:cNvSpPr>
          <p:nvPr/>
        </p:nvSpPr>
        <p:spPr bwMode="auto">
          <a:xfrm>
            <a:off x="3276600" y="3733800"/>
            <a:ext cx="25146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96" name="AutoShape 128"/>
          <p:cNvSpPr>
            <a:spLocks noChangeArrowheads="1"/>
          </p:cNvSpPr>
          <p:nvPr/>
        </p:nvSpPr>
        <p:spPr bwMode="auto">
          <a:xfrm>
            <a:off x="3276600" y="4343400"/>
            <a:ext cx="25146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0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91" grpId="0"/>
      <p:bldP spid="186492" grpId="0"/>
      <p:bldP spid="186495" grpId="0" animBg="1"/>
      <p:bldP spid="1864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6: Solving Rational Inequalities Algebraically</a:t>
            </a:r>
          </a:p>
        </p:txBody>
      </p:sp>
      <p:grpSp>
        <p:nvGrpSpPr>
          <p:cNvPr id="285701" name="Group 5"/>
          <p:cNvGrpSpPr>
            <a:grpSpLocks/>
          </p:cNvGrpSpPr>
          <p:nvPr/>
        </p:nvGrpSpPr>
        <p:grpSpPr bwMode="auto">
          <a:xfrm>
            <a:off x="76200" y="1219200"/>
            <a:ext cx="8534400" cy="806450"/>
            <a:chOff x="336" y="920"/>
            <a:chExt cx="5376" cy="508"/>
          </a:xfrm>
        </p:grpSpPr>
        <p:sp>
          <p:nvSpPr>
            <p:cNvPr id="285702" name="Text Box 6"/>
            <p:cNvSpPr txBox="1">
              <a:spLocks noChangeArrowheads="1"/>
            </p:cNvSpPr>
            <p:nvPr/>
          </p:nvSpPr>
          <p:spPr bwMode="auto">
            <a:xfrm>
              <a:off x="336" y="1008"/>
              <a:ext cx="53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 dirty="0"/>
                <a:t>Solve </a:t>
              </a:r>
              <a:r>
                <a:rPr lang="en-US" altLang="en-US" b="1" dirty="0" smtClean="0"/>
                <a:t>                           </a:t>
              </a:r>
              <a:r>
                <a:rPr lang="en-US" altLang="en-US" b="1" dirty="0"/>
                <a:t>≤ 3 </a:t>
              </a:r>
              <a:endParaRPr lang="en-US" altLang="en-US" dirty="0"/>
            </a:p>
          </p:txBody>
        </p:sp>
        <p:grpSp>
          <p:nvGrpSpPr>
            <p:cNvPr id="285703" name="Group 7"/>
            <p:cNvGrpSpPr>
              <a:grpSpLocks/>
            </p:cNvGrpSpPr>
            <p:nvPr/>
          </p:nvGrpSpPr>
          <p:grpSpPr bwMode="auto">
            <a:xfrm>
              <a:off x="1038" y="920"/>
              <a:ext cx="768" cy="508"/>
              <a:chOff x="4464" y="912"/>
              <a:chExt cx="768" cy="508"/>
            </a:xfrm>
          </p:grpSpPr>
          <p:grpSp>
            <p:nvGrpSpPr>
              <p:cNvPr id="285704" name="Group 8"/>
              <p:cNvGrpSpPr>
                <a:grpSpLocks/>
              </p:cNvGrpSpPr>
              <p:nvPr/>
            </p:nvGrpSpPr>
            <p:grpSpPr bwMode="auto">
              <a:xfrm>
                <a:off x="4520" y="912"/>
                <a:ext cx="628" cy="508"/>
                <a:chOff x="4831" y="2804"/>
                <a:chExt cx="628" cy="508"/>
              </a:xfrm>
            </p:grpSpPr>
            <p:sp>
              <p:nvSpPr>
                <p:cNvPr id="2857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025" y="2804"/>
                  <a:ext cx="25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6</a:t>
                  </a:r>
                </a:p>
              </p:txBody>
            </p:sp>
            <p:sp>
              <p:nvSpPr>
                <p:cNvPr id="2857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31" y="3024"/>
                  <a:ext cx="62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-25000"/>
                    <a:t> </a:t>
                  </a:r>
                  <a:r>
                    <a:rPr lang="en-US" b="1"/>
                    <a:t>–</a:t>
                  </a:r>
                  <a:r>
                    <a:rPr lang="en-US" b="1" i="1"/>
                    <a:t> </a:t>
                  </a:r>
                  <a:r>
                    <a:rPr lang="en-US" b="1"/>
                    <a:t>8</a:t>
                  </a:r>
                </a:p>
              </p:txBody>
            </p:sp>
          </p:grpSp>
          <p:sp>
            <p:nvSpPr>
              <p:cNvPr id="285707" name="Line 11"/>
              <p:cNvSpPr>
                <a:spLocks noChangeShapeType="1"/>
              </p:cNvSpPr>
              <p:nvPr/>
            </p:nvSpPr>
            <p:spPr bwMode="auto">
              <a:xfrm>
                <a:off x="4464" y="116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457200" y="1981200"/>
            <a:ext cx="396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Case 1</a:t>
            </a:r>
            <a:r>
              <a:rPr lang="en-US" dirty="0"/>
              <a:t> LCD is </a:t>
            </a:r>
            <a:r>
              <a:rPr lang="en-US" b="1" dirty="0">
                <a:solidFill>
                  <a:srgbClr val="FF0000"/>
                </a:solidFill>
              </a:rPr>
              <a:t>positive.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609600" y="2438400"/>
            <a:ext cx="315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Step 1</a:t>
            </a:r>
            <a:r>
              <a:rPr lang="en-US" dirty="0"/>
              <a:t> Solve for </a:t>
            </a:r>
            <a:r>
              <a:rPr lang="en-US" i="1" dirty="0"/>
              <a:t>x</a:t>
            </a:r>
            <a:r>
              <a:rPr lang="en-US" dirty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1000" y="67270"/>
            <a:ext cx="7315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To solve </a:t>
            </a:r>
            <a:r>
              <a:rPr lang="en-US" dirty="0"/>
              <a:t>rational inequalities </a:t>
            </a:r>
            <a:r>
              <a:rPr lang="en-US" dirty="0" smtClean="0"/>
              <a:t>algebraically multiply </a:t>
            </a:r>
            <a:r>
              <a:rPr lang="en-US" dirty="0"/>
              <a:t>each term by </a:t>
            </a:r>
            <a:r>
              <a:rPr lang="en-US" dirty="0" smtClean="0"/>
              <a:t>the LCD </a:t>
            </a:r>
            <a:r>
              <a:rPr lang="en-US" dirty="0"/>
              <a:t>of all the </a:t>
            </a:r>
            <a:r>
              <a:rPr lang="en-US" dirty="0" smtClean="0"/>
              <a:t>denominators. </a:t>
            </a:r>
            <a:r>
              <a:rPr lang="en-US" b="1" dirty="0" smtClean="0"/>
              <a:t>You </a:t>
            </a:r>
            <a:r>
              <a:rPr lang="en-US" b="1" dirty="0"/>
              <a:t>must consider two cases: the LCD is positive or the LCD is negative.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233863" y="2438400"/>
            <a:ext cx="5900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Step 2</a:t>
            </a:r>
            <a:r>
              <a:rPr lang="en-US" dirty="0"/>
              <a:t> Consider the sign of the LCD.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85800" y="588327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For Case 1, the solution must satisfy </a:t>
            </a:r>
            <a:r>
              <a:rPr lang="en-US" i="1" dirty="0"/>
              <a:t>x</a:t>
            </a:r>
            <a:r>
              <a:rPr lang="en-US" dirty="0"/>
              <a:t> ≥ 10 and </a:t>
            </a:r>
            <a:r>
              <a:rPr lang="en-US" i="1" dirty="0"/>
              <a:t>x</a:t>
            </a:r>
            <a:r>
              <a:rPr lang="en-US" dirty="0"/>
              <a:t> &gt; 8, which simplifies to </a:t>
            </a:r>
            <a:r>
              <a:rPr lang="en-US" i="1" dirty="0"/>
              <a:t>x</a:t>
            </a:r>
            <a:r>
              <a:rPr lang="en-US" dirty="0"/>
              <a:t> ≥ 10.</a:t>
            </a:r>
          </a:p>
        </p:txBody>
      </p:sp>
    </p:spTree>
    <p:extLst>
      <p:ext uri="{BB962C8B-B14F-4D97-AF65-F5344CB8AC3E}">
        <p14:creationId xmlns:p14="http://schemas.microsoft.com/office/powerpoint/2010/main" val="17442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8" grpId="0"/>
      <p:bldP spid="285709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0" y="39266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6 </a:t>
            </a:r>
            <a:r>
              <a:rPr lang="en-US" altLang="en-US" dirty="0" err="1" smtClean="0">
                <a:solidFill>
                  <a:srgbClr val="006699"/>
                </a:solidFill>
                <a:latin typeface="Arial Black" pitchFamily="34" charset="0"/>
              </a:rPr>
              <a:t>Con’t</a:t>
            </a:r>
            <a:endParaRPr lang="en-US" altLang="en-US" dirty="0">
              <a:solidFill>
                <a:srgbClr val="006699"/>
              </a:solidFill>
              <a:latin typeface="Arial Black" pitchFamily="34" charset="0"/>
            </a:endParaRPr>
          </a:p>
        </p:txBody>
      </p:sp>
      <p:grpSp>
        <p:nvGrpSpPr>
          <p:cNvPr id="287749" name="Group 5"/>
          <p:cNvGrpSpPr>
            <a:grpSpLocks/>
          </p:cNvGrpSpPr>
          <p:nvPr/>
        </p:nvGrpSpPr>
        <p:grpSpPr bwMode="auto">
          <a:xfrm>
            <a:off x="304800" y="228600"/>
            <a:ext cx="8534400" cy="733136"/>
            <a:chOff x="336" y="920"/>
            <a:chExt cx="5376" cy="508"/>
          </a:xfrm>
        </p:grpSpPr>
        <p:sp>
          <p:nvSpPr>
            <p:cNvPr id="287750" name="Text Box 6"/>
            <p:cNvSpPr txBox="1">
              <a:spLocks noChangeArrowheads="1"/>
            </p:cNvSpPr>
            <p:nvPr/>
          </p:nvSpPr>
          <p:spPr bwMode="auto">
            <a:xfrm>
              <a:off x="336" y="1026"/>
              <a:ext cx="53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 dirty="0"/>
                <a:t>Solve  </a:t>
              </a:r>
              <a:r>
                <a:rPr lang="en-US" altLang="en-US" b="1" dirty="0" smtClean="0"/>
                <a:t>                         </a:t>
              </a:r>
              <a:r>
                <a:rPr lang="en-US" altLang="en-US" b="1" dirty="0"/>
                <a:t>≤ </a:t>
              </a:r>
              <a:r>
                <a:rPr lang="en-US" altLang="en-US" b="1" dirty="0" smtClean="0"/>
                <a:t>3</a:t>
              </a:r>
              <a:endParaRPr lang="en-US" altLang="en-US" dirty="0"/>
            </a:p>
          </p:txBody>
        </p:sp>
        <p:grpSp>
          <p:nvGrpSpPr>
            <p:cNvPr id="287751" name="Group 7"/>
            <p:cNvGrpSpPr>
              <a:grpSpLocks/>
            </p:cNvGrpSpPr>
            <p:nvPr/>
          </p:nvGrpSpPr>
          <p:grpSpPr bwMode="auto">
            <a:xfrm>
              <a:off x="1038" y="920"/>
              <a:ext cx="768" cy="508"/>
              <a:chOff x="4464" y="912"/>
              <a:chExt cx="768" cy="508"/>
            </a:xfrm>
          </p:grpSpPr>
          <p:grpSp>
            <p:nvGrpSpPr>
              <p:cNvPr id="287752" name="Group 8"/>
              <p:cNvGrpSpPr>
                <a:grpSpLocks/>
              </p:cNvGrpSpPr>
              <p:nvPr/>
            </p:nvGrpSpPr>
            <p:grpSpPr bwMode="auto">
              <a:xfrm>
                <a:off x="4520" y="912"/>
                <a:ext cx="628" cy="508"/>
                <a:chOff x="4831" y="2804"/>
                <a:chExt cx="628" cy="508"/>
              </a:xfrm>
            </p:grpSpPr>
            <p:sp>
              <p:nvSpPr>
                <p:cNvPr id="28775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025" y="2804"/>
                  <a:ext cx="25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6</a:t>
                  </a:r>
                </a:p>
              </p:txBody>
            </p:sp>
            <p:sp>
              <p:nvSpPr>
                <p:cNvPr id="28775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31" y="3024"/>
                  <a:ext cx="62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-25000"/>
                    <a:t> </a:t>
                  </a:r>
                  <a:r>
                    <a:rPr lang="en-US" b="1"/>
                    <a:t>–</a:t>
                  </a:r>
                  <a:r>
                    <a:rPr lang="en-US" b="1" i="1"/>
                    <a:t> </a:t>
                  </a:r>
                  <a:r>
                    <a:rPr lang="en-US" b="1"/>
                    <a:t>8</a:t>
                  </a:r>
                </a:p>
              </p:txBody>
            </p:sp>
          </p:grpSp>
          <p:sp>
            <p:nvSpPr>
              <p:cNvPr id="287755" name="Line 11"/>
              <p:cNvSpPr>
                <a:spLocks noChangeShapeType="1"/>
              </p:cNvSpPr>
              <p:nvPr/>
            </p:nvSpPr>
            <p:spPr bwMode="auto">
              <a:xfrm>
                <a:off x="4464" y="116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756" name="Text Box 12"/>
          <p:cNvSpPr txBox="1">
            <a:spLocks noChangeArrowheads="1"/>
          </p:cNvSpPr>
          <p:nvPr/>
        </p:nvSpPr>
        <p:spPr bwMode="auto">
          <a:xfrm>
            <a:off x="406400" y="838200"/>
            <a:ext cx="408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Case 2</a:t>
            </a:r>
            <a:r>
              <a:rPr lang="en-US" dirty="0"/>
              <a:t> LCD is </a:t>
            </a:r>
            <a:r>
              <a:rPr lang="en-US" b="1" dirty="0">
                <a:solidFill>
                  <a:srgbClr val="FF0000"/>
                </a:solidFill>
              </a:rPr>
              <a:t>negative.</a:t>
            </a:r>
          </a:p>
        </p:txBody>
      </p:sp>
      <p:sp>
        <p:nvSpPr>
          <p:cNvPr id="287757" name="Text Box 13"/>
          <p:cNvSpPr txBox="1">
            <a:spLocks noChangeArrowheads="1"/>
          </p:cNvSpPr>
          <p:nvPr/>
        </p:nvSpPr>
        <p:spPr bwMode="auto">
          <a:xfrm>
            <a:off x="423863" y="1219200"/>
            <a:ext cx="315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Step 1</a:t>
            </a:r>
            <a:r>
              <a:rPr lang="en-US" dirty="0"/>
              <a:t> Solve for </a:t>
            </a:r>
            <a:r>
              <a:rPr lang="en-US" i="1" dirty="0"/>
              <a:t>x</a:t>
            </a:r>
            <a:r>
              <a:rPr lang="en-US" dirty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4310063" y="1143000"/>
            <a:ext cx="5900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Step 2</a:t>
            </a:r>
            <a:r>
              <a:rPr lang="en-US" dirty="0"/>
              <a:t> Consider the sign of the LCD.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81000" y="489426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For Case 2, the solution must satisfy </a:t>
            </a:r>
            <a:r>
              <a:rPr lang="en-US" i="1" dirty="0"/>
              <a:t>x</a:t>
            </a:r>
            <a:r>
              <a:rPr lang="en-US" dirty="0"/>
              <a:t> ≤ 10 and </a:t>
            </a:r>
            <a:r>
              <a:rPr lang="en-US" i="1" dirty="0"/>
              <a:t>x</a:t>
            </a:r>
            <a:r>
              <a:rPr lang="en-US" dirty="0"/>
              <a:t> &lt; 8, which simplifies to </a:t>
            </a:r>
            <a:r>
              <a:rPr lang="en-US" i="1" dirty="0"/>
              <a:t>x</a:t>
            </a:r>
            <a:r>
              <a:rPr lang="en-US" dirty="0"/>
              <a:t> &lt; 8.</a:t>
            </a:r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304800" y="5532437"/>
            <a:ext cx="8534400" cy="1173163"/>
            <a:chOff x="192" y="3150"/>
            <a:chExt cx="5376" cy="739"/>
          </a:xfrm>
        </p:grpSpPr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192" y="3150"/>
              <a:ext cx="5376" cy="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dirty="0"/>
                <a:t>The solution set of the original inequality is the union of the solutions to both Case 1 and Case 2. The solution to the inequality        </a:t>
              </a:r>
              <a:r>
                <a:rPr lang="en-US" dirty="0" smtClean="0"/>
                <a:t>                 </a:t>
              </a:r>
              <a:r>
                <a:rPr lang="en-US" dirty="0"/>
                <a:t>≤ 3 is </a:t>
              </a:r>
              <a:r>
                <a:rPr lang="en-US" i="1" dirty="0"/>
                <a:t>x</a:t>
              </a:r>
              <a:r>
                <a:rPr lang="en-US" dirty="0"/>
                <a:t> &lt; 8 or </a:t>
              </a:r>
              <a:r>
                <a:rPr lang="en-US" i="1" dirty="0"/>
                <a:t>x</a:t>
              </a:r>
              <a:r>
                <a:rPr lang="en-US" dirty="0"/>
                <a:t> ≥ 10, or {</a:t>
              </a:r>
              <a:r>
                <a:rPr lang="en-US" i="1" dirty="0" err="1"/>
                <a:t>x</a:t>
              </a:r>
              <a:r>
                <a:rPr lang="en-US" dirty="0" err="1"/>
                <a:t>|</a:t>
              </a:r>
              <a:r>
                <a:rPr lang="en-US" i="1" dirty="0" err="1"/>
                <a:t>x</a:t>
              </a:r>
              <a:r>
                <a:rPr lang="en-US" dirty="0"/>
                <a:t> &lt; 8 </a:t>
              </a:r>
              <a:r>
                <a:rPr lang="en-US" dirty="0">
                  <a:sym typeface="Symbol" pitchFamily="18" charset="2"/>
                </a:rPr>
                <a:t> </a:t>
              </a:r>
              <a:r>
                <a:rPr lang="en-US" i="1" dirty="0">
                  <a:sym typeface="Symbol" pitchFamily="18" charset="2"/>
                </a:rPr>
                <a:t>x</a:t>
              </a:r>
              <a:r>
                <a:rPr lang="en-US" dirty="0">
                  <a:sym typeface="Symbol" pitchFamily="18" charset="2"/>
                </a:rPr>
                <a:t> ≥ 10}.</a:t>
              </a:r>
            </a:p>
          </p:txBody>
        </p:sp>
        <p:grpSp>
          <p:nvGrpSpPr>
            <p:cNvPr id="30" name="Group 20"/>
            <p:cNvGrpSpPr>
              <a:grpSpLocks/>
            </p:cNvGrpSpPr>
            <p:nvPr/>
          </p:nvGrpSpPr>
          <p:grpSpPr bwMode="auto">
            <a:xfrm>
              <a:off x="3648" y="3276"/>
              <a:ext cx="768" cy="470"/>
              <a:chOff x="4656" y="466"/>
              <a:chExt cx="768" cy="470"/>
            </a:xfrm>
          </p:grpSpPr>
          <p:grpSp>
            <p:nvGrpSpPr>
              <p:cNvPr id="31" name="Group 21"/>
              <p:cNvGrpSpPr>
                <a:grpSpLocks/>
              </p:cNvGrpSpPr>
              <p:nvPr/>
            </p:nvGrpSpPr>
            <p:grpSpPr bwMode="auto">
              <a:xfrm>
                <a:off x="4771" y="466"/>
                <a:ext cx="508" cy="470"/>
                <a:chOff x="5082" y="2358"/>
                <a:chExt cx="508" cy="470"/>
              </a:xfrm>
            </p:grpSpPr>
            <p:sp>
              <p:nvSpPr>
                <p:cNvPr id="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234" y="2358"/>
                  <a:ext cx="21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6</a:t>
                  </a:r>
                </a:p>
              </p:txBody>
            </p:sp>
            <p:sp>
              <p:nvSpPr>
                <p:cNvPr id="3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082" y="2578"/>
                  <a:ext cx="50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i="1"/>
                    <a:t>x</a:t>
                  </a:r>
                  <a:r>
                    <a:rPr lang="en-US" sz="2000" baseline="-25000"/>
                    <a:t> </a:t>
                  </a:r>
                  <a:r>
                    <a:rPr lang="en-US" sz="2000"/>
                    <a:t>–</a:t>
                  </a:r>
                  <a:r>
                    <a:rPr lang="en-US" sz="2000" i="1"/>
                    <a:t> </a:t>
                  </a:r>
                  <a:r>
                    <a:rPr lang="en-US" sz="2000"/>
                    <a:t>8</a:t>
                  </a:r>
                </a:p>
              </p:txBody>
            </p:sp>
          </p:grp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4656" y="68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537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6" grpId="0"/>
      <p:bldP spid="287757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340</TotalTime>
  <Words>426</Words>
  <Application>Microsoft Office PowerPoint</Application>
  <PresentationFormat>On-screen Show (4:3)</PresentationFormat>
  <Paragraphs>73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8.5  Solving Rational Equations and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 Solving Rational Equations and Inequalities</dc:title>
  <dc:creator>bb</dc:creator>
  <cp:lastModifiedBy>bb</cp:lastModifiedBy>
  <cp:revision>8</cp:revision>
  <cp:lastPrinted>2012-05-11T05:53:22Z</cp:lastPrinted>
  <dcterms:created xsi:type="dcterms:W3CDTF">2012-05-09T03:23:44Z</dcterms:created>
  <dcterms:modified xsi:type="dcterms:W3CDTF">2012-05-11T10:14:54Z</dcterms:modified>
</cp:coreProperties>
</file>