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2" r:id="rId3"/>
    <p:sldId id="266" r:id="rId4"/>
    <p:sldId id="267" r:id="rId5"/>
    <p:sldId id="300" r:id="rId6"/>
    <p:sldId id="270" r:id="rId7"/>
    <p:sldId id="278" r:id="rId8"/>
    <p:sldId id="28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FB070-0FAD-4566-A0F6-F751276AECCE}" type="datetimeFigureOut">
              <a:rPr lang="en-US" smtClean="0"/>
              <a:t>5/4/2012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DEE06-D87B-461B-8697-2755BB6D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93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683BE7-26F4-45DF-A7C8-73727FE2DD33}" type="datetimeFigureOut">
              <a:rPr lang="en-US" smtClean="0"/>
              <a:t>5/4/2012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BAE4402-B969-4518-AB9A-893404789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604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89C766-C924-4989-B1C1-A9736C77D290}" type="slidenum">
              <a:rPr lang="en-US"/>
              <a:pPr/>
              <a:t>2</a:t>
            </a:fld>
            <a:endParaRPr lang="en-US"/>
          </a:p>
        </p:txBody>
      </p:sp>
      <p:sp>
        <p:nvSpPr>
          <p:cNvPr id="1126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E97004-B1F5-4191-9BA7-564D1964A6D0}" type="slidenum">
              <a:rPr lang="en-US"/>
              <a:pPr/>
              <a:t>3</a:t>
            </a:fld>
            <a:endParaRPr lang="en-US"/>
          </a:p>
        </p:txBody>
      </p:sp>
      <p:sp>
        <p:nvSpPr>
          <p:cNvPr id="191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1EE121-3A39-42DA-B08D-179074F28D47}" type="slidenum">
              <a:rPr lang="en-US"/>
              <a:pPr/>
              <a:t>4</a:t>
            </a:fld>
            <a:endParaRPr lang="en-US"/>
          </a:p>
        </p:txBody>
      </p:sp>
      <p:sp>
        <p:nvSpPr>
          <p:cNvPr id="1167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CB88E0-FD7F-44F6-BC25-54A007BC5377}" type="slidenum">
              <a:rPr lang="en-US"/>
              <a:pPr/>
              <a:t>6</a:t>
            </a:fld>
            <a:endParaRPr lang="en-US"/>
          </a:p>
        </p:txBody>
      </p:sp>
      <p:sp>
        <p:nvSpPr>
          <p:cNvPr id="1208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6D7F78-37CA-4045-AEB0-74E75AB0BFFA}" type="slidenum">
              <a:rPr lang="en-US"/>
              <a:pPr/>
              <a:t>7</a:t>
            </a:fld>
            <a:endParaRPr lang="en-US"/>
          </a:p>
        </p:txBody>
      </p:sp>
      <p:sp>
        <p:nvSpPr>
          <p:cNvPr id="1280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E4D73B-4D28-4181-9F7D-ECC700F40BF0}" type="slidenum">
              <a:rPr lang="en-US"/>
              <a:pPr/>
              <a:t>8</a:t>
            </a:fld>
            <a:endParaRPr lang="en-US"/>
          </a:p>
        </p:txBody>
      </p:sp>
      <p:sp>
        <p:nvSpPr>
          <p:cNvPr id="148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1865217-7F2B-47FA-8FC0-DEEBAF531428}" type="datetimeFigureOut">
              <a:rPr lang="en-US" smtClean="0"/>
              <a:t>5/4/2012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CAFEA74-1F9E-4B79-A97B-0A554C15D46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5217-7F2B-47FA-8FC0-DEEBAF531428}" type="datetimeFigureOut">
              <a:rPr lang="en-US" smtClean="0"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EA74-1F9E-4B79-A97B-0A554C15D4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5217-7F2B-47FA-8FC0-DEEBAF531428}" type="datetimeFigureOut">
              <a:rPr lang="en-US" smtClean="0"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EA74-1F9E-4B79-A97B-0A554C15D4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1865217-7F2B-47FA-8FC0-DEEBAF531428}" type="datetimeFigureOut">
              <a:rPr lang="en-US" smtClean="0"/>
              <a:t>5/4/2012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AFEA74-1F9E-4B79-A97B-0A554C15D46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1865217-7F2B-47FA-8FC0-DEEBAF531428}" type="datetimeFigureOut">
              <a:rPr lang="en-US" smtClean="0"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CAFEA74-1F9E-4B79-A97B-0A554C15D46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5217-7F2B-47FA-8FC0-DEEBAF531428}" type="datetimeFigureOut">
              <a:rPr lang="en-US" smtClean="0"/>
              <a:t>5/4/2012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EA74-1F9E-4B79-A97B-0A554C15D46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5217-7F2B-47FA-8FC0-DEEBAF531428}" type="datetimeFigureOut">
              <a:rPr lang="en-US" smtClean="0"/>
              <a:t>5/4/2012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EA74-1F9E-4B79-A97B-0A554C15D46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865217-7F2B-47FA-8FC0-DEEBAF531428}" type="datetimeFigureOut">
              <a:rPr lang="en-US" smtClean="0"/>
              <a:t>5/4/2012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AFEA74-1F9E-4B79-A97B-0A554C15D4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5217-7F2B-47FA-8FC0-DEEBAF531428}" type="datetimeFigureOut">
              <a:rPr lang="en-US" smtClean="0"/>
              <a:t>5/4/2012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FEA74-1F9E-4B79-A97B-0A554C15D4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1865217-7F2B-47FA-8FC0-DEEBAF531428}" type="datetimeFigureOut">
              <a:rPr lang="en-US" smtClean="0"/>
              <a:t>5/4/2012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AFEA74-1F9E-4B79-A97B-0A554C15D46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865217-7F2B-47FA-8FC0-DEEBAF531428}" type="datetimeFigureOut">
              <a:rPr lang="en-US" smtClean="0"/>
              <a:t>5/4/2012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AFEA74-1F9E-4B79-A97B-0A554C15D46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1865217-7F2B-47FA-8FC0-DEEBAF531428}" type="datetimeFigureOut">
              <a:rPr lang="en-US" smtClean="0"/>
              <a:t>5/4/2012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CAFEA74-1F9E-4B79-A97B-0A554C15D46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png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228600"/>
            <a:ext cx="7620000" cy="381000"/>
          </a:xfrm>
        </p:spPr>
        <p:txBody>
          <a:bodyPr>
            <a:noAutofit/>
          </a:bodyPr>
          <a:lstStyle/>
          <a:p>
            <a:r>
              <a:rPr lang="en-US" sz="2200" dirty="0" smtClean="0"/>
              <a:t>8.3 Adding and Subtracting Rational Expression</a:t>
            </a:r>
            <a:endParaRPr lang="en-US" sz="2200" dirty="0"/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1828800" y="838200"/>
            <a:ext cx="6705600" cy="7620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dirty="0"/>
              <a:t>Add and subtract rational expressions.</a:t>
            </a:r>
          </a:p>
          <a:p>
            <a:pPr>
              <a:spcBef>
                <a:spcPct val="20000"/>
              </a:spcBef>
            </a:pPr>
            <a:r>
              <a:rPr lang="en-US" altLang="en-US" dirty="0" smtClean="0"/>
              <a:t>Simplify </a:t>
            </a:r>
            <a:r>
              <a:rPr lang="en-US" altLang="en-US" dirty="0"/>
              <a:t>complex fractions.</a:t>
            </a:r>
            <a:endParaRPr lang="en-US" altLang="en-US" dirty="0">
              <a:latin typeface="Arial" charset="0"/>
            </a:endParaRPr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0" y="609600"/>
            <a:ext cx="9144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i="1" dirty="0">
                <a:solidFill>
                  <a:srgbClr val="FF6600"/>
                </a:solidFill>
                <a:latin typeface="Arial Black" pitchFamily="34" charset="0"/>
              </a:rPr>
              <a:t>Objectives</a:t>
            </a:r>
            <a:endParaRPr lang="en-US" altLang="en-US" i="1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1828800" y="1905000"/>
            <a:ext cx="6934200" cy="5080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en-US" dirty="0"/>
              <a:t>complex fraction</a:t>
            </a:r>
            <a:endParaRPr lang="en-US" altLang="en-US" dirty="0">
              <a:latin typeface="Arial" charset="0"/>
            </a:endParaRP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152400" y="1612900"/>
            <a:ext cx="9144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i="1" dirty="0">
                <a:solidFill>
                  <a:srgbClr val="FF0000"/>
                </a:solidFill>
                <a:latin typeface="Arial Black" pitchFamily="34" charset="0"/>
              </a:rPr>
              <a:t>Vocabulary</a:t>
            </a:r>
            <a:endParaRPr lang="en-US" altLang="en-US" i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286000" y="3352800"/>
            <a:ext cx="5867400" cy="33528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b="1" dirty="0">
                <a:solidFill>
                  <a:srgbClr val="3333CC"/>
                </a:solidFill>
              </a:rPr>
              <a:t>Warm Up</a:t>
            </a:r>
            <a:endParaRPr lang="en-US" altLang="en-US" dirty="0"/>
          </a:p>
          <a:p>
            <a:r>
              <a:rPr lang="en-US" altLang="en-US" b="1" dirty="0"/>
              <a:t>Add or subtract.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9" name="Text Box 26"/>
          <p:cNvSpPr txBox="1">
            <a:spLocks noChangeArrowheads="1"/>
          </p:cNvSpPr>
          <p:nvPr/>
        </p:nvSpPr>
        <p:spPr bwMode="auto">
          <a:xfrm>
            <a:off x="2286000" y="3959225"/>
            <a:ext cx="619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1.</a:t>
            </a:r>
            <a:r>
              <a:rPr lang="en-US"/>
              <a:t> </a:t>
            </a:r>
            <a:endParaRPr lang="en-US" baseline="30000"/>
          </a:p>
        </p:txBody>
      </p:sp>
      <p:sp>
        <p:nvSpPr>
          <p:cNvPr id="10" name="Text Box 27"/>
          <p:cNvSpPr txBox="1">
            <a:spLocks noChangeArrowheads="1"/>
          </p:cNvSpPr>
          <p:nvPr/>
        </p:nvSpPr>
        <p:spPr bwMode="auto">
          <a:xfrm>
            <a:off x="5638800" y="3911600"/>
            <a:ext cx="619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/>
              <a:t>2.</a:t>
            </a:r>
            <a:r>
              <a:rPr lang="en-US" dirty="0"/>
              <a:t> </a:t>
            </a:r>
          </a:p>
        </p:txBody>
      </p:sp>
      <p:sp>
        <p:nvSpPr>
          <p:cNvPr id="11" name="Text Box 41"/>
          <p:cNvSpPr txBox="1">
            <a:spLocks noChangeArrowheads="1"/>
          </p:cNvSpPr>
          <p:nvPr/>
        </p:nvSpPr>
        <p:spPr bwMode="auto">
          <a:xfrm>
            <a:off x="2270125" y="60515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" name="Text Box 142"/>
          <p:cNvSpPr txBox="1">
            <a:spLocks noChangeArrowheads="1"/>
          </p:cNvSpPr>
          <p:nvPr/>
        </p:nvSpPr>
        <p:spPr bwMode="auto">
          <a:xfrm>
            <a:off x="2438400" y="5322888"/>
            <a:ext cx="61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/>
              <a:t>3. </a:t>
            </a:r>
            <a:endParaRPr lang="en-US" dirty="0"/>
          </a:p>
        </p:txBody>
      </p:sp>
      <p:grpSp>
        <p:nvGrpSpPr>
          <p:cNvPr id="13" name="Group 184"/>
          <p:cNvGrpSpPr>
            <a:grpSpLocks/>
          </p:cNvGrpSpPr>
          <p:nvPr/>
        </p:nvGrpSpPr>
        <p:grpSpPr bwMode="auto">
          <a:xfrm>
            <a:off x="3013074" y="5181600"/>
            <a:ext cx="1482725" cy="762000"/>
            <a:chOff x="676" y="1776"/>
            <a:chExt cx="934" cy="480"/>
          </a:xfrm>
        </p:grpSpPr>
        <p:grpSp>
          <p:nvGrpSpPr>
            <p:cNvPr id="14" name="Group 177"/>
            <p:cNvGrpSpPr>
              <a:grpSpLocks/>
            </p:cNvGrpSpPr>
            <p:nvPr/>
          </p:nvGrpSpPr>
          <p:grpSpPr bwMode="auto">
            <a:xfrm>
              <a:off x="676" y="1776"/>
              <a:ext cx="428" cy="480"/>
              <a:chOff x="676" y="1776"/>
              <a:chExt cx="428" cy="480"/>
            </a:xfrm>
          </p:grpSpPr>
          <p:sp>
            <p:nvSpPr>
              <p:cNvPr id="20" name="Text Box 31"/>
              <p:cNvSpPr txBox="1">
                <a:spLocks noChangeArrowheads="1"/>
              </p:cNvSpPr>
              <p:nvPr/>
            </p:nvSpPr>
            <p:spPr bwMode="auto">
              <a:xfrm>
                <a:off x="676" y="1776"/>
                <a:ext cx="4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i="1"/>
                  <a:t> </a:t>
                </a:r>
                <a:r>
                  <a:rPr lang="en-US"/>
                  <a:t>11</a:t>
                </a:r>
                <a:endParaRPr lang="en-US" baseline="30000"/>
              </a:p>
            </p:txBody>
          </p:sp>
          <p:sp>
            <p:nvSpPr>
              <p:cNvPr id="21" name="Text Box 33"/>
              <p:cNvSpPr txBox="1">
                <a:spLocks noChangeArrowheads="1"/>
              </p:cNvSpPr>
              <p:nvPr/>
            </p:nvSpPr>
            <p:spPr bwMode="auto">
              <a:xfrm>
                <a:off x="730" y="1968"/>
                <a:ext cx="36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12</a:t>
                </a:r>
              </a:p>
            </p:txBody>
          </p:sp>
          <p:sp>
            <p:nvSpPr>
              <p:cNvPr id="22" name="Line 36"/>
              <p:cNvSpPr>
                <a:spLocks noChangeShapeType="1"/>
              </p:cNvSpPr>
              <p:nvPr/>
            </p:nvSpPr>
            <p:spPr bwMode="auto">
              <a:xfrm>
                <a:off x="726" y="2016"/>
                <a:ext cx="3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" name="Group 182"/>
            <p:cNvGrpSpPr>
              <a:grpSpLocks/>
            </p:cNvGrpSpPr>
            <p:nvPr/>
          </p:nvGrpSpPr>
          <p:grpSpPr bwMode="auto">
            <a:xfrm>
              <a:off x="1236" y="1776"/>
              <a:ext cx="374" cy="480"/>
              <a:chOff x="1236" y="1776"/>
              <a:chExt cx="374" cy="480"/>
            </a:xfrm>
          </p:grpSpPr>
          <p:sp>
            <p:nvSpPr>
              <p:cNvPr id="17" name="Text Box 179"/>
              <p:cNvSpPr txBox="1">
                <a:spLocks noChangeArrowheads="1"/>
              </p:cNvSpPr>
              <p:nvPr/>
            </p:nvSpPr>
            <p:spPr bwMode="auto">
              <a:xfrm>
                <a:off x="1236" y="1776"/>
                <a:ext cx="37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i="1"/>
                  <a:t>  </a:t>
                </a:r>
                <a:r>
                  <a:rPr lang="en-US"/>
                  <a:t>3</a:t>
                </a:r>
                <a:endParaRPr lang="en-US" baseline="30000"/>
              </a:p>
            </p:txBody>
          </p:sp>
          <p:sp>
            <p:nvSpPr>
              <p:cNvPr id="18" name="Text Box 180"/>
              <p:cNvSpPr txBox="1">
                <a:spLocks noChangeArrowheads="1"/>
              </p:cNvSpPr>
              <p:nvPr/>
            </p:nvSpPr>
            <p:spPr bwMode="auto">
              <a:xfrm>
                <a:off x="1290" y="1968"/>
                <a:ext cx="30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 8</a:t>
                </a:r>
              </a:p>
            </p:txBody>
          </p:sp>
          <p:sp>
            <p:nvSpPr>
              <p:cNvPr id="19" name="Line 181"/>
              <p:cNvSpPr>
                <a:spLocks noChangeShapeType="1"/>
              </p:cNvSpPr>
              <p:nvPr/>
            </p:nvSpPr>
            <p:spPr bwMode="auto">
              <a:xfrm>
                <a:off x="1344" y="2016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" name="Text Box 183"/>
            <p:cNvSpPr txBox="1">
              <a:spLocks noChangeArrowheads="1"/>
            </p:cNvSpPr>
            <p:nvPr/>
          </p:nvSpPr>
          <p:spPr bwMode="auto">
            <a:xfrm>
              <a:off x="1106" y="1872"/>
              <a:ext cx="23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–</a:t>
              </a:r>
            </a:p>
          </p:txBody>
        </p:sp>
      </p:grpSp>
      <p:grpSp>
        <p:nvGrpSpPr>
          <p:cNvPr id="23" name="Group 223"/>
          <p:cNvGrpSpPr>
            <a:grpSpLocks/>
          </p:cNvGrpSpPr>
          <p:nvPr/>
        </p:nvGrpSpPr>
        <p:grpSpPr bwMode="auto">
          <a:xfrm>
            <a:off x="6310314" y="3911600"/>
            <a:ext cx="1631950" cy="762000"/>
            <a:chOff x="634" y="1344"/>
            <a:chExt cx="1028" cy="480"/>
          </a:xfrm>
        </p:grpSpPr>
        <p:grpSp>
          <p:nvGrpSpPr>
            <p:cNvPr id="24" name="Group 186"/>
            <p:cNvGrpSpPr>
              <a:grpSpLocks/>
            </p:cNvGrpSpPr>
            <p:nvPr/>
          </p:nvGrpSpPr>
          <p:grpSpPr bwMode="auto">
            <a:xfrm>
              <a:off x="1248" y="1344"/>
              <a:ext cx="414" cy="480"/>
              <a:chOff x="676" y="1776"/>
              <a:chExt cx="414" cy="480"/>
            </a:xfrm>
          </p:grpSpPr>
          <p:sp>
            <p:nvSpPr>
              <p:cNvPr id="30" name="Text Box 187"/>
              <p:cNvSpPr txBox="1">
                <a:spLocks noChangeArrowheads="1"/>
              </p:cNvSpPr>
              <p:nvPr/>
            </p:nvSpPr>
            <p:spPr bwMode="auto">
              <a:xfrm>
                <a:off x="676" y="1776"/>
                <a:ext cx="37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i="1"/>
                  <a:t>  </a:t>
                </a:r>
                <a:r>
                  <a:rPr lang="en-US"/>
                  <a:t>7</a:t>
                </a:r>
                <a:endParaRPr lang="en-US" baseline="30000"/>
              </a:p>
            </p:txBody>
          </p:sp>
          <p:sp>
            <p:nvSpPr>
              <p:cNvPr id="31" name="Text Box 188"/>
              <p:cNvSpPr txBox="1">
                <a:spLocks noChangeArrowheads="1"/>
              </p:cNvSpPr>
              <p:nvPr/>
            </p:nvSpPr>
            <p:spPr bwMode="auto">
              <a:xfrm>
                <a:off x="730" y="1968"/>
                <a:ext cx="36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15</a:t>
                </a:r>
              </a:p>
            </p:txBody>
          </p:sp>
          <p:sp>
            <p:nvSpPr>
              <p:cNvPr id="32" name="Line 189"/>
              <p:cNvSpPr>
                <a:spLocks noChangeShapeType="1"/>
              </p:cNvSpPr>
              <p:nvPr/>
            </p:nvSpPr>
            <p:spPr bwMode="auto">
              <a:xfrm>
                <a:off x="726" y="2016"/>
                <a:ext cx="3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" name="Group 190"/>
            <p:cNvGrpSpPr>
              <a:grpSpLocks/>
            </p:cNvGrpSpPr>
            <p:nvPr/>
          </p:nvGrpSpPr>
          <p:grpSpPr bwMode="auto">
            <a:xfrm>
              <a:off x="634" y="1344"/>
              <a:ext cx="374" cy="480"/>
              <a:chOff x="1236" y="1776"/>
              <a:chExt cx="374" cy="480"/>
            </a:xfrm>
          </p:grpSpPr>
          <p:sp>
            <p:nvSpPr>
              <p:cNvPr id="27" name="Text Box 191"/>
              <p:cNvSpPr txBox="1">
                <a:spLocks noChangeArrowheads="1"/>
              </p:cNvSpPr>
              <p:nvPr/>
            </p:nvSpPr>
            <p:spPr bwMode="auto">
              <a:xfrm>
                <a:off x="1236" y="1776"/>
                <a:ext cx="37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i="1"/>
                  <a:t>  </a:t>
                </a:r>
                <a:r>
                  <a:rPr lang="en-US"/>
                  <a:t>2</a:t>
                </a:r>
                <a:endParaRPr lang="en-US" baseline="30000"/>
              </a:p>
            </p:txBody>
          </p:sp>
          <p:sp>
            <p:nvSpPr>
              <p:cNvPr id="28" name="Text Box 192"/>
              <p:cNvSpPr txBox="1">
                <a:spLocks noChangeArrowheads="1"/>
              </p:cNvSpPr>
              <p:nvPr/>
            </p:nvSpPr>
            <p:spPr bwMode="auto">
              <a:xfrm>
                <a:off x="1290" y="1968"/>
                <a:ext cx="30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 5</a:t>
                </a:r>
              </a:p>
            </p:txBody>
          </p:sp>
          <p:sp>
            <p:nvSpPr>
              <p:cNvPr id="29" name="Line 193"/>
              <p:cNvSpPr>
                <a:spLocks noChangeShapeType="1"/>
              </p:cNvSpPr>
              <p:nvPr/>
            </p:nvSpPr>
            <p:spPr bwMode="auto">
              <a:xfrm>
                <a:off x="1344" y="2016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" name="Text Box 194"/>
            <p:cNvSpPr txBox="1">
              <a:spLocks noChangeArrowheads="1"/>
            </p:cNvSpPr>
            <p:nvPr/>
          </p:nvSpPr>
          <p:spPr bwMode="auto">
            <a:xfrm>
              <a:off x="1008" y="1440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</p:grpSp>
      <p:grpSp>
        <p:nvGrpSpPr>
          <p:cNvPr id="33" name="Group 218"/>
          <p:cNvGrpSpPr>
            <a:grpSpLocks/>
          </p:cNvGrpSpPr>
          <p:nvPr/>
        </p:nvGrpSpPr>
        <p:grpSpPr bwMode="auto">
          <a:xfrm>
            <a:off x="2941638" y="3810000"/>
            <a:ext cx="762000" cy="719138"/>
            <a:chOff x="528" y="1536"/>
            <a:chExt cx="480" cy="453"/>
          </a:xfrm>
        </p:grpSpPr>
        <p:grpSp>
          <p:nvGrpSpPr>
            <p:cNvPr id="34" name="Group 219"/>
            <p:cNvGrpSpPr>
              <a:grpSpLocks/>
            </p:cNvGrpSpPr>
            <p:nvPr/>
          </p:nvGrpSpPr>
          <p:grpSpPr bwMode="auto">
            <a:xfrm>
              <a:off x="655" y="1536"/>
              <a:ext cx="278" cy="453"/>
              <a:chOff x="5007" y="2804"/>
              <a:chExt cx="278" cy="453"/>
            </a:xfrm>
          </p:grpSpPr>
          <p:sp>
            <p:nvSpPr>
              <p:cNvPr id="36" name="Text Box 220"/>
              <p:cNvSpPr txBox="1">
                <a:spLocks noChangeArrowheads="1"/>
              </p:cNvSpPr>
              <p:nvPr/>
            </p:nvSpPr>
            <p:spPr bwMode="auto">
              <a:xfrm>
                <a:off x="5051" y="2804"/>
                <a:ext cx="197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37" name="Text Box 221"/>
              <p:cNvSpPr txBox="1">
                <a:spLocks noChangeArrowheads="1"/>
              </p:cNvSpPr>
              <p:nvPr/>
            </p:nvSpPr>
            <p:spPr bwMode="auto">
              <a:xfrm>
                <a:off x="5007" y="3024"/>
                <a:ext cx="278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 smtClean="0"/>
                  <a:t>12</a:t>
                </a:r>
                <a:endParaRPr lang="en-US" dirty="0"/>
              </a:p>
            </p:txBody>
          </p:sp>
        </p:grpSp>
        <p:sp>
          <p:nvSpPr>
            <p:cNvPr id="35" name="Line 222"/>
            <p:cNvSpPr>
              <a:spLocks noChangeShapeType="1"/>
            </p:cNvSpPr>
            <p:nvPr/>
          </p:nvSpPr>
          <p:spPr bwMode="auto">
            <a:xfrm>
              <a:off x="528" y="178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" name="Group 218"/>
          <p:cNvGrpSpPr>
            <a:grpSpLocks/>
          </p:cNvGrpSpPr>
          <p:nvPr/>
        </p:nvGrpSpPr>
        <p:grpSpPr bwMode="auto">
          <a:xfrm>
            <a:off x="4191000" y="3821110"/>
            <a:ext cx="762000" cy="719138"/>
            <a:chOff x="528" y="1536"/>
            <a:chExt cx="480" cy="453"/>
          </a:xfrm>
        </p:grpSpPr>
        <p:grpSp>
          <p:nvGrpSpPr>
            <p:cNvPr id="39" name="Group 219"/>
            <p:cNvGrpSpPr>
              <a:grpSpLocks/>
            </p:cNvGrpSpPr>
            <p:nvPr/>
          </p:nvGrpSpPr>
          <p:grpSpPr bwMode="auto">
            <a:xfrm>
              <a:off x="655" y="1536"/>
              <a:ext cx="278" cy="453"/>
              <a:chOff x="5007" y="2804"/>
              <a:chExt cx="278" cy="453"/>
            </a:xfrm>
          </p:grpSpPr>
          <p:sp>
            <p:nvSpPr>
              <p:cNvPr id="41" name="Text Box 220"/>
              <p:cNvSpPr txBox="1">
                <a:spLocks noChangeArrowheads="1"/>
              </p:cNvSpPr>
              <p:nvPr/>
            </p:nvSpPr>
            <p:spPr bwMode="auto">
              <a:xfrm>
                <a:off x="5050" y="2804"/>
                <a:ext cx="197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42" name="Text Box 221"/>
              <p:cNvSpPr txBox="1">
                <a:spLocks noChangeArrowheads="1"/>
              </p:cNvSpPr>
              <p:nvPr/>
            </p:nvSpPr>
            <p:spPr bwMode="auto">
              <a:xfrm>
                <a:off x="5007" y="3024"/>
                <a:ext cx="278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 smtClean="0"/>
                  <a:t>12</a:t>
                </a:r>
                <a:endParaRPr lang="en-US" dirty="0"/>
              </a:p>
            </p:txBody>
          </p:sp>
        </p:grpSp>
        <p:sp>
          <p:nvSpPr>
            <p:cNvPr id="40" name="Line 222"/>
            <p:cNvSpPr>
              <a:spLocks noChangeShapeType="1"/>
            </p:cNvSpPr>
            <p:nvPr/>
          </p:nvSpPr>
          <p:spPr bwMode="auto">
            <a:xfrm>
              <a:off x="528" y="178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" name="Text Box 194"/>
          <p:cNvSpPr txBox="1">
            <a:spLocks noChangeArrowheads="1"/>
          </p:cNvSpPr>
          <p:nvPr/>
        </p:nvSpPr>
        <p:spPr bwMode="auto">
          <a:xfrm>
            <a:off x="3757612" y="4006848"/>
            <a:ext cx="433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137928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52400" y="1676400"/>
            <a:ext cx="8915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dirty="0"/>
              <a:t>Add or subtract. </a:t>
            </a:r>
            <a:r>
              <a:rPr lang="en-US" altLang="en-US" b="1" dirty="0" smtClean="0"/>
              <a:t>Identify </a:t>
            </a:r>
            <a:r>
              <a:rPr lang="en-US" altLang="en-US" b="1" i="1" dirty="0" smtClean="0"/>
              <a:t>x</a:t>
            </a:r>
            <a:r>
              <a:rPr lang="en-US" altLang="en-US" b="1" dirty="0" smtClean="0"/>
              <a:t>-values </a:t>
            </a:r>
            <a:r>
              <a:rPr lang="en-US" altLang="en-US" b="1" dirty="0"/>
              <a:t>for which the expression is undefined. </a:t>
            </a:r>
            <a:endParaRPr lang="en-US" altLang="en-US" dirty="0">
              <a:latin typeface="Times" pitchFamily="18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0" y="1217096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 smtClean="0">
                <a:solidFill>
                  <a:srgbClr val="006699"/>
                </a:solidFill>
                <a:latin typeface="Arial Black" pitchFamily="34" charset="0"/>
              </a:rPr>
              <a:t>Ex 1: </a:t>
            </a: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Adding and Subtracting </a:t>
            </a:r>
            <a:r>
              <a:rPr lang="en-US" altLang="en-US" dirty="0" err="1" smtClean="0">
                <a:solidFill>
                  <a:srgbClr val="006699"/>
                </a:solidFill>
                <a:latin typeface="Arial Black" pitchFamily="34" charset="0"/>
              </a:rPr>
              <a:t>Rationals</a:t>
            </a:r>
            <a:r>
              <a:rPr lang="en-US" altLang="en-US" dirty="0" smtClean="0">
                <a:solidFill>
                  <a:srgbClr val="006699"/>
                </a:solidFill>
                <a:latin typeface="Arial Black" pitchFamily="34" charset="0"/>
              </a:rPr>
              <a:t> </a:t>
            </a: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with </a:t>
            </a:r>
            <a:r>
              <a:rPr lang="en-US" altLang="en-US" dirty="0" smtClean="0">
                <a:solidFill>
                  <a:srgbClr val="006699"/>
                </a:solidFill>
                <a:latin typeface="Arial Black" pitchFamily="34" charset="0"/>
              </a:rPr>
              <a:t>Like Denominators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graphicFrame>
        <p:nvGraphicFramePr>
          <p:cNvPr id="29716" name="Object 20"/>
          <p:cNvGraphicFramePr>
            <a:graphicFrameLocks noChangeAspect="1"/>
          </p:cNvGraphicFramePr>
          <p:nvPr/>
        </p:nvGraphicFramePr>
        <p:xfrm>
          <a:off x="2432050" y="1363663"/>
          <a:ext cx="165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4" imgW="164880" imgH="279360" progId="Equation.DSMT4">
                  <p:embed/>
                </p:oleObj>
              </mc:Choice>
              <mc:Fallback>
                <p:oleObj name="Equation" r:id="rId4" imgW="1648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2050" y="1363663"/>
                        <a:ext cx="1651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9" name="Object 23"/>
          <p:cNvGraphicFramePr>
            <a:graphicFrameLocks noChangeAspect="1"/>
          </p:cNvGraphicFramePr>
          <p:nvPr/>
        </p:nvGraphicFramePr>
        <p:xfrm>
          <a:off x="2432050" y="1363663"/>
          <a:ext cx="165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6" imgW="164880" imgH="279360" progId="Equation.DSMT4">
                  <p:embed/>
                </p:oleObj>
              </mc:Choice>
              <mc:Fallback>
                <p:oleObj name="Equation" r:id="rId6" imgW="1648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2050" y="1363663"/>
                        <a:ext cx="1651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771" name="Group 75"/>
          <p:cNvGrpSpPr>
            <a:grpSpLocks/>
          </p:cNvGrpSpPr>
          <p:nvPr/>
        </p:nvGrpSpPr>
        <p:grpSpPr bwMode="auto">
          <a:xfrm>
            <a:off x="228600" y="2089150"/>
            <a:ext cx="2971800" cy="806450"/>
            <a:chOff x="864" y="1808"/>
            <a:chExt cx="1872" cy="508"/>
          </a:xfrm>
        </p:grpSpPr>
        <p:grpSp>
          <p:nvGrpSpPr>
            <p:cNvPr id="29769" name="Group 73"/>
            <p:cNvGrpSpPr>
              <a:grpSpLocks/>
            </p:cNvGrpSpPr>
            <p:nvPr/>
          </p:nvGrpSpPr>
          <p:grpSpPr bwMode="auto">
            <a:xfrm>
              <a:off x="864" y="1808"/>
              <a:ext cx="832" cy="508"/>
              <a:chOff x="864" y="1808"/>
              <a:chExt cx="832" cy="508"/>
            </a:xfrm>
          </p:grpSpPr>
          <p:grpSp>
            <p:nvGrpSpPr>
              <p:cNvPr id="29759" name="Group 63"/>
              <p:cNvGrpSpPr>
                <a:grpSpLocks/>
              </p:cNvGrpSpPr>
              <p:nvPr/>
            </p:nvGrpSpPr>
            <p:grpSpPr bwMode="auto">
              <a:xfrm>
                <a:off x="914" y="1808"/>
                <a:ext cx="782" cy="508"/>
                <a:chOff x="4760" y="2804"/>
                <a:chExt cx="782" cy="508"/>
              </a:xfrm>
            </p:grpSpPr>
            <p:sp>
              <p:nvSpPr>
                <p:cNvPr id="29760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4760" y="2804"/>
                  <a:ext cx="78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 i="1"/>
                    <a:t>x </a:t>
                  </a:r>
                  <a:r>
                    <a:rPr lang="en-US" b="1"/>
                    <a:t>– 3</a:t>
                  </a:r>
                  <a:r>
                    <a:rPr lang="en-US" b="1" i="1"/>
                    <a:t> </a:t>
                  </a:r>
                  <a:r>
                    <a:rPr lang="en-US" b="1"/>
                    <a:t> </a:t>
                  </a:r>
                </a:p>
              </p:txBody>
            </p:sp>
            <p:sp>
              <p:nvSpPr>
                <p:cNvPr id="29761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4770" y="3024"/>
                  <a:ext cx="74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 i="1"/>
                    <a:t>x</a:t>
                  </a:r>
                  <a:r>
                    <a:rPr lang="en-US" b="1"/>
                    <a:t> + 4</a:t>
                  </a:r>
                  <a:r>
                    <a:rPr lang="en-US"/>
                    <a:t> </a:t>
                  </a:r>
                </a:p>
              </p:txBody>
            </p:sp>
          </p:grpSp>
          <p:sp>
            <p:nvSpPr>
              <p:cNvPr id="29762" name="Line 66"/>
              <p:cNvSpPr>
                <a:spLocks noChangeShapeType="1"/>
              </p:cNvSpPr>
              <p:nvPr/>
            </p:nvSpPr>
            <p:spPr bwMode="auto">
              <a:xfrm>
                <a:off x="864" y="2060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9770" name="Group 74"/>
            <p:cNvGrpSpPr>
              <a:grpSpLocks/>
            </p:cNvGrpSpPr>
            <p:nvPr/>
          </p:nvGrpSpPr>
          <p:grpSpPr bwMode="auto">
            <a:xfrm>
              <a:off x="1689" y="1808"/>
              <a:ext cx="1047" cy="508"/>
              <a:chOff x="1680" y="1808"/>
              <a:chExt cx="1047" cy="508"/>
            </a:xfrm>
          </p:grpSpPr>
          <p:sp>
            <p:nvSpPr>
              <p:cNvPr id="29763" name="Text Box 67"/>
              <p:cNvSpPr txBox="1">
                <a:spLocks noChangeArrowheads="1"/>
              </p:cNvSpPr>
              <p:nvPr/>
            </p:nvSpPr>
            <p:spPr bwMode="auto">
              <a:xfrm>
                <a:off x="1680" y="1902"/>
                <a:ext cx="27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Symbol" pitchFamily="18" charset="2"/>
                  </a:rPr>
                  <a:t>+</a:t>
                </a:r>
              </a:p>
            </p:txBody>
          </p:sp>
          <p:grpSp>
            <p:nvGrpSpPr>
              <p:cNvPr id="29764" name="Group 68"/>
              <p:cNvGrpSpPr>
                <a:grpSpLocks/>
              </p:cNvGrpSpPr>
              <p:nvPr/>
            </p:nvGrpSpPr>
            <p:grpSpPr bwMode="auto">
              <a:xfrm>
                <a:off x="1959" y="1808"/>
                <a:ext cx="768" cy="508"/>
                <a:chOff x="960" y="1488"/>
                <a:chExt cx="768" cy="508"/>
              </a:xfrm>
            </p:grpSpPr>
            <p:grpSp>
              <p:nvGrpSpPr>
                <p:cNvPr id="29765" name="Group 69"/>
                <p:cNvGrpSpPr>
                  <a:grpSpLocks/>
                </p:cNvGrpSpPr>
                <p:nvPr/>
              </p:nvGrpSpPr>
              <p:grpSpPr bwMode="auto">
                <a:xfrm>
                  <a:off x="983" y="1488"/>
                  <a:ext cx="724" cy="508"/>
                  <a:chOff x="4784" y="2804"/>
                  <a:chExt cx="724" cy="508"/>
                </a:xfrm>
              </p:grpSpPr>
              <p:sp>
                <p:nvSpPr>
                  <p:cNvPr id="29766" name="Text Box 7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26" y="2804"/>
                    <a:ext cx="650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b="1" i="1"/>
                      <a:t>x </a:t>
                    </a:r>
                    <a:r>
                      <a:rPr lang="en-US" b="1"/>
                      <a:t>– 2</a:t>
                    </a:r>
                  </a:p>
                </p:txBody>
              </p:sp>
              <p:sp>
                <p:nvSpPr>
                  <p:cNvPr id="29767" name="Text Box 7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84" y="3024"/>
                    <a:ext cx="724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b="1" i="1"/>
                      <a:t>x</a:t>
                    </a:r>
                    <a:r>
                      <a:rPr lang="en-US" b="1"/>
                      <a:t> + 4</a:t>
                    </a:r>
                    <a:r>
                      <a:rPr lang="en-US" b="1" baseline="30000"/>
                      <a:t> </a:t>
                    </a:r>
                    <a:endParaRPr lang="en-US" b="1"/>
                  </a:p>
                </p:txBody>
              </p:sp>
            </p:grpSp>
            <p:sp>
              <p:nvSpPr>
                <p:cNvPr id="29768" name="Line 72"/>
                <p:cNvSpPr>
                  <a:spLocks noChangeShapeType="1"/>
                </p:cNvSpPr>
                <p:nvPr/>
              </p:nvSpPr>
              <p:spPr bwMode="auto">
                <a:xfrm>
                  <a:off x="960" y="1740"/>
                  <a:ext cx="76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9" name="Text Box 18"/>
          <p:cNvSpPr txBox="1">
            <a:spLocks noChangeArrowheads="1"/>
          </p:cNvSpPr>
          <p:nvPr/>
        </p:nvSpPr>
        <p:spPr bwMode="auto">
          <a:xfrm>
            <a:off x="152400" y="76200"/>
            <a:ext cx="8991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/>
              <a:t>Adding/subtracting </a:t>
            </a:r>
            <a:r>
              <a:rPr lang="en-US" dirty="0"/>
              <a:t>rational expressions is similar to </a:t>
            </a:r>
            <a:r>
              <a:rPr lang="en-US" dirty="0" smtClean="0"/>
              <a:t>adding/subtracting </a:t>
            </a:r>
            <a:r>
              <a:rPr lang="en-US" dirty="0"/>
              <a:t>fractions. </a:t>
            </a:r>
          </a:p>
        </p:txBody>
      </p:sp>
      <p:pic>
        <p:nvPicPr>
          <p:cNvPr id="40" name="Picture 20" descr="8-3b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81000"/>
            <a:ext cx="36576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1" name="Group 60"/>
          <p:cNvGrpSpPr>
            <a:grpSpLocks/>
          </p:cNvGrpSpPr>
          <p:nvPr/>
        </p:nvGrpSpPr>
        <p:grpSpPr bwMode="auto">
          <a:xfrm>
            <a:off x="4670425" y="1981200"/>
            <a:ext cx="3101975" cy="806450"/>
            <a:chOff x="813" y="1808"/>
            <a:chExt cx="1954" cy="508"/>
          </a:xfrm>
        </p:grpSpPr>
        <p:grpSp>
          <p:nvGrpSpPr>
            <p:cNvPr id="42" name="Group 61"/>
            <p:cNvGrpSpPr>
              <a:grpSpLocks/>
            </p:cNvGrpSpPr>
            <p:nvPr/>
          </p:nvGrpSpPr>
          <p:grpSpPr bwMode="auto">
            <a:xfrm>
              <a:off x="813" y="1808"/>
              <a:ext cx="985" cy="508"/>
              <a:chOff x="813" y="1808"/>
              <a:chExt cx="985" cy="508"/>
            </a:xfrm>
          </p:grpSpPr>
          <p:grpSp>
            <p:nvGrpSpPr>
              <p:cNvPr id="50" name="Group 62"/>
              <p:cNvGrpSpPr>
                <a:grpSpLocks/>
              </p:cNvGrpSpPr>
              <p:nvPr/>
            </p:nvGrpSpPr>
            <p:grpSpPr bwMode="auto">
              <a:xfrm>
                <a:off x="813" y="1808"/>
                <a:ext cx="985" cy="508"/>
                <a:chOff x="4659" y="2804"/>
                <a:chExt cx="985" cy="508"/>
              </a:xfrm>
            </p:grpSpPr>
            <p:sp>
              <p:nvSpPr>
                <p:cNvPr id="52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4659" y="2804"/>
                  <a:ext cx="985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/>
                    <a:t> 3</a:t>
                  </a:r>
                  <a:r>
                    <a:rPr lang="en-US" b="1" i="1"/>
                    <a:t>x </a:t>
                  </a:r>
                  <a:r>
                    <a:rPr lang="en-US" b="1"/>
                    <a:t>– 4</a:t>
                  </a:r>
                  <a:r>
                    <a:rPr lang="en-US" b="1" i="1"/>
                    <a:t> </a:t>
                  </a:r>
                  <a:r>
                    <a:rPr lang="en-US" b="1"/>
                    <a:t> </a:t>
                  </a:r>
                </a:p>
              </p:txBody>
            </p:sp>
            <p:sp>
              <p:nvSpPr>
                <p:cNvPr id="53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4725" y="3024"/>
                  <a:ext cx="839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 i="1"/>
                    <a:t>x</a:t>
                  </a:r>
                  <a:r>
                    <a:rPr lang="en-US" b="1" baseline="30000"/>
                    <a:t>2</a:t>
                  </a:r>
                  <a:r>
                    <a:rPr lang="en-US" b="1"/>
                    <a:t> + 1</a:t>
                  </a:r>
                  <a:r>
                    <a:rPr lang="en-US"/>
                    <a:t> </a:t>
                  </a:r>
                </a:p>
              </p:txBody>
            </p:sp>
          </p:grpSp>
          <p:sp>
            <p:nvSpPr>
              <p:cNvPr id="51" name="Line 65"/>
              <p:cNvSpPr>
                <a:spLocks noChangeShapeType="1"/>
              </p:cNvSpPr>
              <p:nvPr/>
            </p:nvSpPr>
            <p:spPr bwMode="auto">
              <a:xfrm>
                <a:off x="864" y="2060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" name="Group 66"/>
            <p:cNvGrpSpPr>
              <a:grpSpLocks/>
            </p:cNvGrpSpPr>
            <p:nvPr/>
          </p:nvGrpSpPr>
          <p:grpSpPr bwMode="auto">
            <a:xfrm>
              <a:off x="1689" y="1808"/>
              <a:ext cx="1078" cy="508"/>
              <a:chOff x="1680" y="1808"/>
              <a:chExt cx="1078" cy="508"/>
            </a:xfrm>
          </p:grpSpPr>
          <p:sp>
            <p:nvSpPr>
              <p:cNvPr id="44" name="Text Box 67"/>
              <p:cNvSpPr txBox="1">
                <a:spLocks noChangeArrowheads="1"/>
              </p:cNvSpPr>
              <p:nvPr/>
            </p:nvSpPr>
            <p:spPr bwMode="auto">
              <a:xfrm>
                <a:off x="1680" y="1902"/>
                <a:ext cx="23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Symbol" pitchFamily="18" charset="2"/>
                  </a:rPr>
                  <a:t>–</a:t>
                </a:r>
              </a:p>
            </p:txBody>
          </p:sp>
          <p:grpSp>
            <p:nvGrpSpPr>
              <p:cNvPr id="45" name="Group 68"/>
              <p:cNvGrpSpPr>
                <a:grpSpLocks/>
              </p:cNvGrpSpPr>
              <p:nvPr/>
            </p:nvGrpSpPr>
            <p:grpSpPr bwMode="auto">
              <a:xfrm>
                <a:off x="1941" y="1808"/>
                <a:ext cx="817" cy="508"/>
                <a:chOff x="942" y="1488"/>
                <a:chExt cx="817" cy="508"/>
              </a:xfrm>
            </p:grpSpPr>
            <p:grpSp>
              <p:nvGrpSpPr>
                <p:cNvPr id="46" name="Group 69"/>
                <p:cNvGrpSpPr>
                  <a:grpSpLocks/>
                </p:cNvGrpSpPr>
                <p:nvPr/>
              </p:nvGrpSpPr>
              <p:grpSpPr bwMode="auto">
                <a:xfrm>
                  <a:off x="942" y="1488"/>
                  <a:ext cx="817" cy="508"/>
                  <a:chOff x="4743" y="2804"/>
                  <a:chExt cx="817" cy="508"/>
                </a:xfrm>
              </p:grpSpPr>
              <p:sp>
                <p:nvSpPr>
                  <p:cNvPr id="48" name="Text Box 7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43" y="2804"/>
                    <a:ext cx="817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b="1"/>
                      <a:t>6</a:t>
                    </a:r>
                    <a:r>
                      <a:rPr lang="en-US" b="1" i="1"/>
                      <a:t>x </a:t>
                    </a:r>
                    <a:r>
                      <a:rPr lang="en-US" b="1"/>
                      <a:t>+ 1</a:t>
                    </a:r>
                  </a:p>
                </p:txBody>
              </p:sp>
              <p:sp>
                <p:nvSpPr>
                  <p:cNvPr id="49" name="Text Box 7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61" y="3024"/>
                    <a:ext cx="771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b="1" i="1"/>
                      <a:t>x</a:t>
                    </a:r>
                    <a:r>
                      <a:rPr lang="en-US" b="1" baseline="30000"/>
                      <a:t>2</a:t>
                    </a:r>
                    <a:r>
                      <a:rPr lang="en-US" b="1"/>
                      <a:t> + 1</a:t>
                    </a:r>
                  </a:p>
                </p:txBody>
              </p:sp>
            </p:grpSp>
            <p:sp>
              <p:nvSpPr>
                <p:cNvPr id="47" name="Line 72"/>
                <p:cNvSpPr>
                  <a:spLocks noChangeShapeType="1"/>
                </p:cNvSpPr>
                <p:nvPr/>
              </p:nvSpPr>
              <p:spPr bwMode="auto">
                <a:xfrm>
                  <a:off x="960" y="1740"/>
                  <a:ext cx="76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54" name="Group 93"/>
          <p:cNvGrpSpPr>
            <a:grpSpLocks/>
          </p:cNvGrpSpPr>
          <p:nvPr/>
        </p:nvGrpSpPr>
        <p:grpSpPr bwMode="auto">
          <a:xfrm>
            <a:off x="4665662" y="2927350"/>
            <a:ext cx="2905125" cy="806450"/>
            <a:chOff x="522" y="2324"/>
            <a:chExt cx="1830" cy="508"/>
          </a:xfrm>
        </p:grpSpPr>
        <p:grpSp>
          <p:nvGrpSpPr>
            <p:cNvPr id="55" name="Group 74"/>
            <p:cNvGrpSpPr>
              <a:grpSpLocks/>
            </p:cNvGrpSpPr>
            <p:nvPr/>
          </p:nvGrpSpPr>
          <p:grpSpPr bwMode="auto">
            <a:xfrm>
              <a:off x="522" y="2324"/>
              <a:ext cx="990" cy="508"/>
              <a:chOff x="810" y="1808"/>
              <a:chExt cx="990" cy="508"/>
            </a:xfrm>
          </p:grpSpPr>
          <p:grpSp>
            <p:nvGrpSpPr>
              <p:cNvPr id="62" name="Group 75"/>
              <p:cNvGrpSpPr>
                <a:grpSpLocks/>
              </p:cNvGrpSpPr>
              <p:nvPr/>
            </p:nvGrpSpPr>
            <p:grpSpPr bwMode="auto">
              <a:xfrm>
                <a:off x="810" y="1808"/>
                <a:ext cx="990" cy="508"/>
                <a:chOff x="4656" y="2804"/>
                <a:chExt cx="990" cy="508"/>
              </a:xfrm>
            </p:grpSpPr>
            <p:sp>
              <p:nvSpPr>
                <p:cNvPr id="64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4656" y="2804"/>
                  <a:ext cx="990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i="1" dirty="0"/>
                    <a:t> </a:t>
                  </a:r>
                  <a:r>
                    <a:rPr lang="en-US" dirty="0"/>
                    <a:t>3</a:t>
                  </a:r>
                  <a:r>
                    <a:rPr lang="en-US" i="1" dirty="0"/>
                    <a:t>x </a:t>
                  </a:r>
                  <a:r>
                    <a:rPr lang="en-US" dirty="0"/>
                    <a:t>– 4 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–</a:t>
                  </a:r>
                </a:p>
              </p:txBody>
            </p:sp>
            <p:sp>
              <p:nvSpPr>
                <p:cNvPr id="65" name="Text Box 77"/>
                <p:cNvSpPr txBox="1">
                  <a:spLocks noChangeArrowheads="1"/>
                </p:cNvSpPr>
                <p:nvPr/>
              </p:nvSpPr>
              <p:spPr bwMode="auto">
                <a:xfrm>
                  <a:off x="5085" y="3024"/>
                  <a:ext cx="11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3" name="Line 78"/>
              <p:cNvSpPr>
                <a:spLocks noChangeShapeType="1"/>
              </p:cNvSpPr>
              <p:nvPr/>
            </p:nvSpPr>
            <p:spPr bwMode="auto">
              <a:xfrm>
                <a:off x="864" y="2060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6" name="Text Box 79"/>
            <p:cNvSpPr txBox="1">
              <a:spLocks noChangeArrowheads="1"/>
            </p:cNvSpPr>
            <p:nvPr/>
          </p:nvSpPr>
          <p:spPr bwMode="auto">
            <a:xfrm>
              <a:off x="1008" y="2544"/>
              <a:ext cx="7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/>
                <a:t>x</a:t>
              </a:r>
              <a:r>
                <a:rPr lang="en-US" baseline="30000"/>
                <a:t>2</a:t>
              </a:r>
              <a:r>
                <a:rPr lang="en-US"/>
                <a:t> + 1</a:t>
              </a:r>
            </a:p>
          </p:txBody>
        </p:sp>
        <p:grpSp>
          <p:nvGrpSpPr>
            <p:cNvPr id="57" name="Group 92"/>
            <p:cNvGrpSpPr>
              <a:grpSpLocks/>
            </p:cNvGrpSpPr>
            <p:nvPr/>
          </p:nvGrpSpPr>
          <p:grpSpPr bwMode="auto">
            <a:xfrm>
              <a:off x="1246" y="2324"/>
              <a:ext cx="1106" cy="508"/>
              <a:chOff x="1246" y="2324"/>
              <a:chExt cx="1106" cy="508"/>
            </a:xfrm>
          </p:grpSpPr>
          <p:grpSp>
            <p:nvGrpSpPr>
              <p:cNvPr id="58" name="Group 81"/>
              <p:cNvGrpSpPr>
                <a:grpSpLocks/>
              </p:cNvGrpSpPr>
              <p:nvPr/>
            </p:nvGrpSpPr>
            <p:grpSpPr bwMode="auto">
              <a:xfrm>
                <a:off x="1246" y="2324"/>
                <a:ext cx="980" cy="508"/>
                <a:chOff x="4663" y="2804"/>
                <a:chExt cx="980" cy="508"/>
              </a:xfrm>
            </p:grpSpPr>
            <p:sp>
              <p:nvSpPr>
                <p:cNvPr id="60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4663" y="2804"/>
                  <a:ext cx="980" cy="2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dirty="0">
                      <a:solidFill>
                        <a:srgbClr val="FF0000"/>
                      </a:solidFill>
                    </a:rPr>
                    <a:t>     (</a:t>
                  </a:r>
                  <a:r>
                    <a:rPr lang="en-US" dirty="0"/>
                    <a:t>6</a:t>
                  </a:r>
                  <a:r>
                    <a:rPr lang="en-US" i="1" dirty="0"/>
                    <a:t>x </a:t>
                  </a:r>
                  <a:r>
                    <a:rPr lang="en-US" i="1" dirty="0" smtClean="0"/>
                    <a:t>  </a:t>
                  </a:r>
                  <a:r>
                    <a:rPr lang="en-US" dirty="0" smtClean="0"/>
                    <a:t>+   1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)</a:t>
                  </a:r>
                </a:p>
              </p:txBody>
            </p:sp>
            <p:sp>
              <p:nvSpPr>
                <p:cNvPr id="61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5088" y="3024"/>
                  <a:ext cx="11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9" name="Line 84"/>
              <p:cNvSpPr>
                <a:spLocks noChangeShapeType="1"/>
              </p:cNvSpPr>
              <p:nvPr/>
            </p:nvSpPr>
            <p:spPr bwMode="auto">
              <a:xfrm>
                <a:off x="1344" y="2576"/>
                <a:ext cx="100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6" name="Freeform 95"/>
          <p:cNvSpPr>
            <a:spLocks/>
          </p:cNvSpPr>
          <p:nvPr/>
        </p:nvSpPr>
        <p:spPr bwMode="auto">
          <a:xfrm>
            <a:off x="5991369" y="2895600"/>
            <a:ext cx="415636" cy="76200"/>
          </a:xfrm>
          <a:custGeom>
            <a:avLst/>
            <a:gdLst>
              <a:gd name="T0" fmla="*/ 0 w 288"/>
              <a:gd name="T1" fmla="*/ 48 h 48"/>
              <a:gd name="T2" fmla="*/ 144 w 288"/>
              <a:gd name="T3" fmla="*/ 0 h 48"/>
              <a:gd name="T4" fmla="*/ 288 w 288"/>
              <a:gd name="T5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8" h="48">
                <a:moveTo>
                  <a:pt x="0" y="48"/>
                </a:moveTo>
                <a:cubicBezTo>
                  <a:pt x="48" y="24"/>
                  <a:pt x="96" y="0"/>
                  <a:pt x="144" y="0"/>
                </a:cubicBezTo>
                <a:cubicBezTo>
                  <a:pt x="192" y="0"/>
                  <a:pt x="240" y="24"/>
                  <a:pt x="288" y="48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96"/>
          <p:cNvSpPr>
            <a:spLocks/>
          </p:cNvSpPr>
          <p:nvPr/>
        </p:nvSpPr>
        <p:spPr bwMode="auto">
          <a:xfrm>
            <a:off x="6026005" y="2819400"/>
            <a:ext cx="1108364" cy="152400"/>
          </a:xfrm>
          <a:custGeom>
            <a:avLst/>
            <a:gdLst>
              <a:gd name="T0" fmla="*/ 0 w 768"/>
              <a:gd name="T1" fmla="*/ 96 h 96"/>
              <a:gd name="T2" fmla="*/ 528 w 768"/>
              <a:gd name="T3" fmla="*/ 0 h 96"/>
              <a:gd name="T4" fmla="*/ 768 w 768"/>
              <a:gd name="T5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8" h="96">
                <a:moveTo>
                  <a:pt x="0" y="96"/>
                </a:moveTo>
                <a:cubicBezTo>
                  <a:pt x="200" y="48"/>
                  <a:pt x="400" y="0"/>
                  <a:pt x="528" y="0"/>
                </a:cubicBezTo>
                <a:cubicBezTo>
                  <a:pt x="656" y="0"/>
                  <a:pt x="712" y="48"/>
                  <a:pt x="768" y="96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6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Text Box 4"/>
          <p:cNvSpPr txBox="1">
            <a:spLocks noChangeArrowheads="1"/>
          </p:cNvSpPr>
          <p:nvPr/>
        </p:nvSpPr>
        <p:spPr bwMode="auto">
          <a:xfrm>
            <a:off x="898525" y="532686"/>
            <a:ext cx="7331075" cy="53553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 smtClean="0"/>
              <a:t>Multiples of a number: Start with the number and multiple it by any number. The product will be a multiple of the original number:</a:t>
            </a:r>
          </a:p>
          <a:p>
            <a:endParaRPr lang="en-US" dirty="0" smtClean="0"/>
          </a:p>
          <a:p>
            <a:r>
              <a:rPr lang="en-US" dirty="0" smtClean="0"/>
              <a:t>Ex: 6, 9, 12, 15, 18, 21, 24, … are all multiples of ____</a:t>
            </a:r>
          </a:p>
          <a:p>
            <a:endParaRPr lang="en-US" dirty="0"/>
          </a:p>
          <a:p>
            <a:r>
              <a:rPr lang="en-US" dirty="0" smtClean="0"/>
              <a:t>Common Multiples of between two numbers: Multiples that are the same for two numbers:</a:t>
            </a:r>
          </a:p>
          <a:p>
            <a:endParaRPr lang="en-US" dirty="0" smtClean="0"/>
          </a:p>
          <a:p>
            <a:r>
              <a:rPr lang="en-US" dirty="0" smtClean="0"/>
              <a:t>Ex: 6, 9, 12, 15, 18, 21, 24, … are multiples of 3. </a:t>
            </a:r>
          </a:p>
          <a:p>
            <a:r>
              <a:rPr lang="en-US" dirty="0" smtClean="0"/>
              <a:t>6, 12, 18, 24, … are multiples of 6</a:t>
            </a:r>
          </a:p>
          <a:p>
            <a:r>
              <a:rPr lang="en-US" dirty="0" smtClean="0"/>
              <a:t>Common Multiples of 3 and 6 are : </a:t>
            </a:r>
          </a:p>
          <a:p>
            <a:endParaRPr lang="en-US" dirty="0"/>
          </a:p>
          <a:p>
            <a:r>
              <a:rPr lang="en-US" dirty="0" smtClean="0"/>
              <a:t>The Least Common Multiple  (LCM) of 3 and 6 is: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add or subtract rational expressions with unlike denominators, </a:t>
            </a:r>
            <a:r>
              <a:rPr lang="en-US" dirty="0" smtClean="0"/>
              <a:t>we need a common denominator. Use the least common denominator (LCD) to be simple. The </a:t>
            </a:r>
            <a:r>
              <a:rPr lang="en-US" dirty="0"/>
              <a:t>LCD is the </a:t>
            </a:r>
            <a:r>
              <a:rPr lang="en-US" dirty="0" smtClean="0"/>
              <a:t>LCM </a:t>
            </a:r>
            <a:r>
              <a:rPr lang="en-US" dirty="0"/>
              <a:t>of the polynomials in the denominators.</a:t>
            </a:r>
          </a:p>
        </p:txBody>
      </p:sp>
    </p:spTree>
    <p:extLst>
      <p:ext uri="{BB962C8B-B14F-4D97-AF65-F5344CB8AC3E}">
        <p14:creationId xmlns:p14="http://schemas.microsoft.com/office/powerpoint/2010/main" val="105765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04800" y="220980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Find the least common multiple for each pair.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-381000" y="1768475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2: Finding the Least Common Multiple of Polynomials</a:t>
            </a:r>
            <a:endParaRPr lang="en-US" altLang="en-US" sz="2600">
              <a:solidFill>
                <a:schemeClr val="accent2"/>
              </a:solidFill>
              <a:latin typeface="Arial Black" pitchFamily="34" charset="0"/>
            </a:endParaRPr>
          </a:p>
        </p:txBody>
      </p:sp>
      <p:graphicFrame>
        <p:nvGraphicFramePr>
          <p:cNvPr id="30743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7310966"/>
              </p:ext>
            </p:extLst>
          </p:nvPr>
        </p:nvGraphicFramePr>
        <p:xfrm>
          <a:off x="2432050" y="1852613"/>
          <a:ext cx="165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4" imgW="164880" imgH="279360" progId="Equation.DSMT4">
                  <p:embed/>
                </p:oleObj>
              </mc:Choice>
              <mc:Fallback>
                <p:oleObj name="Equation" r:id="rId4" imgW="1648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2050" y="1852613"/>
                        <a:ext cx="1651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5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6384777"/>
              </p:ext>
            </p:extLst>
          </p:nvPr>
        </p:nvGraphicFramePr>
        <p:xfrm>
          <a:off x="2057400" y="1847850"/>
          <a:ext cx="9144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6" imgW="914400" imgH="289440" progId="Equation.DSMT4">
                  <p:embed/>
                </p:oleObj>
              </mc:Choice>
              <mc:Fallback>
                <p:oleObj name="Equation" r:id="rId6" imgW="914400" imgH="289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847850"/>
                        <a:ext cx="914400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9" name="Text Box 59"/>
          <p:cNvSpPr txBox="1">
            <a:spLocks noChangeArrowheads="1"/>
          </p:cNvSpPr>
          <p:nvPr/>
        </p:nvSpPr>
        <p:spPr bwMode="auto">
          <a:xfrm>
            <a:off x="365125" y="2514600"/>
            <a:ext cx="3294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A. 4</a:t>
            </a:r>
            <a:r>
              <a:rPr lang="en-US" b="1" i="1"/>
              <a:t>x</a:t>
            </a:r>
            <a:r>
              <a:rPr lang="en-US" b="1" baseline="30000"/>
              <a:t>2</a:t>
            </a:r>
            <a:r>
              <a:rPr lang="en-US" b="1" i="1"/>
              <a:t>y</a:t>
            </a:r>
            <a:r>
              <a:rPr lang="en-US" b="1" baseline="30000"/>
              <a:t>3</a:t>
            </a:r>
            <a:r>
              <a:rPr lang="en-US" b="1"/>
              <a:t> and 6</a:t>
            </a:r>
            <a:r>
              <a:rPr lang="en-US" b="1" i="1"/>
              <a:t>x</a:t>
            </a:r>
            <a:r>
              <a:rPr lang="en-US" b="1" baseline="30000"/>
              <a:t>4</a:t>
            </a:r>
            <a:r>
              <a:rPr lang="en-US" b="1" i="1"/>
              <a:t>y</a:t>
            </a:r>
            <a:r>
              <a:rPr lang="en-US" b="1" baseline="30000"/>
              <a:t>5</a:t>
            </a:r>
            <a:endParaRPr lang="en-US" b="1"/>
          </a:p>
        </p:txBody>
      </p:sp>
      <p:sp>
        <p:nvSpPr>
          <p:cNvPr id="30780" name="Text Box 60"/>
          <p:cNvSpPr txBox="1">
            <a:spLocks noChangeArrowheads="1"/>
          </p:cNvSpPr>
          <p:nvPr/>
        </p:nvSpPr>
        <p:spPr bwMode="auto">
          <a:xfrm>
            <a:off x="814388" y="2895600"/>
            <a:ext cx="234070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4</a:t>
            </a:r>
            <a:r>
              <a:rPr lang="en-US" i="1" dirty="0"/>
              <a:t>x</a:t>
            </a:r>
            <a:r>
              <a:rPr lang="en-US" baseline="30000" dirty="0"/>
              <a:t>2</a:t>
            </a:r>
            <a:r>
              <a:rPr lang="en-US" i="1" dirty="0"/>
              <a:t>y</a:t>
            </a:r>
            <a:r>
              <a:rPr lang="en-US" baseline="30000" dirty="0"/>
              <a:t>3</a:t>
            </a:r>
            <a:r>
              <a:rPr lang="en-US" dirty="0"/>
              <a:t> = 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 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 </a:t>
            </a:r>
            <a:r>
              <a:rPr lang="en-US" i="1" dirty="0">
                <a:sym typeface="Symbol" pitchFamily="18" charset="2"/>
              </a:rPr>
              <a:t>x</a:t>
            </a:r>
            <a:r>
              <a:rPr lang="en-US" baseline="30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  </a:t>
            </a:r>
            <a:r>
              <a:rPr lang="en-US" i="1" dirty="0" smtClean="0">
                <a:sym typeface="Symbol" pitchFamily="18" charset="2"/>
              </a:rPr>
              <a:t>y</a:t>
            </a:r>
            <a:r>
              <a:rPr lang="en-US" baseline="30000" dirty="0" smtClean="0">
                <a:sym typeface="Symbol" pitchFamily="18" charset="2"/>
              </a:rPr>
              <a:t>3</a:t>
            </a:r>
          </a:p>
          <a:p>
            <a:r>
              <a:rPr lang="en-US" baseline="30000" dirty="0">
                <a:sym typeface="Symbol" pitchFamily="18" charset="2"/>
              </a:rPr>
              <a:t> </a:t>
            </a:r>
            <a:r>
              <a:rPr lang="en-US" baseline="30000" dirty="0" smtClean="0">
                <a:sym typeface="Symbol" pitchFamily="18" charset="2"/>
              </a:rPr>
              <a:t>             </a:t>
            </a:r>
            <a:r>
              <a:rPr lang="en-US" dirty="0" smtClean="0">
                <a:sym typeface="Symbol" pitchFamily="18" charset="2"/>
              </a:rPr>
              <a:t>=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 </a:t>
            </a:r>
            <a:r>
              <a:rPr lang="en-US" i="1" dirty="0" smtClean="0">
                <a:sym typeface="Symbol" pitchFamily="18" charset="2"/>
              </a:rPr>
              <a:t>x</a:t>
            </a:r>
            <a:r>
              <a:rPr lang="en-US" baseline="30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  </a:t>
            </a:r>
            <a:r>
              <a:rPr lang="en-US" i="1" dirty="0" smtClean="0">
                <a:sym typeface="Symbol" pitchFamily="18" charset="2"/>
              </a:rPr>
              <a:t>y</a:t>
            </a:r>
            <a:r>
              <a:rPr lang="en-US" baseline="30000" dirty="0" smtClean="0">
                <a:sym typeface="Symbol" pitchFamily="18" charset="2"/>
              </a:rPr>
              <a:t>3</a:t>
            </a:r>
            <a:endParaRPr lang="en-US" dirty="0" smtClean="0">
              <a:sym typeface="Symbol" pitchFamily="18" charset="2"/>
            </a:endParaRPr>
          </a:p>
          <a:p>
            <a:endParaRPr lang="en-US" dirty="0">
              <a:sym typeface="Symbol" pitchFamily="18" charset="2"/>
            </a:endParaRPr>
          </a:p>
        </p:txBody>
      </p:sp>
      <p:sp>
        <p:nvSpPr>
          <p:cNvPr id="30781" name="Text Box 61"/>
          <p:cNvSpPr txBox="1">
            <a:spLocks noChangeArrowheads="1"/>
          </p:cNvSpPr>
          <p:nvPr/>
        </p:nvSpPr>
        <p:spPr bwMode="auto">
          <a:xfrm>
            <a:off x="815975" y="3657600"/>
            <a:ext cx="3603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6</a:t>
            </a:r>
            <a:r>
              <a:rPr lang="en-US" i="1" dirty="0"/>
              <a:t>x</a:t>
            </a:r>
            <a:r>
              <a:rPr lang="en-US" baseline="30000" dirty="0"/>
              <a:t>4</a:t>
            </a:r>
            <a:r>
              <a:rPr lang="en-US" i="1" dirty="0"/>
              <a:t>y</a:t>
            </a:r>
            <a:r>
              <a:rPr lang="en-US" baseline="30000" dirty="0"/>
              <a:t>5 </a:t>
            </a:r>
            <a:r>
              <a:rPr lang="en-US" dirty="0"/>
              <a:t>= </a:t>
            </a:r>
            <a:r>
              <a:rPr lang="en-US" dirty="0">
                <a:solidFill>
                  <a:srgbClr val="3333FF"/>
                </a:solidFill>
              </a:rPr>
              <a:t>3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 </a:t>
            </a:r>
            <a:r>
              <a:rPr lang="en-US" dirty="0"/>
              <a:t>2 </a:t>
            </a:r>
            <a:r>
              <a:rPr lang="en-US" dirty="0">
                <a:sym typeface="Symbol" pitchFamily="18" charset="2"/>
              </a:rPr>
              <a:t> </a:t>
            </a:r>
            <a:r>
              <a:rPr lang="en-US" i="1" dirty="0">
                <a:solidFill>
                  <a:srgbClr val="00FF00"/>
                </a:solidFill>
                <a:sym typeface="Symbol" pitchFamily="18" charset="2"/>
              </a:rPr>
              <a:t>x</a:t>
            </a:r>
            <a:r>
              <a:rPr lang="en-US" baseline="30000" dirty="0">
                <a:solidFill>
                  <a:srgbClr val="00FF00"/>
                </a:solidFill>
                <a:sym typeface="Symbol" pitchFamily="18" charset="2"/>
              </a:rPr>
              <a:t>4</a:t>
            </a:r>
            <a:r>
              <a:rPr lang="en-US" dirty="0">
                <a:sym typeface="Symbol" pitchFamily="18" charset="2"/>
              </a:rPr>
              <a:t>  </a:t>
            </a:r>
            <a:r>
              <a:rPr lang="en-US" i="1" dirty="0">
                <a:solidFill>
                  <a:srgbClr val="CC0099"/>
                </a:solidFill>
                <a:sym typeface="Symbol" pitchFamily="18" charset="2"/>
              </a:rPr>
              <a:t>y</a:t>
            </a:r>
            <a:r>
              <a:rPr lang="en-US" baseline="30000" dirty="0">
                <a:solidFill>
                  <a:srgbClr val="CC0099"/>
                </a:solidFill>
                <a:sym typeface="Symbol" pitchFamily="18" charset="2"/>
              </a:rPr>
              <a:t>5</a:t>
            </a:r>
            <a:r>
              <a:rPr lang="en-US" dirty="0">
                <a:solidFill>
                  <a:srgbClr val="CC0099"/>
                </a:solidFill>
              </a:rPr>
              <a:t> </a:t>
            </a:r>
          </a:p>
        </p:txBody>
      </p:sp>
      <p:sp>
        <p:nvSpPr>
          <p:cNvPr id="30782" name="Text Box 62"/>
          <p:cNvSpPr txBox="1">
            <a:spLocks noChangeArrowheads="1"/>
          </p:cNvSpPr>
          <p:nvPr/>
        </p:nvSpPr>
        <p:spPr bwMode="auto">
          <a:xfrm>
            <a:off x="152400" y="4114800"/>
            <a:ext cx="41456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The LCM is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</a:rPr>
              <a:t>2 </a:t>
            </a:r>
            <a:r>
              <a:rPr lang="en-US" dirty="0" smtClean="0">
                <a:sym typeface="Symbol" pitchFamily="18" charset="2"/>
              </a:rPr>
              <a:t></a:t>
            </a:r>
            <a:r>
              <a:rPr lang="en-US" dirty="0" smtClean="0"/>
              <a:t> </a:t>
            </a:r>
            <a:r>
              <a:rPr lang="en-US" dirty="0">
                <a:solidFill>
                  <a:srgbClr val="3333FF"/>
                </a:solidFill>
              </a:rPr>
              <a:t>3</a:t>
            </a: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 </a:t>
            </a:r>
            <a:r>
              <a:rPr lang="en-US" i="1" dirty="0">
                <a:solidFill>
                  <a:srgbClr val="00FF00"/>
                </a:solidFill>
                <a:sym typeface="Symbol" pitchFamily="18" charset="2"/>
              </a:rPr>
              <a:t>x</a:t>
            </a:r>
            <a:r>
              <a:rPr lang="en-US" baseline="30000" dirty="0">
                <a:solidFill>
                  <a:srgbClr val="00FF00"/>
                </a:solidFill>
                <a:sym typeface="Symbol" pitchFamily="18" charset="2"/>
              </a:rPr>
              <a:t>4</a:t>
            </a:r>
            <a:r>
              <a:rPr lang="en-US" dirty="0">
                <a:sym typeface="Symbol" pitchFamily="18" charset="2"/>
              </a:rPr>
              <a:t>  </a:t>
            </a:r>
            <a:r>
              <a:rPr lang="en-US" i="1" dirty="0">
                <a:solidFill>
                  <a:srgbClr val="CC0099"/>
                </a:solidFill>
                <a:sym typeface="Symbol" pitchFamily="18" charset="2"/>
              </a:rPr>
              <a:t>y</a:t>
            </a:r>
            <a:r>
              <a:rPr lang="en-US" baseline="30000" dirty="0">
                <a:solidFill>
                  <a:srgbClr val="CC0099"/>
                </a:solidFill>
                <a:sym typeface="Symbol" pitchFamily="18" charset="2"/>
              </a:rPr>
              <a:t>5</a:t>
            </a:r>
            <a:r>
              <a:rPr lang="en-US" dirty="0">
                <a:sym typeface="Symbol" pitchFamily="18" charset="2"/>
              </a:rPr>
              <a:t>, or 12</a:t>
            </a:r>
            <a:r>
              <a:rPr lang="en-US" i="1" dirty="0">
                <a:sym typeface="Symbol" pitchFamily="18" charset="2"/>
              </a:rPr>
              <a:t>x</a:t>
            </a:r>
            <a:r>
              <a:rPr lang="en-US" baseline="30000" dirty="0">
                <a:sym typeface="Symbol" pitchFamily="18" charset="2"/>
              </a:rPr>
              <a:t>4</a:t>
            </a:r>
            <a:r>
              <a:rPr lang="en-US" i="1" dirty="0">
                <a:sym typeface="Symbol" pitchFamily="18" charset="2"/>
              </a:rPr>
              <a:t>y</a:t>
            </a:r>
            <a:r>
              <a:rPr lang="en-US" baseline="30000" dirty="0">
                <a:sym typeface="Symbol" pitchFamily="18" charset="2"/>
              </a:rPr>
              <a:t>5</a:t>
            </a:r>
            <a:r>
              <a:rPr lang="en-US" dirty="0">
                <a:sym typeface="Symbol" pitchFamily="18" charset="2"/>
              </a:rPr>
              <a:t>.</a:t>
            </a:r>
            <a:r>
              <a:rPr lang="en-US" dirty="0"/>
              <a:t> </a:t>
            </a:r>
          </a:p>
        </p:txBody>
      </p:sp>
      <p:sp>
        <p:nvSpPr>
          <p:cNvPr id="30783" name="Text Box 63"/>
          <p:cNvSpPr txBox="1">
            <a:spLocks noChangeArrowheads="1"/>
          </p:cNvSpPr>
          <p:nvPr/>
        </p:nvSpPr>
        <p:spPr bwMode="auto">
          <a:xfrm>
            <a:off x="368300" y="4572000"/>
            <a:ext cx="4970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B. </a:t>
            </a:r>
            <a:r>
              <a:rPr lang="en-US" b="1" i="1"/>
              <a:t>x</a:t>
            </a:r>
            <a:r>
              <a:rPr lang="en-US" b="1" baseline="30000"/>
              <a:t>2 </a:t>
            </a:r>
            <a:r>
              <a:rPr lang="en-US" b="1"/>
              <a:t>– 2</a:t>
            </a:r>
            <a:r>
              <a:rPr lang="en-US" b="1" i="1"/>
              <a:t>x </a:t>
            </a:r>
            <a:r>
              <a:rPr lang="en-US" b="1"/>
              <a:t>– 3 and </a:t>
            </a:r>
            <a:r>
              <a:rPr lang="en-US" b="1" i="1"/>
              <a:t>x</a:t>
            </a:r>
            <a:r>
              <a:rPr lang="en-US" b="1" baseline="30000"/>
              <a:t>2 </a:t>
            </a:r>
            <a:r>
              <a:rPr lang="en-US" b="1"/>
              <a:t>– </a:t>
            </a:r>
            <a:r>
              <a:rPr lang="en-US" b="1" i="1"/>
              <a:t>x </a:t>
            </a:r>
            <a:r>
              <a:rPr lang="en-US" b="1"/>
              <a:t>– 6 </a:t>
            </a:r>
          </a:p>
        </p:txBody>
      </p:sp>
      <p:sp>
        <p:nvSpPr>
          <p:cNvPr id="30784" name="Text Box 64"/>
          <p:cNvSpPr txBox="1">
            <a:spLocks noChangeArrowheads="1"/>
          </p:cNvSpPr>
          <p:nvPr/>
        </p:nvSpPr>
        <p:spPr bwMode="auto">
          <a:xfrm>
            <a:off x="817563" y="5073650"/>
            <a:ext cx="4486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x</a:t>
            </a:r>
            <a:r>
              <a:rPr lang="en-US" baseline="30000"/>
              <a:t>2 </a:t>
            </a:r>
            <a:r>
              <a:rPr lang="en-US"/>
              <a:t>– 2</a:t>
            </a:r>
            <a:r>
              <a:rPr lang="en-US" i="1"/>
              <a:t>x </a:t>
            </a:r>
            <a:r>
              <a:rPr lang="en-US"/>
              <a:t>– 3 = </a:t>
            </a:r>
            <a:r>
              <a:rPr lang="en-US">
                <a:solidFill>
                  <a:srgbClr val="FF0000"/>
                </a:solidFill>
              </a:rPr>
              <a:t>(</a:t>
            </a:r>
            <a:r>
              <a:rPr lang="en-US" i="1">
                <a:solidFill>
                  <a:srgbClr val="FF0000"/>
                </a:solidFill>
              </a:rPr>
              <a:t>x</a:t>
            </a:r>
            <a:r>
              <a:rPr lang="en-US">
                <a:solidFill>
                  <a:srgbClr val="FF0000"/>
                </a:solidFill>
              </a:rPr>
              <a:t> – 3)</a:t>
            </a:r>
            <a:r>
              <a:rPr lang="en-US">
                <a:solidFill>
                  <a:srgbClr val="3333FF"/>
                </a:solidFill>
              </a:rPr>
              <a:t>(</a:t>
            </a:r>
            <a:r>
              <a:rPr lang="en-US" i="1">
                <a:solidFill>
                  <a:srgbClr val="3333FF"/>
                </a:solidFill>
              </a:rPr>
              <a:t>x</a:t>
            </a:r>
            <a:r>
              <a:rPr lang="en-US">
                <a:solidFill>
                  <a:srgbClr val="3333FF"/>
                </a:solidFill>
              </a:rPr>
              <a:t> + 1)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0785" name="Text Box 65"/>
          <p:cNvSpPr txBox="1">
            <a:spLocks noChangeArrowheads="1"/>
          </p:cNvSpPr>
          <p:nvPr/>
        </p:nvSpPr>
        <p:spPr bwMode="auto">
          <a:xfrm>
            <a:off x="803275" y="5607050"/>
            <a:ext cx="4289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x</a:t>
            </a:r>
            <a:r>
              <a:rPr lang="en-US" baseline="30000"/>
              <a:t>2 </a:t>
            </a:r>
            <a:r>
              <a:rPr lang="en-US"/>
              <a:t>– </a:t>
            </a:r>
            <a:r>
              <a:rPr lang="en-US" i="1"/>
              <a:t>x </a:t>
            </a:r>
            <a:r>
              <a:rPr lang="en-US"/>
              <a:t>– 6</a:t>
            </a:r>
            <a:r>
              <a:rPr lang="en-US" b="1"/>
              <a:t> </a:t>
            </a:r>
            <a:r>
              <a:rPr lang="en-US"/>
              <a:t>= (</a:t>
            </a:r>
            <a:r>
              <a:rPr lang="en-US" i="1"/>
              <a:t>x</a:t>
            </a:r>
            <a:r>
              <a:rPr lang="en-US"/>
              <a:t> – 3)</a:t>
            </a:r>
            <a:r>
              <a:rPr lang="en-US">
                <a:solidFill>
                  <a:srgbClr val="00FF00"/>
                </a:solidFill>
              </a:rPr>
              <a:t>(</a:t>
            </a:r>
            <a:r>
              <a:rPr lang="en-US" i="1">
                <a:solidFill>
                  <a:srgbClr val="00FF00"/>
                </a:solidFill>
              </a:rPr>
              <a:t>x</a:t>
            </a:r>
            <a:r>
              <a:rPr lang="en-US">
                <a:solidFill>
                  <a:srgbClr val="00FF00"/>
                </a:solidFill>
              </a:rPr>
              <a:t> + 2)</a:t>
            </a:r>
          </a:p>
        </p:txBody>
      </p:sp>
      <p:sp>
        <p:nvSpPr>
          <p:cNvPr id="30786" name="Text Box 66"/>
          <p:cNvSpPr txBox="1">
            <a:spLocks noChangeArrowheads="1"/>
          </p:cNvSpPr>
          <p:nvPr/>
        </p:nvSpPr>
        <p:spPr bwMode="auto">
          <a:xfrm>
            <a:off x="76200" y="6096000"/>
            <a:ext cx="5464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The LCM is (</a:t>
            </a:r>
            <a:r>
              <a:rPr lang="en-US" i="1"/>
              <a:t>x</a:t>
            </a:r>
            <a:r>
              <a:rPr lang="en-US"/>
              <a:t> – 3)(</a:t>
            </a:r>
            <a:r>
              <a:rPr lang="en-US" i="1"/>
              <a:t>x</a:t>
            </a:r>
            <a:r>
              <a:rPr lang="en-US"/>
              <a:t> + 1)(</a:t>
            </a:r>
            <a:r>
              <a:rPr lang="en-US" i="1"/>
              <a:t>x</a:t>
            </a:r>
            <a:r>
              <a:rPr lang="en-US"/>
              <a:t> + 2)</a:t>
            </a:r>
            <a:r>
              <a:rPr lang="en-US">
                <a:sym typeface="Symbol" pitchFamily="18" charset="2"/>
              </a:rPr>
              <a:t>.</a:t>
            </a:r>
            <a:r>
              <a:rPr lang="en-US"/>
              <a:t> 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76200"/>
            <a:ext cx="5924550" cy="19240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 Box 65"/>
          <p:cNvSpPr txBox="1">
            <a:spLocks noChangeArrowheads="1"/>
          </p:cNvSpPr>
          <p:nvPr/>
        </p:nvSpPr>
        <p:spPr bwMode="auto">
          <a:xfrm>
            <a:off x="6003845" y="76200"/>
            <a:ext cx="3063955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b="1" dirty="0" smtClean="0"/>
              <a:t>Alternate method: 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Factor</a:t>
            </a:r>
          </a:p>
          <a:p>
            <a:pPr marL="342900" indent="-342900">
              <a:buAutoNum type="arabicPeriod"/>
            </a:pPr>
            <a:endParaRPr lang="en-US" b="1" dirty="0" smtClean="0"/>
          </a:p>
          <a:p>
            <a:r>
              <a:rPr lang="en-US" b="1" dirty="0" smtClean="0"/>
              <a:t>2.  What factors of the 2</a:t>
            </a:r>
            <a:r>
              <a:rPr lang="en-US" b="1" baseline="30000" dirty="0" smtClean="0"/>
              <a:t>nd</a:t>
            </a:r>
            <a:r>
              <a:rPr lang="en-US" b="1" dirty="0" smtClean="0"/>
              <a:t> number is the 1</a:t>
            </a:r>
            <a:r>
              <a:rPr lang="en-US" b="1" baseline="30000" dirty="0" smtClean="0"/>
              <a:t>st</a:t>
            </a:r>
            <a:r>
              <a:rPr lang="en-US" b="1" dirty="0" smtClean="0"/>
              <a:t> number missing? Visa Versa for 2</a:t>
            </a:r>
            <a:r>
              <a:rPr lang="en-US" b="1" baseline="30000" dirty="0" smtClean="0"/>
              <a:t>nd</a:t>
            </a:r>
            <a:r>
              <a:rPr lang="en-US" b="1" dirty="0" smtClean="0"/>
              <a:t> number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254792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0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0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30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0" grpId="0"/>
      <p:bldP spid="30781" grpId="0"/>
      <p:bldP spid="30782" grpId="0"/>
      <p:bldP spid="30784" grpId="0"/>
      <p:bldP spid="30785" grpId="0"/>
      <p:bldP spid="307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2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" name="Text Box 60"/>
          <p:cNvSpPr txBox="1">
            <a:spLocks noChangeArrowheads="1"/>
          </p:cNvSpPr>
          <p:nvPr/>
        </p:nvSpPr>
        <p:spPr bwMode="auto">
          <a:xfrm>
            <a:off x="304800" y="1158875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Find the least common multiple for each pair.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4" name="Text Box 61"/>
          <p:cNvSpPr txBox="1">
            <a:spLocks noChangeArrowheads="1"/>
          </p:cNvSpPr>
          <p:nvPr/>
        </p:nvSpPr>
        <p:spPr bwMode="auto">
          <a:xfrm>
            <a:off x="365125" y="1860550"/>
            <a:ext cx="326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a. 4</a:t>
            </a:r>
            <a:r>
              <a:rPr lang="en-US" b="1" i="1"/>
              <a:t>x</a:t>
            </a:r>
            <a:r>
              <a:rPr lang="en-US" b="1" baseline="30000"/>
              <a:t>3</a:t>
            </a:r>
            <a:r>
              <a:rPr lang="en-US" b="1" i="1"/>
              <a:t>y</a:t>
            </a:r>
            <a:r>
              <a:rPr lang="en-US" b="1" baseline="30000"/>
              <a:t>7</a:t>
            </a:r>
            <a:r>
              <a:rPr lang="en-US" b="1"/>
              <a:t> and 3</a:t>
            </a:r>
            <a:r>
              <a:rPr lang="en-US" b="1" i="1"/>
              <a:t>x</a:t>
            </a:r>
            <a:r>
              <a:rPr lang="en-US" b="1" baseline="30000"/>
              <a:t>5</a:t>
            </a:r>
            <a:r>
              <a:rPr lang="en-US" b="1" i="1"/>
              <a:t>y</a:t>
            </a:r>
            <a:r>
              <a:rPr lang="en-US" b="1" baseline="30000"/>
              <a:t>4</a:t>
            </a:r>
            <a:endParaRPr lang="en-US" b="1"/>
          </a:p>
        </p:txBody>
      </p:sp>
      <p:sp>
        <p:nvSpPr>
          <p:cNvPr id="5" name="Text Box 65"/>
          <p:cNvSpPr txBox="1">
            <a:spLocks noChangeArrowheads="1"/>
          </p:cNvSpPr>
          <p:nvPr/>
        </p:nvSpPr>
        <p:spPr bwMode="auto">
          <a:xfrm>
            <a:off x="368300" y="3962400"/>
            <a:ext cx="4416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b. </a:t>
            </a:r>
            <a:r>
              <a:rPr lang="en-US" b="1" i="1"/>
              <a:t>x</a:t>
            </a:r>
            <a:r>
              <a:rPr lang="en-US" b="1" baseline="30000"/>
              <a:t>2 </a:t>
            </a:r>
            <a:r>
              <a:rPr lang="en-US" b="1"/>
              <a:t>– 4 and </a:t>
            </a:r>
            <a:r>
              <a:rPr lang="en-US" b="1" i="1"/>
              <a:t>x</a:t>
            </a:r>
            <a:r>
              <a:rPr lang="en-US" b="1" baseline="30000"/>
              <a:t>2 </a:t>
            </a:r>
            <a:r>
              <a:rPr lang="en-US" b="1"/>
              <a:t>+ 5</a:t>
            </a:r>
            <a:r>
              <a:rPr lang="en-US" b="1" i="1"/>
              <a:t>x </a:t>
            </a:r>
            <a:r>
              <a:rPr lang="en-US" b="1"/>
              <a:t>+ 6 </a:t>
            </a:r>
          </a:p>
        </p:txBody>
      </p:sp>
    </p:spTree>
    <p:extLst>
      <p:ext uri="{BB962C8B-B14F-4D97-AF65-F5344CB8AC3E}">
        <p14:creationId xmlns:p14="http://schemas.microsoft.com/office/powerpoint/2010/main" val="262369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304800" y="1752600"/>
            <a:ext cx="845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Add. Identify any </a:t>
            </a:r>
            <a:r>
              <a:rPr lang="en-US" altLang="en-US" b="1" i="1"/>
              <a:t>x</a:t>
            </a:r>
            <a:r>
              <a:rPr lang="en-US" altLang="en-US" b="1"/>
              <a:t>-values for which the expression is undefined.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3A: Adding Rational Expressions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graphicFrame>
        <p:nvGraphicFramePr>
          <p:cNvPr id="60426" name="Object 10"/>
          <p:cNvGraphicFramePr>
            <a:graphicFrameLocks noChangeAspect="1"/>
          </p:cNvGraphicFramePr>
          <p:nvPr/>
        </p:nvGraphicFramePr>
        <p:xfrm>
          <a:off x="2565400" y="1435100"/>
          <a:ext cx="9144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4" imgW="914400" imgH="289440" progId="Equation.DSMT4">
                  <p:embed/>
                </p:oleObj>
              </mc:Choice>
              <mc:Fallback>
                <p:oleObj name="Equation" r:id="rId4" imgW="914400" imgH="289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400" y="1435100"/>
                        <a:ext cx="914400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0593" name="Group 177"/>
          <p:cNvGrpSpPr>
            <a:grpSpLocks/>
          </p:cNvGrpSpPr>
          <p:nvPr/>
        </p:nvGrpSpPr>
        <p:grpSpPr bwMode="auto">
          <a:xfrm>
            <a:off x="-152400" y="2241550"/>
            <a:ext cx="3595688" cy="806450"/>
            <a:chOff x="641" y="1488"/>
            <a:chExt cx="2265" cy="508"/>
          </a:xfrm>
        </p:grpSpPr>
        <p:grpSp>
          <p:nvGrpSpPr>
            <p:cNvPr id="60591" name="Group 175"/>
            <p:cNvGrpSpPr>
              <a:grpSpLocks/>
            </p:cNvGrpSpPr>
            <p:nvPr/>
          </p:nvGrpSpPr>
          <p:grpSpPr bwMode="auto">
            <a:xfrm>
              <a:off x="641" y="1488"/>
              <a:ext cx="1283" cy="508"/>
              <a:chOff x="401" y="1488"/>
              <a:chExt cx="1283" cy="508"/>
            </a:xfrm>
          </p:grpSpPr>
          <p:grpSp>
            <p:nvGrpSpPr>
              <p:cNvPr id="60556" name="Group 140"/>
              <p:cNvGrpSpPr>
                <a:grpSpLocks/>
              </p:cNvGrpSpPr>
              <p:nvPr/>
            </p:nvGrpSpPr>
            <p:grpSpPr bwMode="auto">
              <a:xfrm>
                <a:off x="401" y="1488"/>
                <a:ext cx="1283" cy="508"/>
                <a:chOff x="4504" y="2804"/>
                <a:chExt cx="1283" cy="508"/>
              </a:xfrm>
            </p:grpSpPr>
            <p:sp>
              <p:nvSpPr>
                <p:cNvPr id="60557" name="Text Box 141"/>
                <p:cNvSpPr txBox="1">
                  <a:spLocks noChangeArrowheads="1"/>
                </p:cNvSpPr>
                <p:nvPr/>
              </p:nvSpPr>
              <p:spPr bwMode="auto">
                <a:xfrm>
                  <a:off x="4693" y="2804"/>
                  <a:ext cx="91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 dirty="0"/>
                    <a:t>  </a:t>
                  </a:r>
                  <a:r>
                    <a:rPr lang="en-US" b="1" i="1" dirty="0"/>
                    <a:t>x </a:t>
                  </a:r>
                  <a:r>
                    <a:rPr lang="en-US" b="1" dirty="0"/>
                    <a:t>– 3</a:t>
                  </a:r>
                  <a:r>
                    <a:rPr lang="en-US" b="1" i="1" dirty="0"/>
                    <a:t> </a:t>
                  </a:r>
                  <a:r>
                    <a:rPr lang="en-US" b="1" dirty="0"/>
                    <a:t> </a:t>
                  </a:r>
                </a:p>
              </p:txBody>
            </p:sp>
            <p:sp>
              <p:nvSpPr>
                <p:cNvPr id="60558" name="Text Box 142"/>
                <p:cNvSpPr txBox="1">
                  <a:spLocks noChangeArrowheads="1"/>
                </p:cNvSpPr>
                <p:nvPr/>
              </p:nvSpPr>
              <p:spPr bwMode="auto">
                <a:xfrm>
                  <a:off x="4504" y="3024"/>
                  <a:ext cx="1283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 i="1"/>
                    <a:t>x</a:t>
                  </a:r>
                  <a:r>
                    <a:rPr lang="en-US" b="1" baseline="30000"/>
                    <a:t>2 </a:t>
                  </a:r>
                  <a:r>
                    <a:rPr lang="en-US" b="1"/>
                    <a:t>+ 3</a:t>
                  </a:r>
                  <a:r>
                    <a:rPr lang="en-US" b="1" i="1"/>
                    <a:t>x</a:t>
                  </a:r>
                  <a:r>
                    <a:rPr lang="en-US" b="1"/>
                    <a:t> – 4</a:t>
                  </a:r>
                </a:p>
              </p:txBody>
            </p:sp>
          </p:grpSp>
          <p:sp>
            <p:nvSpPr>
              <p:cNvPr id="60559" name="Line 143"/>
              <p:cNvSpPr>
                <a:spLocks noChangeShapeType="1"/>
              </p:cNvSpPr>
              <p:nvPr/>
            </p:nvSpPr>
            <p:spPr bwMode="auto">
              <a:xfrm>
                <a:off x="432" y="1740"/>
                <a:ext cx="12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0560" name="Text Box 144"/>
            <p:cNvSpPr txBox="1">
              <a:spLocks noChangeArrowheads="1"/>
            </p:cNvSpPr>
            <p:nvPr/>
          </p:nvSpPr>
          <p:spPr bwMode="auto">
            <a:xfrm>
              <a:off x="1872" y="1582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ym typeface="Symbol" pitchFamily="18" charset="2"/>
                </a:rPr>
                <a:t>+</a:t>
              </a:r>
            </a:p>
          </p:txBody>
        </p:sp>
        <p:grpSp>
          <p:nvGrpSpPr>
            <p:cNvPr id="60561" name="Group 145"/>
            <p:cNvGrpSpPr>
              <a:grpSpLocks/>
            </p:cNvGrpSpPr>
            <p:nvPr/>
          </p:nvGrpSpPr>
          <p:grpSpPr bwMode="auto">
            <a:xfrm>
              <a:off x="2138" y="1488"/>
              <a:ext cx="768" cy="508"/>
              <a:chOff x="960" y="1488"/>
              <a:chExt cx="768" cy="508"/>
            </a:xfrm>
          </p:grpSpPr>
          <p:grpSp>
            <p:nvGrpSpPr>
              <p:cNvPr id="60562" name="Group 146"/>
              <p:cNvGrpSpPr>
                <a:grpSpLocks/>
              </p:cNvGrpSpPr>
              <p:nvPr/>
            </p:nvGrpSpPr>
            <p:grpSpPr bwMode="auto">
              <a:xfrm>
                <a:off x="983" y="1488"/>
                <a:ext cx="724" cy="508"/>
                <a:chOff x="4784" y="2804"/>
                <a:chExt cx="724" cy="508"/>
              </a:xfrm>
            </p:grpSpPr>
            <p:sp>
              <p:nvSpPr>
                <p:cNvPr id="60563" name="Text Box 147"/>
                <p:cNvSpPr txBox="1">
                  <a:spLocks noChangeArrowheads="1"/>
                </p:cNvSpPr>
                <p:nvPr/>
              </p:nvSpPr>
              <p:spPr bwMode="auto">
                <a:xfrm>
                  <a:off x="4927" y="2804"/>
                  <a:ext cx="447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/>
                    <a:t>2</a:t>
                  </a:r>
                  <a:r>
                    <a:rPr lang="en-US" b="1" i="1"/>
                    <a:t>x </a:t>
                  </a:r>
                  <a:endParaRPr lang="en-US" b="1"/>
                </a:p>
              </p:txBody>
            </p:sp>
            <p:sp>
              <p:nvSpPr>
                <p:cNvPr id="60564" name="Text Box 148"/>
                <p:cNvSpPr txBox="1">
                  <a:spLocks noChangeArrowheads="1"/>
                </p:cNvSpPr>
                <p:nvPr/>
              </p:nvSpPr>
              <p:spPr bwMode="auto">
                <a:xfrm>
                  <a:off x="4784" y="3024"/>
                  <a:ext cx="72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 i="1"/>
                    <a:t>x</a:t>
                  </a:r>
                  <a:r>
                    <a:rPr lang="en-US" b="1"/>
                    <a:t> + 4</a:t>
                  </a:r>
                  <a:r>
                    <a:rPr lang="en-US" b="1" baseline="30000"/>
                    <a:t> </a:t>
                  </a:r>
                  <a:endParaRPr lang="en-US" b="1"/>
                </a:p>
              </p:txBody>
            </p:sp>
          </p:grpSp>
          <p:sp>
            <p:nvSpPr>
              <p:cNvPr id="60565" name="Line 149"/>
              <p:cNvSpPr>
                <a:spLocks noChangeShapeType="1"/>
              </p:cNvSpPr>
              <p:nvPr/>
            </p:nvSpPr>
            <p:spPr bwMode="auto">
              <a:xfrm>
                <a:off x="960" y="1740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pic>
        <p:nvPicPr>
          <p:cNvPr id="62" name="Picture 21" descr="8-3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1" y="0"/>
            <a:ext cx="3786188" cy="1430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3" name="Group 144"/>
          <p:cNvGrpSpPr>
            <a:grpSpLocks/>
          </p:cNvGrpSpPr>
          <p:nvPr/>
        </p:nvGrpSpPr>
        <p:grpSpPr bwMode="auto">
          <a:xfrm>
            <a:off x="4491038" y="2241550"/>
            <a:ext cx="2824162" cy="806450"/>
            <a:chOff x="744" y="1488"/>
            <a:chExt cx="1779" cy="508"/>
          </a:xfrm>
        </p:grpSpPr>
        <p:grpSp>
          <p:nvGrpSpPr>
            <p:cNvPr id="64" name="Group 145"/>
            <p:cNvGrpSpPr>
              <a:grpSpLocks/>
            </p:cNvGrpSpPr>
            <p:nvPr/>
          </p:nvGrpSpPr>
          <p:grpSpPr bwMode="auto">
            <a:xfrm>
              <a:off x="744" y="1488"/>
              <a:ext cx="789" cy="508"/>
              <a:chOff x="744" y="1488"/>
              <a:chExt cx="789" cy="508"/>
            </a:xfrm>
          </p:grpSpPr>
          <p:grpSp>
            <p:nvGrpSpPr>
              <p:cNvPr id="72" name="Group 146"/>
              <p:cNvGrpSpPr>
                <a:grpSpLocks/>
              </p:cNvGrpSpPr>
              <p:nvPr/>
            </p:nvGrpSpPr>
            <p:grpSpPr bwMode="auto">
              <a:xfrm>
                <a:off x="744" y="1488"/>
                <a:ext cx="789" cy="508"/>
                <a:chOff x="4751" y="2804"/>
                <a:chExt cx="789" cy="508"/>
              </a:xfrm>
            </p:grpSpPr>
            <p:sp>
              <p:nvSpPr>
                <p:cNvPr id="74" name="Text Box 147"/>
                <p:cNvSpPr txBox="1">
                  <a:spLocks noChangeArrowheads="1"/>
                </p:cNvSpPr>
                <p:nvPr/>
              </p:nvSpPr>
              <p:spPr bwMode="auto">
                <a:xfrm>
                  <a:off x="4794" y="2804"/>
                  <a:ext cx="711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 dirty="0"/>
                    <a:t>  3</a:t>
                  </a:r>
                  <a:r>
                    <a:rPr lang="en-US" b="1" i="1" dirty="0"/>
                    <a:t>x  </a:t>
                  </a:r>
                  <a:r>
                    <a:rPr lang="en-US" b="1" dirty="0"/>
                    <a:t> </a:t>
                  </a:r>
                </a:p>
              </p:txBody>
            </p:sp>
            <p:sp>
              <p:nvSpPr>
                <p:cNvPr id="75" name="Text Box 148"/>
                <p:cNvSpPr txBox="1">
                  <a:spLocks noChangeArrowheads="1"/>
                </p:cNvSpPr>
                <p:nvPr/>
              </p:nvSpPr>
              <p:spPr bwMode="auto">
                <a:xfrm>
                  <a:off x="4751" y="3024"/>
                  <a:ext cx="789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/>
                    <a:t>2</a:t>
                  </a:r>
                  <a:r>
                    <a:rPr lang="en-US" b="1" i="1"/>
                    <a:t>x</a:t>
                  </a:r>
                  <a:r>
                    <a:rPr lang="en-US" b="1"/>
                    <a:t> –</a:t>
                  </a:r>
                  <a:r>
                    <a:rPr lang="en-US"/>
                    <a:t> </a:t>
                  </a:r>
                  <a:r>
                    <a:rPr lang="en-US" b="1"/>
                    <a:t>2</a:t>
                  </a:r>
                </a:p>
              </p:txBody>
            </p:sp>
          </p:grpSp>
          <p:sp>
            <p:nvSpPr>
              <p:cNvPr id="73" name="Line 149"/>
              <p:cNvSpPr>
                <a:spLocks noChangeShapeType="1"/>
              </p:cNvSpPr>
              <p:nvPr/>
            </p:nvSpPr>
            <p:spPr bwMode="auto">
              <a:xfrm>
                <a:off x="816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5" name="Group 150"/>
            <p:cNvGrpSpPr>
              <a:grpSpLocks/>
            </p:cNvGrpSpPr>
            <p:nvPr/>
          </p:nvGrpSpPr>
          <p:grpSpPr bwMode="auto">
            <a:xfrm>
              <a:off x="1440" y="1488"/>
              <a:ext cx="1083" cy="508"/>
              <a:chOff x="1440" y="1488"/>
              <a:chExt cx="1083" cy="508"/>
            </a:xfrm>
          </p:grpSpPr>
          <p:sp>
            <p:nvSpPr>
              <p:cNvPr id="66" name="Text Box 151"/>
              <p:cNvSpPr txBox="1">
                <a:spLocks noChangeArrowheads="1"/>
              </p:cNvSpPr>
              <p:nvPr/>
            </p:nvSpPr>
            <p:spPr bwMode="auto">
              <a:xfrm>
                <a:off x="1440" y="1582"/>
                <a:ext cx="27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Symbol" pitchFamily="18" charset="2"/>
                  </a:rPr>
                  <a:t>+</a:t>
                </a:r>
              </a:p>
            </p:txBody>
          </p:sp>
          <p:grpSp>
            <p:nvGrpSpPr>
              <p:cNvPr id="67" name="Group 152"/>
              <p:cNvGrpSpPr>
                <a:grpSpLocks/>
              </p:cNvGrpSpPr>
              <p:nvPr/>
            </p:nvGrpSpPr>
            <p:grpSpPr bwMode="auto">
              <a:xfrm>
                <a:off x="1670" y="1488"/>
                <a:ext cx="853" cy="508"/>
                <a:chOff x="924" y="1488"/>
                <a:chExt cx="853" cy="508"/>
              </a:xfrm>
            </p:grpSpPr>
            <p:grpSp>
              <p:nvGrpSpPr>
                <p:cNvPr id="68" name="Group 153"/>
                <p:cNvGrpSpPr>
                  <a:grpSpLocks/>
                </p:cNvGrpSpPr>
                <p:nvPr/>
              </p:nvGrpSpPr>
              <p:grpSpPr bwMode="auto">
                <a:xfrm>
                  <a:off x="924" y="1488"/>
                  <a:ext cx="853" cy="508"/>
                  <a:chOff x="4725" y="2804"/>
                  <a:chExt cx="853" cy="508"/>
                </a:xfrm>
              </p:grpSpPr>
              <p:sp>
                <p:nvSpPr>
                  <p:cNvPr id="70" name="Text Box 1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25" y="2804"/>
                    <a:ext cx="853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b="1"/>
                      <a:t>3</a:t>
                    </a:r>
                    <a:r>
                      <a:rPr lang="en-US" b="1" i="1"/>
                      <a:t>x</a:t>
                    </a:r>
                    <a:r>
                      <a:rPr lang="en-US" b="1"/>
                      <a:t> – 2</a:t>
                    </a:r>
                    <a:r>
                      <a:rPr lang="en-US" b="1" i="1"/>
                      <a:t> </a:t>
                    </a:r>
                    <a:endParaRPr lang="en-US" b="1"/>
                  </a:p>
                </p:txBody>
              </p:sp>
              <p:sp>
                <p:nvSpPr>
                  <p:cNvPr id="71" name="Text Box 1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31" y="3024"/>
                    <a:ext cx="831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b="1"/>
                      <a:t>3</a:t>
                    </a:r>
                    <a:r>
                      <a:rPr lang="en-US" b="1" i="1"/>
                      <a:t>x</a:t>
                    </a:r>
                    <a:r>
                      <a:rPr lang="en-US" b="1"/>
                      <a:t> – 3</a:t>
                    </a:r>
                    <a:r>
                      <a:rPr lang="en-US" b="1" baseline="30000"/>
                      <a:t> </a:t>
                    </a:r>
                  </a:p>
                </p:txBody>
              </p:sp>
            </p:grpSp>
            <p:sp>
              <p:nvSpPr>
                <p:cNvPr id="69" name="Line 156"/>
                <p:cNvSpPr>
                  <a:spLocks noChangeShapeType="1"/>
                </p:cNvSpPr>
                <p:nvPr/>
              </p:nvSpPr>
              <p:spPr bwMode="auto">
                <a:xfrm>
                  <a:off x="960" y="1740"/>
                  <a:ext cx="76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" name="TextBox 1"/>
          <p:cNvSpPr txBox="1"/>
          <p:nvPr/>
        </p:nvSpPr>
        <p:spPr>
          <a:xfrm>
            <a:off x="5812631" y="228600"/>
            <a:ext cx="1731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Determine the LCD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3573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0" y="17796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4: Subtracting Rational Expressions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304799" y="406569"/>
            <a:ext cx="8658225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en-US" b="1" dirty="0" smtClean="0"/>
              <a:t>Subtract. </a:t>
            </a:r>
            <a:r>
              <a:rPr lang="en-US" altLang="en-US" b="1" dirty="0"/>
              <a:t>Identify any </a:t>
            </a:r>
            <a:r>
              <a:rPr lang="en-US" altLang="en-US" b="1" i="1" dirty="0"/>
              <a:t>x</a:t>
            </a:r>
            <a:r>
              <a:rPr lang="en-US" altLang="en-US" b="1" dirty="0"/>
              <a:t>-values for which the expression is undefined.</a:t>
            </a:r>
            <a:endParaRPr lang="en-US" altLang="en-US" dirty="0"/>
          </a:p>
        </p:txBody>
      </p:sp>
      <p:sp>
        <p:nvSpPr>
          <p:cNvPr id="69" name="Text Box 40"/>
          <p:cNvSpPr txBox="1">
            <a:spLocks noChangeArrowheads="1"/>
          </p:cNvSpPr>
          <p:nvPr/>
        </p:nvSpPr>
        <p:spPr bwMode="auto">
          <a:xfrm>
            <a:off x="304800" y="1219200"/>
            <a:ext cx="171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 2</a:t>
            </a:r>
            <a:r>
              <a:rPr lang="en-US" b="1" i="1" dirty="0"/>
              <a:t>x</a:t>
            </a:r>
            <a:r>
              <a:rPr lang="en-US" b="1" baseline="30000" dirty="0"/>
              <a:t>2</a:t>
            </a:r>
            <a:r>
              <a:rPr lang="en-US" b="1" dirty="0"/>
              <a:t> – 30</a:t>
            </a:r>
          </a:p>
        </p:txBody>
      </p:sp>
      <p:sp>
        <p:nvSpPr>
          <p:cNvPr id="70" name="Text Box 41"/>
          <p:cNvSpPr txBox="1">
            <a:spLocks noChangeArrowheads="1"/>
          </p:cNvSpPr>
          <p:nvPr/>
        </p:nvSpPr>
        <p:spPr bwMode="auto">
          <a:xfrm>
            <a:off x="644525" y="1600200"/>
            <a:ext cx="1141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 i="1"/>
              <a:t>x</a:t>
            </a:r>
            <a:r>
              <a:rPr lang="en-US" b="1" baseline="30000"/>
              <a:t>2 </a:t>
            </a:r>
            <a:r>
              <a:rPr lang="en-US" b="1"/>
              <a:t>–</a:t>
            </a:r>
            <a:r>
              <a:rPr lang="en-US" b="1" i="1"/>
              <a:t> </a:t>
            </a:r>
            <a:r>
              <a:rPr lang="en-US" b="1"/>
              <a:t>9</a:t>
            </a:r>
          </a:p>
        </p:txBody>
      </p:sp>
      <p:sp>
        <p:nvSpPr>
          <p:cNvPr id="71" name="Line 42"/>
          <p:cNvSpPr>
            <a:spLocks noChangeShapeType="1"/>
          </p:cNvSpPr>
          <p:nvPr/>
        </p:nvSpPr>
        <p:spPr bwMode="auto">
          <a:xfrm>
            <a:off x="428625" y="1598613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Text Box 49"/>
          <p:cNvSpPr txBox="1">
            <a:spLocks noChangeArrowheads="1"/>
          </p:cNvSpPr>
          <p:nvPr/>
        </p:nvSpPr>
        <p:spPr bwMode="auto">
          <a:xfrm>
            <a:off x="1952625" y="1327150"/>
            <a:ext cx="401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ym typeface="Symbol" pitchFamily="18" charset="2"/>
              </a:rPr>
              <a:t>–</a:t>
            </a:r>
          </a:p>
        </p:txBody>
      </p:sp>
      <p:sp>
        <p:nvSpPr>
          <p:cNvPr id="73" name="Text Box 51"/>
          <p:cNvSpPr txBox="1">
            <a:spLocks noChangeArrowheads="1"/>
          </p:cNvSpPr>
          <p:nvPr/>
        </p:nvSpPr>
        <p:spPr bwMode="auto">
          <a:xfrm>
            <a:off x="2333625" y="1600200"/>
            <a:ext cx="1079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i="1"/>
              <a:t>x</a:t>
            </a:r>
            <a:r>
              <a:rPr lang="en-US" b="1"/>
              <a:t> + 3</a:t>
            </a:r>
          </a:p>
        </p:txBody>
      </p:sp>
      <p:sp>
        <p:nvSpPr>
          <p:cNvPr id="74" name="Text Box 52"/>
          <p:cNvSpPr txBox="1">
            <a:spLocks noChangeArrowheads="1"/>
          </p:cNvSpPr>
          <p:nvPr/>
        </p:nvSpPr>
        <p:spPr bwMode="auto">
          <a:xfrm>
            <a:off x="2365375" y="1219200"/>
            <a:ext cx="1079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i="1"/>
              <a:t>x</a:t>
            </a:r>
            <a:r>
              <a:rPr lang="en-US" b="1"/>
              <a:t> + 5</a:t>
            </a:r>
            <a:endParaRPr lang="en-US" b="1" baseline="30000"/>
          </a:p>
        </p:txBody>
      </p:sp>
      <p:sp>
        <p:nvSpPr>
          <p:cNvPr id="75" name="Line 53"/>
          <p:cNvSpPr>
            <a:spLocks noChangeShapeType="1"/>
          </p:cNvSpPr>
          <p:nvPr/>
        </p:nvSpPr>
        <p:spPr bwMode="auto">
          <a:xfrm>
            <a:off x="2363788" y="1601788"/>
            <a:ext cx="10493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Text Box 187"/>
          <p:cNvSpPr txBox="1">
            <a:spLocks noChangeArrowheads="1"/>
          </p:cNvSpPr>
          <p:nvPr/>
        </p:nvSpPr>
        <p:spPr bwMode="auto">
          <a:xfrm>
            <a:off x="5435600" y="1143000"/>
            <a:ext cx="1354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 3</a:t>
            </a:r>
            <a:r>
              <a:rPr lang="en-US" b="1" i="1" dirty="0"/>
              <a:t>x</a:t>
            </a:r>
            <a:r>
              <a:rPr lang="en-US" b="1" dirty="0"/>
              <a:t> – 2</a:t>
            </a:r>
          </a:p>
        </p:txBody>
      </p:sp>
      <p:sp>
        <p:nvSpPr>
          <p:cNvPr id="77" name="Text Box 188"/>
          <p:cNvSpPr txBox="1">
            <a:spLocks noChangeArrowheads="1"/>
          </p:cNvSpPr>
          <p:nvPr/>
        </p:nvSpPr>
        <p:spPr bwMode="auto">
          <a:xfrm>
            <a:off x="5535612" y="1524000"/>
            <a:ext cx="1262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/>
              <a:t>2</a:t>
            </a:r>
            <a:r>
              <a:rPr lang="en-US" b="1" i="1"/>
              <a:t>x</a:t>
            </a:r>
            <a:r>
              <a:rPr lang="en-US" b="1" baseline="30000"/>
              <a:t> </a:t>
            </a:r>
            <a:r>
              <a:rPr lang="en-US" b="1"/>
              <a:t>+</a:t>
            </a:r>
            <a:r>
              <a:rPr lang="en-US" b="1" i="1"/>
              <a:t> </a:t>
            </a:r>
            <a:r>
              <a:rPr lang="en-US" b="1"/>
              <a:t>5</a:t>
            </a:r>
          </a:p>
        </p:txBody>
      </p:sp>
      <p:sp>
        <p:nvSpPr>
          <p:cNvPr id="78" name="Line 189"/>
          <p:cNvSpPr>
            <a:spLocks noChangeShapeType="1"/>
          </p:cNvSpPr>
          <p:nvPr/>
        </p:nvSpPr>
        <p:spPr bwMode="auto">
          <a:xfrm>
            <a:off x="5380037" y="1574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Text Box 190"/>
          <p:cNvSpPr txBox="1">
            <a:spLocks noChangeArrowheads="1"/>
          </p:cNvSpPr>
          <p:nvPr/>
        </p:nvSpPr>
        <p:spPr bwMode="auto">
          <a:xfrm>
            <a:off x="6904037" y="1303338"/>
            <a:ext cx="401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ym typeface="Symbol" pitchFamily="18" charset="2"/>
              </a:rPr>
              <a:t>–</a:t>
            </a:r>
          </a:p>
        </p:txBody>
      </p:sp>
      <p:sp>
        <p:nvSpPr>
          <p:cNvPr id="80" name="Text Box 192"/>
          <p:cNvSpPr txBox="1">
            <a:spLocks noChangeArrowheads="1"/>
          </p:cNvSpPr>
          <p:nvPr/>
        </p:nvSpPr>
        <p:spPr bwMode="auto">
          <a:xfrm>
            <a:off x="7285037" y="1524000"/>
            <a:ext cx="1249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5</a:t>
            </a:r>
            <a:r>
              <a:rPr lang="en-US" b="1" i="1"/>
              <a:t>x</a:t>
            </a:r>
            <a:r>
              <a:rPr lang="en-US" b="1"/>
              <a:t> – 2</a:t>
            </a:r>
          </a:p>
        </p:txBody>
      </p:sp>
      <p:sp>
        <p:nvSpPr>
          <p:cNvPr id="81" name="Text Box 193"/>
          <p:cNvSpPr txBox="1">
            <a:spLocks noChangeArrowheads="1"/>
          </p:cNvSpPr>
          <p:nvPr/>
        </p:nvSpPr>
        <p:spPr bwMode="auto">
          <a:xfrm>
            <a:off x="7316787" y="1143000"/>
            <a:ext cx="715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   2</a:t>
            </a:r>
            <a:endParaRPr lang="en-US" b="1" baseline="30000"/>
          </a:p>
        </p:txBody>
      </p:sp>
      <p:sp>
        <p:nvSpPr>
          <p:cNvPr id="82" name="Line 194"/>
          <p:cNvSpPr>
            <a:spLocks noChangeShapeType="1"/>
          </p:cNvSpPr>
          <p:nvPr/>
        </p:nvSpPr>
        <p:spPr bwMode="auto">
          <a:xfrm>
            <a:off x="7315200" y="1577975"/>
            <a:ext cx="10493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812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4" name="Text Box 4"/>
          <p:cNvSpPr txBox="1">
            <a:spLocks noChangeArrowheads="1"/>
          </p:cNvSpPr>
          <p:nvPr/>
        </p:nvSpPr>
        <p:spPr bwMode="auto">
          <a:xfrm>
            <a:off x="0" y="30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5A: Simplifying Complex Fractions</a:t>
            </a:r>
          </a:p>
        </p:txBody>
      </p:sp>
      <p:sp>
        <p:nvSpPr>
          <p:cNvPr id="143365" name="Text Box 5"/>
          <p:cNvSpPr txBox="1">
            <a:spLocks noChangeArrowheads="1"/>
          </p:cNvSpPr>
          <p:nvPr/>
        </p:nvSpPr>
        <p:spPr bwMode="auto">
          <a:xfrm>
            <a:off x="152400" y="762000"/>
            <a:ext cx="899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Simplify. Assume that all expressions are defined. </a:t>
            </a:r>
            <a:endParaRPr lang="en-US" altLang="en-US"/>
          </a:p>
        </p:txBody>
      </p:sp>
      <p:grpSp>
        <p:nvGrpSpPr>
          <p:cNvPr id="143480" name="Group 120"/>
          <p:cNvGrpSpPr>
            <a:grpSpLocks/>
          </p:cNvGrpSpPr>
          <p:nvPr/>
        </p:nvGrpSpPr>
        <p:grpSpPr bwMode="auto">
          <a:xfrm>
            <a:off x="457200" y="1143000"/>
            <a:ext cx="1295400" cy="1295400"/>
            <a:chOff x="1104" y="912"/>
            <a:chExt cx="816" cy="816"/>
          </a:xfrm>
        </p:grpSpPr>
        <p:sp>
          <p:nvSpPr>
            <p:cNvPr id="143407" name="Line 47"/>
            <p:cNvSpPr>
              <a:spLocks noChangeShapeType="1"/>
            </p:cNvSpPr>
            <p:nvPr/>
          </p:nvSpPr>
          <p:spPr bwMode="auto">
            <a:xfrm>
              <a:off x="1104" y="1328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474" name="Group 114"/>
            <p:cNvGrpSpPr>
              <a:grpSpLocks/>
            </p:cNvGrpSpPr>
            <p:nvPr/>
          </p:nvGrpSpPr>
          <p:grpSpPr bwMode="auto">
            <a:xfrm>
              <a:off x="1224" y="912"/>
              <a:ext cx="586" cy="442"/>
              <a:chOff x="1229" y="1344"/>
              <a:chExt cx="586" cy="442"/>
            </a:xfrm>
          </p:grpSpPr>
          <p:sp>
            <p:nvSpPr>
              <p:cNvPr id="143405" name="Text Box 45"/>
              <p:cNvSpPr txBox="1">
                <a:spLocks noChangeArrowheads="1"/>
              </p:cNvSpPr>
              <p:nvPr/>
            </p:nvSpPr>
            <p:spPr bwMode="auto">
              <a:xfrm>
                <a:off x="1229" y="1344"/>
                <a:ext cx="58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b="1" i="1"/>
                  <a:t>x</a:t>
                </a:r>
                <a:r>
                  <a:rPr lang="en-US" sz="2000" b="1"/>
                  <a:t> + 2</a:t>
                </a:r>
              </a:p>
            </p:txBody>
          </p:sp>
          <p:sp>
            <p:nvSpPr>
              <p:cNvPr id="143465" name="Text Box 105"/>
              <p:cNvSpPr txBox="1">
                <a:spLocks noChangeArrowheads="1"/>
              </p:cNvSpPr>
              <p:nvPr/>
            </p:nvSpPr>
            <p:spPr bwMode="auto">
              <a:xfrm>
                <a:off x="1243" y="1536"/>
                <a:ext cx="56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b="1" i="1"/>
                  <a:t>x</a:t>
                </a:r>
                <a:r>
                  <a:rPr lang="en-US" sz="2000" b="1"/>
                  <a:t> – 1</a:t>
                </a:r>
                <a:endParaRPr lang="en-US" sz="2000" b="1" i="1"/>
              </a:p>
            </p:txBody>
          </p:sp>
          <p:sp>
            <p:nvSpPr>
              <p:cNvPr id="143466" name="Line 106"/>
              <p:cNvSpPr>
                <a:spLocks noChangeShapeType="1"/>
              </p:cNvSpPr>
              <p:nvPr/>
            </p:nvSpPr>
            <p:spPr bwMode="auto">
              <a:xfrm>
                <a:off x="1248" y="1568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3475" name="Group 115"/>
            <p:cNvGrpSpPr>
              <a:grpSpLocks/>
            </p:cNvGrpSpPr>
            <p:nvPr/>
          </p:nvGrpSpPr>
          <p:grpSpPr bwMode="auto">
            <a:xfrm>
              <a:off x="1235" y="1254"/>
              <a:ext cx="587" cy="474"/>
              <a:chOff x="1230" y="1312"/>
              <a:chExt cx="587" cy="474"/>
            </a:xfrm>
          </p:grpSpPr>
          <p:sp>
            <p:nvSpPr>
              <p:cNvPr id="143476" name="Text Box 116"/>
              <p:cNvSpPr txBox="1">
                <a:spLocks noChangeArrowheads="1"/>
              </p:cNvSpPr>
              <p:nvPr/>
            </p:nvSpPr>
            <p:spPr bwMode="auto">
              <a:xfrm>
                <a:off x="1230" y="1312"/>
                <a:ext cx="5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b="1" i="1" dirty="0"/>
                  <a:t>x</a:t>
                </a:r>
                <a:r>
                  <a:rPr lang="en-US" sz="2000" b="1" dirty="0"/>
                  <a:t> </a:t>
                </a:r>
                <a:r>
                  <a:rPr lang="en-US" b="1" dirty="0"/>
                  <a:t>–</a:t>
                </a:r>
                <a:r>
                  <a:rPr lang="en-US" sz="2000" b="1" dirty="0"/>
                  <a:t> 3</a:t>
                </a:r>
              </a:p>
            </p:txBody>
          </p:sp>
          <p:sp>
            <p:nvSpPr>
              <p:cNvPr id="143477" name="Text Box 117"/>
              <p:cNvSpPr txBox="1">
                <a:spLocks noChangeArrowheads="1"/>
              </p:cNvSpPr>
              <p:nvPr/>
            </p:nvSpPr>
            <p:spPr bwMode="auto">
              <a:xfrm>
                <a:off x="1231" y="1536"/>
                <a:ext cx="58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b="1" i="1"/>
                  <a:t>x</a:t>
                </a:r>
                <a:r>
                  <a:rPr lang="en-US" sz="2000" b="1"/>
                  <a:t> + 5</a:t>
                </a:r>
                <a:endParaRPr lang="en-US" sz="2000" b="1" i="1"/>
              </a:p>
            </p:txBody>
          </p:sp>
          <p:sp>
            <p:nvSpPr>
              <p:cNvPr id="143478" name="Line 118"/>
              <p:cNvSpPr>
                <a:spLocks noChangeShapeType="1"/>
              </p:cNvSpPr>
              <p:nvPr/>
            </p:nvSpPr>
            <p:spPr bwMode="auto">
              <a:xfrm>
                <a:off x="1248" y="1568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4" name="Group 86"/>
          <p:cNvGrpSpPr>
            <a:grpSpLocks/>
          </p:cNvGrpSpPr>
          <p:nvPr/>
        </p:nvGrpSpPr>
        <p:grpSpPr bwMode="auto">
          <a:xfrm>
            <a:off x="4495800" y="1219200"/>
            <a:ext cx="1295400" cy="1295400"/>
            <a:chOff x="672" y="1248"/>
            <a:chExt cx="816" cy="816"/>
          </a:xfrm>
        </p:grpSpPr>
        <p:sp>
          <p:nvSpPr>
            <p:cNvPr id="55" name="Line 30"/>
            <p:cNvSpPr>
              <a:spLocks noChangeShapeType="1"/>
            </p:cNvSpPr>
            <p:nvPr/>
          </p:nvSpPr>
          <p:spPr bwMode="auto">
            <a:xfrm>
              <a:off x="672" y="1664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6" name="Group 35"/>
            <p:cNvGrpSpPr>
              <a:grpSpLocks/>
            </p:cNvGrpSpPr>
            <p:nvPr/>
          </p:nvGrpSpPr>
          <p:grpSpPr bwMode="auto">
            <a:xfrm>
              <a:off x="803" y="1590"/>
              <a:ext cx="584" cy="474"/>
              <a:chOff x="1230" y="1312"/>
              <a:chExt cx="584" cy="474"/>
            </a:xfrm>
          </p:grpSpPr>
          <p:sp>
            <p:nvSpPr>
              <p:cNvPr id="67" name="Text Box 36"/>
              <p:cNvSpPr txBox="1">
                <a:spLocks noChangeArrowheads="1"/>
              </p:cNvSpPr>
              <p:nvPr/>
            </p:nvSpPr>
            <p:spPr bwMode="auto">
              <a:xfrm>
                <a:off x="1230" y="1312"/>
                <a:ext cx="5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b="1" i="1" dirty="0"/>
                  <a:t>x</a:t>
                </a:r>
                <a:r>
                  <a:rPr lang="en-US" sz="2000" b="1" dirty="0"/>
                  <a:t> </a:t>
                </a:r>
                <a:r>
                  <a:rPr lang="en-US" b="1" dirty="0"/>
                  <a:t>–</a:t>
                </a:r>
                <a:r>
                  <a:rPr lang="en-US" sz="2000" b="1" dirty="0"/>
                  <a:t> 1</a:t>
                </a:r>
              </a:p>
            </p:txBody>
          </p:sp>
          <p:sp>
            <p:nvSpPr>
              <p:cNvPr id="68" name="Text Box 37"/>
              <p:cNvSpPr txBox="1">
                <a:spLocks noChangeArrowheads="1"/>
              </p:cNvSpPr>
              <p:nvPr/>
            </p:nvSpPr>
            <p:spPr bwMode="auto">
              <a:xfrm>
                <a:off x="1412" y="1536"/>
                <a:ext cx="22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b="1" i="1"/>
                  <a:t>x</a:t>
                </a:r>
              </a:p>
            </p:txBody>
          </p:sp>
          <p:sp>
            <p:nvSpPr>
              <p:cNvPr id="69" name="Line 38"/>
              <p:cNvSpPr>
                <a:spLocks noChangeShapeType="1"/>
              </p:cNvSpPr>
              <p:nvPr/>
            </p:nvSpPr>
            <p:spPr bwMode="auto">
              <a:xfrm>
                <a:off x="1248" y="1568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7" name="Group 85"/>
            <p:cNvGrpSpPr>
              <a:grpSpLocks/>
            </p:cNvGrpSpPr>
            <p:nvPr/>
          </p:nvGrpSpPr>
          <p:grpSpPr bwMode="auto">
            <a:xfrm>
              <a:off x="768" y="1248"/>
              <a:ext cx="672" cy="442"/>
              <a:chOff x="768" y="1248"/>
              <a:chExt cx="672" cy="442"/>
            </a:xfrm>
          </p:grpSpPr>
          <p:grpSp>
            <p:nvGrpSpPr>
              <p:cNvPr id="58" name="Group 79"/>
              <p:cNvGrpSpPr>
                <a:grpSpLocks/>
              </p:cNvGrpSpPr>
              <p:nvPr/>
            </p:nvGrpSpPr>
            <p:grpSpPr bwMode="auto">
              <a:xfrm>
                <a:off x="1210" y="1248"/>
                <a:ext cx="230" cy="442"/>
                <a:chOff x="971" y="1248"/>
                <a:chExt cx="230" cy="442"/>
              </a:xfrm>
            </p:grpSpPr>
            <p:sp>
              <p:nvSpPr>
                <p:cNvPr id="64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973" y="1248"/>
                  <a:ext cx="223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 b="1" i="1"/>
                    <a:t>x</a:t>
                  </a:r>
                  <a:endParaRPr lang="en-US" sz="2000" b="1"/>
                </a:p>
              </p:txBody>
            </p:sp>
            <p:sp>
              <p:nvSpPr>
                <p:cNvPr id="65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971" y="1440"/>
                  <a:ext cx="230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 b="1"/>
                    <a:t>2</a:t>
                  </a:r>
                  <a:endParaRPr lang="en-US" sz="2000" b="1" i="1"/>
                </a:p>
              </p:txBody>
            </p:sp>
            <p:sp>
              <p:nvSpPr>
                <p:cNvPr id="66" name="Line 34"/>
                <p:cNvSpPr>
                  <a:spLocks noChangeShapeType="1"/>
                </p:cNvSpPr>
                <p:nvPr/>
              </p:nvSpPr>
              <p:spPr bwMode="auto">
                <a:xfrm>
                  <a:off x="984" y="1472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9" name="Group 80"/>
              <p:cNvGrpSpPr>
                <a:grpSpLocks/>
              </p:cNvGrpSpPr>
              <p:nvPr/>
            </p:nvGrpSpPr>
            <p:grpSpPr bwMode="auto">
              <a:xfrm>
                <a:off x="768" y="1248"/>
                <a:ext cx="230" cy="442"/>
                <a:chOff x="970" y="1248"/>
                <a:chExt cx="230" cy="442"/>
              </a:xfrm>
            </p:grpSpPr>
            <p:sp>
              <p:nvSpPr>
                <p:cNvPr id="61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970" y="1248"/>
                  <a:ext cx="230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 b="1"/>
                    <a:t>3</a:t>
                  </a:r>
                </a:p>
              </p:txBody>
            </p:sp>
            <p:sp>
              <p:nvSpPr>
                <p:cNvPr id="62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974" y="1440"/>
                  <a:ext cx="223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 b="1" i="1"/>
                    <a:t>x</a:t>
                  </a:r>
                </a:p>
              </p:txBody>
            </p:sp>
            <p:sp>
              <p:nvSpPr>
                <p:cNvPr id="63" name="Line 83"/>
                <p:cNvSpPr>
                  <a:spLocks noChangeShapeType="1"/>
                </p:cNvSpPr>
                <p:nvPr/>
              </p:nvSpPr>
              <p:spPr bwMode="auto">
                <a:xfrm>
                  <a:off x="984" y="1472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0" name="Text Box 84"/>
              <p:cNvSpPr txBox="1">
                <a:spLocks noChangeArrowheads="1"/>
              </p:cNvSpPr>
              <p:nvPr/>
            </p:nvSpPr>
            <p:spPr bwMode="auto">
              <a:xfrm>
                <a:off x="960" y="1316"/>
                <a:ext cx="27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1086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206</TotalTime>
  <Words>597</Words>
  <Application>Microsoft Office PowerPoint</Application>
  <PresentationFormat>On-screen Show (4:3)</PresentationFormat>
  <Paragraphs>119</Paragraphs>
  <Slides>8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Oriel</vt:lpstr>
      <vt:lpstr>MathType 5.0 Equation</vt:lpstr>
      <vt:lpstr>8.3 Adding and Subtracting Rational Expression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8.3 Adding and Subtracting Rational Expression</dc:title>
  <dc:creator>bb</dc:creator>
  <cp:lastModifiedBy>bb</cp:lastModifiedBy>
  <cp:revision>7</cp:revision>
  <cp:lastPrinted>2012-05-04T05:49:00Z</cp:lastPrinted>
  <dcterms:created xsi:type="dcterms:W3CDTF">2012-05-04T04:15:09Z</dcterms:created>
  <dcterms:modified xsi:type="dcterms:W3CDTF">2012-05-04T07:42:06Z</dcterms:modified>
</cp:coreProperties>
</file>