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70" r:id="rId5"/>
    <p:sldId id="277" r:id="rId6"/>
    <p:sldId id="280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4235D3-E4D8-40F8-8D40-6FC065C36264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B83213-045B-4272-B378-9E935CF58E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7239000" cy="105616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8.3 </a:t>
            </a:r>
            <a:r>
              <a:rPr lang="en-US" sz="2500" b="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Factoring Equations of the Form:</a:t>
            </a:r>
            <a:br>
              <a:rPr lang="en-US" sz="2500" b="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2500" b="0" i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x</a:t>
            </a:r>
            <a:r>
              <a:rPr lang="en-US" sz="2500" b="0" baseline="300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2</a:t>
            </a:r>
            <a:r>
              <a:rPr lang="en-US" sz="2500" b="0" i="1" baseline="300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500" b="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+</a:t>
            </a:r>
            <a:r>
              <a:rPr lang="en-US" sz="2500" b="0" i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500" b="0" i="1" dirty="0" err="1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bx</a:t>
            </a:r>
            <a:r>
              <a:rPr lang="en-US" sz="2500" b="0" i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500" b="0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+</a:t>
            </a:r>
            <a:r>
              <a:rPr lang="en-US" sz="2500" b="0" i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500" b="0" i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c</a:t>
            </a:r>
            <a:endParaRPr lang="en-US" sz="2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67000" y="2438400"/>
            <a:ext cx="5257800" cy="4267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19113" indent="-519113"/>
            <a:r>
              <a:rPr lang="en-US" altLang="en-US" dirty="0">
                <a:solidFill>
                  <a:srgbClr val="3333CC"/>
                </a:solidFill>
              </a:rPr>
              <a:t>Warm Up</a:t>
            </a:r>
            <a:endParaRPr lang="en-US" altLang="en-US" b="0" dirty="0"/>
          </a:p>
          <a:p>
            <a:pPr marL="519113" indent="-519113"/>
            <a:endParaRPr lang="en-US" altLang="en-US" dirty="0"/>
          </a:p>
          <a:p>
            <a:pPr marL="519113" indent="-519113"/>
            <a:r>
              <a:rPr lang="en-US" altLang="en-US" dirty="0" smtClean="0"/>
              <a:t>1.</a:t>
            </a:r>
            <a:r>
              <a:rPr lang="en-US" altLang="en-US" b="0" dirty="0" smtClean="0"/>
              <a:t> Which </a:t>
            </a:r>
            <a:r>
              <a:rPr lang="en-US" altLang="en-US" b="0" dirty="0"/>
              <a:t>pair of factors of 8 has a sum </a:t>
            </a:r>
            <a:r>
              <a:rPr lang="en-US" altLang="en-US" b="0" dirty="0" smtClean="0"/>
              <a:t>of </a:t>
            </a:r>
            <a:r>
              <a:rPr lang="en-US" altLang="en-US" b="0" dirty="0"/>
              <a:t>9</a:t>
            </a:r>
            <a:r>
              <a:rPr lang="en-US" altLang="en-US" b="0" dirty="0" smtClean="0"/>
              <a:t>?</a:t>
            </a:r>
          </a:p>
          <a:p>
            <a:pPr marL="519113" indent="-519113"/>
            <a:r>
              <a:rPr lang="en-US" altLang="en-US" b="0" dirty="0" smtClean="0">
                <a:sym typeface="Symbol" pitchFamily="18" charset="2"/>
              </a:rPr>
              <a:t>               </a:t>
            </a:r>
            <a:endParaRPr lang="en-US" altLang="en-US" b="0" dirty="0">
              <a:sym typeface="Symbol" pitchFamily="18" charset="2"/>
            </a:endParaRPr>
          </a:p>
          <a:p>
            <a:pPr marL="519113" indent="-519113"/>
            <a:endParaRPr lang="en-US" altLang="en-US" dirty="0" smtClean="0">
              <a:sym typeface="Symbol" pitchFamily="18" charset="2"/>
            </a:endParaRPr>
          </a:p>
          <a:p>
            <a:pPr marL="519113" indent="-519113"/>
            <a:r>
              <a:rPr lang="en-US" altLang="en-US" dirty="0" smtClean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.</a:t>
            </a:r>
            <a:r>
              <a:rPr lang="en-US" altLang="en-US" b="0" dirty="0">
                <a:sym typeface="Symbol" pitchFamily="18" charset="2"/>
              </a:rPr>
              <a:t> Which pair of factors of 30 has a sum of –17? </a:t>
            </a:r>
          </a:p>
          <a:p>
            <a:pPr marL="519113" indent="-519113"/>
            <a:endParaRPr lang="en-US" altLang="en-US" dirty="0" smtClean="0">
              <a:sym typeface="Symbol" pitchFamily="18" charset="2"/>
            </a:endParaRPr>
          </a:p>
          <a:p>
            <a:pPr marL="519113" indent="-519113"/>
            <a:endParaRPr lang="en-US" altLang="en-US" dirty="0" smtClean="0">
              <a:sym typeface="Symbol" pitchFamily="18" charset="2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905000" y="1752600"/>
            <a:ext cx="6858000" cy="457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="0" dirty="0"/>
              <a:t>Factor quadratic trinomials of the form </a:t>
            </a:r>
            <a:r>
              <a:rPr lang="en-US" altLang="en-US" b="0" i="1" dirty="0"/>
              <a:t>x</a:t>
            </a:r>
            <a:r>
              <a:rPr lang="en-US" altLang="en-US" b="0" baseline="30000" dirty="0"/>
              <a:t>2</a:t>
            </a:r>
            <a:r>
              <a:rPr lang="en-US" altLang="en-US" b="0" dirty="0"/>
              <a:t> + </a:t>
            </a:r>
            <a:r>
              <a:rPr lang="en-US" altLang="en-US" b="0" i="1" dirty="0" err="1"/>
              <a:t>bx</a:t>
            </a:r>
            <a:r>
              <a:rPr lang="en-US" altLang="en-US" b="0" dirty="0"/>
              <a:t> + </a:t>
            </a:r>
            <a:r>
              <a:rPr lang="en-US" altLang="en-US" b="0" i="1" dirty="0"/>
              <a:t>c.</a:t>
            </a:r>
            <a:r>
              <a:rPr lang="en-US" altLang="en-US" b="0" dirty="0"/>
              <a:t> 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662544" y="1066800"/>
            <a:ext cx="748145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b="0" i="1">
              <a:solidFill>
                <a:srgbClr val="FF66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8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1143000" y="1819276"/>
            <a:ext cx="495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+ 3)(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</a:rPr>
              <a:t>x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+4) = </a:t>
            </a:r>
            <a:r>
              <a:rPr lang="en-US" sz="3600" i="1" dirty="0">
                <a:solidFill>
                  <a:srgbClr val="FF0000"/>
                </a:solidFill>
              </a:rPr>
              <a:t>x</a:t>
            </a:r>
            <a:r>
              <a:rPr lang="en-US" sz="3600" baseline="30000" dirty="0">
                <a:solidFill>
                  <a:srgbClr val="FF0000"/>
                </a:solidFill>
              </a:rPr>
              <a:t>2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sz="3600" dirty="0">
                <a:solidFill>
                  <a:srgbClr val="3333FF"/>
                </a:solidFill>
              </a:rPr>
              <a:t>7</a:t>
            </a:r>
            <a:r>
              <a:rPr lang="en-US" sz="3600" i="1" dirty="0">
                <a:solidFill>
                  <a:srgbClr val="3333FF"/>
                </a:solidFill>
              </a:rPr>
              <a:t>x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sz="3600" dirty="0">
                <a:solidFill>
                  <a:srgbClr val="33CC33"/>
                </a:solidFill>
              </a:rPr>
              <a:t>12</a:t>
            </a:r>
            <a:endParaRPr lang="en-US" sz="3600" i="1" dirty="0">
              <a:solidFill>
                <a:srgbClr val="33CC33"/>
              </a:solidFill>
            </a:endParaRPr>
          </a:p>
        </p:txBody>
      </p:sp>
      <p:sp>
        <p:nvSpPr>
          <p:cNvPr id="123916" name="Arc 12"/>
          <p:cNvSpPr>
            <a:spLocks/>
          </p:cNvSpPr>
          <p:nvPr/>
        </p:nvSpPr>
        <p:spPr bwMode="auto">
          <a:xfrm rot="-14939621">
            <a:off x="1991892" y="1545174"/>
            <a:ext cx="914400" cy="195727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6193"/>
              <a:gd name="T2" fmla="*/ 21106 w 21600"/>
              <a:gd name="T3" fmla="*/ 26193 h 26193"/>
              <a:gd name="T4" fmla="*/ 0 w 21600"/>
              <a:gd name="T5" fmla="*/ 21600 h 26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19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44"/>
                  <a:pt x="21434" y="24684"/>
                  <a:pt x="21106" y="26193"/>
                </a:cubicBezTo>
              </a:path>
              <a:path w="21600" h="2619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44"/>
                  <a:pt x="21434" y="24684"/>
                  <a:pt x="21106" y="26193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923" name="Group 19"/>
          <p:cNvGrpSpPr>
            <a:grpSpLocks/>
          </p:cNvGrpSpPr>
          <p:nvPr/>
        </p:nvGrpSpPr>
        <p:grpSpPr bwMode="auto">
          <a:xfrm>
            <a:off x="1651000" y="1081089"/>
            <a:ext cx="1159125" cy="1227137"/>
            <a:chOff x="1152" y="1771"/>
            <a:chExt cx="880" cy="773"/>
          </a:xfrm>
        </p:grpSpPr>
        <p:sp>
          <p:nvSpPr>
            <p:cNvPr id="123915" name="Arc 11"/>
            <p:cNvSpPr>
              <a:spLocks/>
            </p:cNvSpPr>
            <p:nvPr/>
          </p:nvSpPr>
          <p:spPr bwMode="auto">
            <a:xfrm rot="-3445840">
              <a:off x="1304" y="1816"/>
              <a:ext cx="576" cy="8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6193"/>
                <a:gd name="T2" fmla="*/ 21106 w 21600"/>
                <a:gd name="T3" fmla="*/ 26193 h 26193"/>
                <a:gd name="T4" fmla="*/ 0 w 21600"/>
                <a:gd name="T5" fmla="*/ 21600 h 26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1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</a:path>
                <a:path w="21600" h="261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8" name="Text Box 14"/>
            <p:cNvSpPr txBox="1">
              <a:spLocks noChangeArrowheads="1"/>
            </p:cNvSpPr>
            <p:nvPr/>
          </p:nvSpPr>
          <p:spPr bwMode="auto">
            <a:xfrm>
              <a:off x="1434" y="1771"/>
              <a:ext cx="3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 baseline="30000">
                  <a:solidFill>
                    <a:srgbClr val="FF0000"/>
                  </a:solidFill>
                </a:rPr>
                <a:t>2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23924" name="Group 20"/>
          <p:cNvGrpSpPr>
            <a:grpSpLocks/>
          </p:cNvGrpSpPr>
          <p:nvPr/>
        </p:nvGrpSpPr>
        <p:grpSpPr bwMode="auto">
          <a:xfrm>
            <a:off x="2362200" y="1089026"/>
            <a:ext cx="1111250" cy="1219200"/>
            <a:chOff x="1760" y="1776"/>
            <a:chExt cx="880" cy="768"/>
          </a:xfrm>
        </p:grpSpPr>
        <p:sp>
          <p:nvSpPr>
            <p:cNvPr id="123914" name="Arc 10"/>
            <p:cNvSpPr>
              <a:spLocks/>
            </p:cNvSpPr>
            <p:nvPr/>
          </p:nvSpPr>
          <p:spPr bwMode="auto">
            <a:xfrm rot="-3445840">
              <a:off x="1912" y="1816"/>
              <a:ext cx="576" cy="8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6193"/>
                <a:gd name="T2" fmla="*/ 21106 w 21600"/>
                <a:gd name="T3" fmla="*/ 26193 h 26193"/>
                <a:gd name="T4" fmla="*/ 0 w 21600"/>
                <a:gd name="T5" fmla="*/ 21600 h 26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1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</a:path>
                <a:path w="21600" h="261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144"/>
                    <a:pt x="21434" y="24684"/>
                    <a:pt x="21106" y="2619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2054" y="1776"/>
              <a:ext cx="3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33CC33"/>
                  </a:solidFill>
                </a:rPr>
                <a:t>12</a:t>
              </a:r>
            </a:p>
          </p:txBody>
        </p:sp>
      </p:grpSp>
      <p:grpSp>
        <p:nvGrpSpPr>
          <p:cNvPr id="123925" name="Group 21"/>
          <p:cNvGrpSpPr>
            <a:grpSpLocks/>
          </p:cNvGrpSpPr>
          <p:nvPr/>
        </p:nvGrpSpPr>
        <p:grpSpPr bwMode="auto">
          <a:xfrm>
            <a:off x="2286000" y="2155826"/>
            <a:ext cx="909638" cy="781050"/>
            <a:chOff x="1776" y="2448"/>
            <a:chExt cx="573" cy="492"/>
          </a:xfrm>
        </p:grpSpPr>
        <p:sp>
          <p:nvSpPr>
            <p:cNvPr id="123917" name="Arc 13"/>
            <p:cNvSpPr>
              <a:spLocks/>
            </p:cNvSpPr>
            <p:nvPr/>
          </p:nvSpPr>
          <p:spPr bwMode="auto">
            <a:xfrm rot="8567534">
              <a:off x="1776" y="2448"/>
              <a:ext cx="384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/>
            </a:p>
          </p:txBody>
        </p:sp>
        <p:sp>
          <p:nvSpPr>
            <p:cNvPr id="123921" name="Text Box 17"/>
            <p:cNvSpPr txBox="1">
              <a:spLocks noChangeArrowheads="1"/>
            </p:cNvSpPr>
            <p:nvPr/>
          </p:nvSpPr>
          <p:spPr bwMode="auto">
            <a:xfrm>
              <a:off x="1835" y="2652"/>
              <a:ext cx="5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FF"/>
                  </a:solidFill>
                </a:rPr>
                <a:t>3</a:t>
              </a:r>
              <a:r>
                <a:rPr lang="en-US" i="1">
                  <a:solidFill>
                    <a:srgbClr val="3333FF"/>
                  </a:solidFill>
                </a:rPr>
                <a:t>x</a:t>
              </a:r>
              <a:endParaRPr lang="en-US">
                <a:solidFill>
                  <a:srgbClr val="3333FF"/>
                </a:solidFill>
              </a:endParaRPr>
            </a:p>
          </p:txBody>
        </p:sp>
      </p:grp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2296939" y="2841626"/>
            <a:ext cx="604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33FF"/>
                </a:solidFill>
              </a:rPr>
              <a:t>4</a:t>
            </a:r>
            <a:r>
              <a:rPr lang="en-US" i="1">
                <a:solidFill>
                  <a:srgbClr val="3333FF"/>
                </a:solidFill>
              </a:rPr>
              <a:t>x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87350" y="381000"/>
            <a:ext cx="7848600" cy="784226"/>
          </a:xfrm>
          <a:prstGeom prst="rect">
            <a:avLst/>
          </a:prstGeom>
          <a:noFill/>
          <a:ln w="19050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0" dirty="0"/>
              <a:t>When you multiply two binomials, multiply: </a:t>
            </a:r>
            <a:endParaRPr lang="en-US" b="0" dirty="0" smtClean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            F</a:t>
            </a:r>
            <a:r>
              <a:rPr lang="en-US" b="0" dirty="0" smtClean="0"/>
              <a:t>irst terms, </a:t>
            </a:r>
            <a:r>
              <a:rPr lang="en-US" dirty="0" smtClean="0"/>
              <a:t>O</a:t>
            </a:r>
            <a:r>
              <a:rPr lang="en-US" b="0" dirty="0" smtClean="0"/>
              <a:t>uter terms, </a:t>
            </a:r>
            <a:r>
              <a:rPr lang="en-US" dirty="0" smtClean="0"/>
              <a:t>I</a:t>
            </a:r>
            <a:r>
              <a:rPr lang="en-US" b="0" dirty="0" smtClean="0"/>
              <a:t>nner terms, </a:t>
            </a:r>
            <a:r>
              <a:rPr lang="en-US" dirty="0" smtClean="0"/>
              <a:t>L</a:t>
            </a:r>
            <a:r>
              <a:rPr lang="en-US" b="0" dirty="0" smtClean="0"/>
              <a:t>ast </a:t>
            </a:r>
            <a:r>
              <a:rPr lang="en-US" b="0" dirty="0"/>
              <a:t>terms</a:t>
            </a:r>
          </a:p>
        </p:txBody>
      </p:sp>
      <p:pic>
        <p:nvPicPr>
          <p:cNvPr id="2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86125"/>
            <a:ext cx="780097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08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2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6" grpId="0" animBg="1"/>
      <p:bldP spid="1239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2A: Factoring </a:t>
            </a:r>
            <a:r>
              <a:rPr lang="en-US" altLang="en-US" i="1">
                <a:solidFill>
                  <a:srgbClr val="006699"/>
                </a:solidFill>
                <a:latin typeface="Arial Black" pitchFamily="34" charset="0"/>
              </a:rPr>
              <a:t>x</a:t>
            </a:r>
            <a:r>
              <a:rPr lang="en-US" altLang="en-US" b="0" baseline="30000">
                <a:solidFill>
                  <a:srgbClr val="006699"/>
                </a:solidFill>
                <a:latin typeface="Arial Black" pitchFamily="34" charset="0"/>
              </a:rPr>
              <a:t>2 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+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bx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+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c 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When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c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is Positive</a:t>
            </a:r>
            <a:endParaRPr lang="en-US" altLang="en-US" sz="2600" b="0" i="1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81000" y="1828800"/>
            <a:ext cx="2492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+ 6</a:t>
            </a:r>
            <a:r>
              <a:rPr lang="en-US" i="1"/>
              <a:t>x</a:t>
            </a:r>
            <a:r>
              <a:rPr lang="en-US"/>
              <a:t> + 5</a:t>
            </a:r>
            <a:endParaRPr lang="en-US" i="1"/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174625" y="1447800"/>
            <a:ext cx="790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Factor each trinomial. Check your answer.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81000" y="-8930"/>
            <a:ext cx="79787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When </a:t>
            </a:r>
            <a:r>
              <a:rPr lang="en-US" b="0" i="1" dirty="0"/>
              <a:t>c</a:t>
            </a:r>
            <a:r>
              <a:rPr lang="en-US" b="0" dirty="0"/>
              <a:t> is positive, its factors have the same sign. The sign of </a:t>
            </a:r>
            <a:r>
              <a:rPr lang="en-US" b="0" i="1" dirty="0"/>
              <a:t>b</a:t>
            </a:r>
            <a:r>
              <a:rPr lang="en-US" b="0" dirty="0"/>
              <a:t> tells you whether the factors are positive or negative. When </a:t>
            </a:r>
            <a:r>
              <a:rPr lang="en-US" b="0" i="1" dirty="0"/>
              <a:t>b</a:t>
            </a:r>
            <a:r>
              <a:rPr lang="en-US" b="0" dirty="0"/>
              <a:t> is positive, the factors are positive and when </a:t>
            </a:r>
            <a:r>
              <a:rPr lang="en-US" b="0" i="1" dirty="0"/>
              <a:t>b </a:t>
            </a:r>
            <a:r>
              <a:rPr lang="en-US" b="0" dirty="0"/>
              <a:t>is negative, the factors are negative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235450" y="18288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8</a:t>
            </a:r>
            <a:r>
              <a:rPr lang="en-US" i="1" dirty="0"/>
              <a:t>x</a:t>
            </a:r>
            <a:r>
              <a:rPr lang="en-US" dirty="0"/>
              <a:t> + 15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741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2B: Factoring </a:t>
            </a:r>
            <a:r>
              <a:rPr lang="en-US" altLang="en-US" i="1">
                <a:solidFill>
                  <a:srgbClr val="006699"/>
                </a:solidFill>
                <a:latin typeface="Arial Black" pitchFamily="34" charset="0"/>
              </a:rPr>
              <a:t>x</a:t>
            </a:r>
            <a:r>
              <a:rPr lang="en-US" altLang="en-US" b="0" baseline="30000">
                <a:solidFill>
                  <a:srgbClr val="006699"/>
                </a:solidFill>
                <a:latin typeface="Arial Black" pitchFamily="34" charset="0"/>
              </a:rPr>
              <a:t>2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+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bx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+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c 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When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c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is Positive</a:t>
            </a:r>
            <a:endParaRPr lang="en-US" altLang="en-US" sz="2600" b="0" i="1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381000" y="838200"/>
            <a:ext cx="790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Factor each trinomial. Check your answer.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647700" y="1174750"/>
            <a:ext cx="211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+ 6</a:t>
            </a:r>
            <a:r>
              <a:rPr lang="en-US" i="1"/>
              <a:t>x</a:t>
            </a:r>
            <a:r>
              <a:rPr lang="en-US"/>
              <a:t> + 9</a:t>
            </a:r>
            <a:endParaRPr lang="en-US" i="1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300537" y="1219200"/>
            <a:ext cx="202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5</a:t>
            </a:r>
            <a:r>
              <a:rPr lang="en-US" i="1" dirty="0"/>
              <a:t>x</a:t>
            </a:r>
            <a:r>
              <a:rPr lang="en-US" dirty="0"/>
              <a:t> + 6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065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3A: Factoring </a:t>
            </a:r>
            <a:r>
              <a:rPr lang="en-US" altLang="en-US" i="1">
                <a:solidFill>
                  <a:srgbClr val="006699"/>
                </a:solidFill>
                <a:latin typeface="Arial Black" pitchFamily="34" charset="0"/>
              </a:rPr>
              <a:t>x</a:t>
            </a:r>
            <a:r>
              <a:rPr lang="en-US" altLang="en-US" b="0" baseline="30000">
                <a:solidFill>
                  <a:srgbClr val="006699"/>
                </a:solidFill>
                <a:latin typeface="Arial Black" pitchFamily="34" charset="0"/>
              </a:rPr>
              <a:t>2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+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bx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+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c 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When </a:t>
            </a:r>
            <a:r>
              <a:rPr lang="en-US" altLang="en-US" b="0" i="1">
                <a:solidFill>
                  <a:srgbClr val="006699"/>
                </a:solidFill>
                <a:latin typeface="Arial Black" pitchFamily="34" charset="0"/>
              </a:rPr>
              <a:t>c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is Negative</a:t>
            </a:r>
            <a:endParaRPr lang="en-US" altLang="en-US" sz="2600" b="0" i="1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152400" y="1371600"/>
            <a:ext cx="462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Factor each trinomial. 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533400" y="1752600"/>
            <a:ext cx="202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latin typeface="Arial"/>
              </a:rPr>
              <a:t>–</a:t>
            </a:r>
            <a:r>
              <a:rPr lang="en-US"/>
              <a:t> 20</a:t>
            </a:r>
            <a:endParaRPr lang="en-US" i="1"/>
          </a:p>
        </p:txBody>
      </p:sp>
      <p:sp>
        <p:nvSpPr>
          <p:cNvPr id="2" name="Rectangle 1"/>
          <p:cNvSpPr/>
          <p:nvPr/>
        </p:nvSpPr>
        <p:spPr>
          <a:xfrm>
            <a:off x="304800" y="76200"/>
            <a:ext cx="922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When </a:t>
            </a:r>
            <a:r>
              <a:rPr lang="en-US" i="1" dirty="0"/>
              <a:t>c</a:t>
            </a:r>
            <a:r>
              <a:rPr lang="en-US" dirty="0"/>
              <a:t> is negative, its factors have opposite signs. The sign of </a:t>
            </a:r>
            <a:r>
              <a:rPr lang="en-US" i="1" dirty="0"/>
              <a:t>b</a:t>
            </a:r>
            <a:r>
              <a:rPr lang="en-US" dirty="0"/>
              <a:t> tells you which factor is positive and which is negative. The factor with the greater absolute value has the same sign as </a:t>
            </a:r>
            <a:r>
              <a:rPr lang="en-US" i="1" dirty="0"/>
              <a:t>b.</a:t>
            </a:r>
            <a:endParaRPr lang="en-US" dirty="0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254500" y="18288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3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18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23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533400" y="609600"/>
            <a:ext cx="790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Factor each trinomial. Check your answer.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609600" y="114300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+ 2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15</a:t>
            </a:r>
            <a:endParaRPr lang="en-US" i="1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4757737" y="1143000"/>
            <a:ext cx="202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6</a:t>
            </a:r>
            <a:r>
              <a:rPr lang="en-US" i="1" dirty="0"/>
              <a:t>x</a:t>
            </a:r>
            <a:r>
              <a:rPr lang="en-US" dirty="0"/>
              <a:t> + 8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64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4A: Evaluating Polynomials </a:t>
            </a:r>
            <a:endParaRPr lang="en-US" altLang="en-US" sz="2600" b="0" i="1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397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Factor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 + 10</a:t>
            </a:r>
            <a:r>
              <a:rPr lang="en-US" i="1" dirty="0"/>
              <a:t>y</a:t>
            </a:r>
            <a:r>
              <a:rPr lang="en-US" dirty="0"/>
              <a:t> + 21. Show that the original polynomial and the factored form have the same value for </a:t>
            </a:r>
            <a:r>
              <a:rPr lang="en-US" i="1" dirty="0"/>
              <a:t>n</a:t>
            </a:r>
            <a:r>
              <a:rPr lang="en-US" dirty="0"/>
              <a:t> = 0,</a:t>
            </a:r>
            <a:r>
              <a:rPr lang="en-US" i="1" dirty="0"/>
              <a:t> </a:t>
            </a:r>
            <a:r>
              <a:rPr lang="en-US" dirty="0"/>
              <a:t>1, 2, 3,</a:t>
            </a:r>
            <a:r>
              <a:rPr lang="en-US" i="1" dirty="0"/>
              <a:t> </a:t>
            </a:r>
            <a:r>
              <a:rPr lang="en-US" dirty="0"/>
              <a:t>and 4.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685800" y="20574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1"/>
              <a:t>y</a:t>
            </a:r>
            <a:r>
              <a:rPr lang="en-US" b="0" baseline="30000"/>
              <a:t>2 </a:t>
            </a:r>
            <a:r>
              <a:rPr lang="en-US" b="0"/>
              <a:t>+ 10</a:t>
            </a:r>
            <a:r>
              <a:rPr lang="en-US" b="0" i="1"/>
              <a:t>y</a:t>
            </a:r>
            <a:r>
              <a:rPr lang="en-US" b="0"/>
              <a:t> + 21</a:t>
            </a:r>
            <a:endParaRPr lang="en-US" b="0" i="1"/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902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polynomial and the factored form of the polynomial are equivalent expressions. When you evaluate these two expressions for the same value of the variable, the results are the same. </a:t>
            </a:r>
            <a:endParaRPr lang="en-US" dirty="0"/>
          </a:p>
        </p:txBody>
      </p:sp>
      <p:grpSp>
        <p:nvGrpSpPr>
          <p:cNvPr id="21" name="Group 94"/>
          <p:cNvGrpSpPr>
            <a:grpSpLocks/>
          </p:cNvGrpSpPr>
          <p:nvPr/>
        </p:nvGrpSpPr>
        <p:grpSpPr bwMode="auto">
          <a:xfrm>
            <a:off x="914400" y="2895600"/>
            <a:ext cx="3429000" cy="3124200"/>
            <a:chOff x="576" y="1488"/>
            <a:chExt cx="2160" cy="1968"/>
          </a:xfrm>
        </p:grpSpPr>
        <p:grpSp>
          <p:nvGrpSpPr>
            <p:cNvPr id="22" name="Group 92"/>
            <p:cNvGrpSpPr>
              <a:grpSpLocks/>
            </p:cNvGrpSpPr>
            <p:nvPr/>
          </p:nvGrpSpPr>
          <p:grpSpPr bwMode="auto">
            <a:xfrm>
              <a:off x="576" y="1488"/>
              <a:ext cx="2160" cy="1968"/>
              <a:chOff x="576" y="1488"/>
              <a:chExt cx="2160" cy="1968"/>
            </a:xfrm>
          </p:grpSpPr>
          <p:sp>
            <p:nvSpPr>
              <p:cNvPr id="36" name="Rectangle 21"/>
              <p:cNvSpPr>
                <a:spLocks noChangeArrowheads="1"/>
              </p:cNvSpPr>
              <p:nvPr/>
            </p:nvSpPr>
            <p:spPr bwMode="auto">
              <a:xfrm>
                <a:off x="969" y="3128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576" y="3128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969" y="2800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39" name="Rectangle 18"/>
              <p:cNvSpPr>
                <a:spLocks noChangeArrowheads="1"/>
              </p:cNvSpPr>
              <p:nvPr/>
            </p:nvSpPr>
            <p:spPr bwMode="auto">
              <a:xfrm>
                <a:off x="576" y="2800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0" name="Rectangle 17"/>
              <p:cNvSpPr>
                <a:spLocks noChangeArrowheads="1"/>
              </p:cNvSpPr>
              <p:nvPr/>
            </p:nvSpPr>
            <p:spPr bwMode="auto">
              <a:xfrm>
                <a:off x="969" y="2472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1" name="Rectangle 16"/>
              <p:cNvSpPr>
                <a:spLocks noChangeArrowheads="1"/>
              </p:cNvSpPr>
              <p:nvPr/>
            </p:nvSpPr>
            <p:spPr bwMode="auto">
              <a:xfrm>
                <a:off x="576" y="2472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969" y="2144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576" y="2144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4" name="Rectangle 13"/>
              <p:cNvSpPr>
                <a:spLocks noChangeArrowheads="1"/>
              </p:cNvSpPr>
              <p:nvPr/>
            </p:nvSpPr>
            <p:spPr bwMode="auto">
              <a:xfrm>
                <a:off x="969" y="1816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5" name="Rectangle 12"/>
              <p:cNvSpPr>
                <a:spLocks noChangeArrowheads="1"/>
              </p:cNvSpPr>
              <p:nvPr/>
            </p:nvSpPr>
            <p:spPr bwMode="auto">
              <a:xfrm>
                <a:off x="576" y="1816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6" name="Rectangle 11"/>
              <p:cNvSpPr>
                <a:spLocks noChangeArrowheads="1"/>
              </p:cNvSpPr>
              <p:nvPr/>
            </p:nvSpPr>
            <p:spPr bwMode="auto">
              <a:xfrm>
                <a:off x="969" y="1488"/>
                <a:ext cx="1767" cy="3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7" name="Rectangle 10"/>
              <p:cNvSpPr>
                <a:spLocks noChangeArrowheads="1"/>
              </p:cNvSpPr>
              <p:nvPr/>
            </p:nvSpPr>
            <p:spPr bwMode="auto">
              <a:xfrm>
                <a:off x="576" y="1488"/>
                <a:ext cx="393" cy="3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48" name="Line 22"/>
              <p:cNvSpPr>
                <a:spLocks noChangeShapeType="1"/>
              </p:cNvSpPr>
              <p:nvPr/>
            </p:nvSpPr>
            <p:spPr bwMode="auto">
              <a:xfrm>
                <a:off x="576" y="1488"/>
                <a:ext cx="216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23"/>
              <p:cNvSpPr>
                <a:spLocks noChangeShapeType="1"/>
              </p:cNvSpPr>
              <p:nvPr/>
            </p:nvSpPr>
            <p:spPr bwMode="auto">
              <a:xfrm>
                <a:off x="576" y="1816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24"/>
              <p:cNvSpPr>
                <a:spLocks noChangeShapeType="1"/>
              </p:cNvSpPr>
              <p:nvPr/>
            </p:nvSpPr>
            <p:spPr bwMode="auto">
              <a:xfrm>
                <a:off x="576" y="2144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25"/>
              <p:cNvSpPr>
                <a:spLocks noChangeShapeType="1"/>
              </p:cNvSpPr>
              <p:nvPr/>
            </p:nvSpPr>
            <p:spPr bwMode="auto">
              <a:xfrm>
                <a:off x="576" y="2472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26"/>
              <p:cNvSpPr>
                <a:spLocks noChangeShapeType="1"/>
              </p:cNvSpPr>
              <p:nvPr/>
            </p:nvSpPr>
            <p:spPr bwMode="auto">
              <a:xfrm>
                <a:off x="576" y="2800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7"/>
              <p:cNvSpPr>
                <a:spLocks noChangeShapeType="1"/>
              </p:cNvSpPr>
              <p:nvPr/>
            </p:nvSpPr>
            <p:spPr bwMode="auto">
              <a:xfrm>
                <a:off x="576" y="3128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28"/>
              <p:cNvSpPr>
                <a:spLocks noChangeShapeType="1"/>
              </p:cNvSpPr>
              <p:nvPr/>
            </p:nvSpPr>
            <p:spPr bwMode="auto">
              <a:xfrm>
                <a:off x="576" y="3456"/>
                <a:ext cx="216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29"/>
              <p:cNvSpPr>
                <a:spLocks noChangeShapeType="1"/>
              </p:cNvSpPr>
              <p:nvPr/>
            </p:nvSpPr>
            <p:spPr bwMode="auto">
              <a:xfrm>
                <a:off x="576" y="1488"/>
                <a:ext cx="0" cy="19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0"/>
              <p:cNvSpPr>
                <a:spLocks noChangeShapeType="1"/>
              </p:cNvSpPr>
              <p:nvPr/>
            </p:nvSpPr>
            <p:spPr bwMode="auto">
              <a:xfrm>
                <a:off x="969" y="1488"/>
                <a:ext cx="0" cy="19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31"/>
              <p:cNvSpPr>
                <a:spLocks noChangeShapeType="1"/>
              </p:cNvSpPr>
              <p:nvPr/>
            </p:nvSpPr>
            <p:spPr bwMode="auto">
              <a:xfrm>
                <a:off x="2736" y="1488"/>
                <a:ext cx="0" cy="19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Text Box 36"/>
            <p:cNvSpPr txBox="1">
              <a:spLocks noChangeArrowheads="1"/>
            </p:cNvSpPr>
            <p:nvPr/>
          </p:nvSpPr>
          <p:spPr bwMode="auto">
            <a:xfrm>
              <a:off x="1169" y="1513"/>
              <a:ext cx="12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(y + 7)(y + 3)</a:t>
              </a:r>
            </a:p>
          </p:txBody>
        </p:sp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998" y="1819"/>
              <a:ext cx="1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0</a:t>
              </a:r>
              <a:r>
                <a:rPr lang="en-US">
                  <a:latin typeface="Arial" charset="0"/>
                </a:rPr>
                <a:t> + 7)(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0</a:t>
              </a:r>
              <a:r>
                <a:rPr lang="en-US">
                  <a:latin typeface="Arial" charset="0"/>
                </a:rPr>
                <a:t> + 3) = 21</a:t>
              </a:r>
            </a:p>
          </p:txBody>
        </p:sp>
        <p:sp>
          <p:nvSpPr>
            <p:cNvPr id="25" name="Text Box 64"/>
            <p:cNvSpPr txBox="1">
              <a:spLocks noChangeArrowheads="1"/>
            </p:cNvSpPr>
            <p:nvPr/>
          </p:nvSpPr>
          <p:spPr bwMode="auto">
            <a:xfrm>
              <a:off x="999" y="2160"/>
              <a:ext cx="1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 + 7)(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 + 3) = 32</a:t>
              </a:r>
            </a:p>
          </p:txBody>
        </p:sp>
        <p:sp>
          <p:nvSpPr>
            <p:cNvPr id="26" name="Text Box 65"/>
            <p:cNvSpPr txBox="1">
              <a:spLocks noChangeArrowheads="1"/>
            </p:cNvSpPr>
            <p:nvPr/>
          </p:nvSpPr>
          <p:spPr bwMode="auto">
            <a:xfrm>
              <a:off x="999" y="2496"/>
              <a:ext cx="1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+ 7)(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+ 3) = 45</a:t>
              </a:r>
            </a:p>
          </p:txBody>
        </p:sp>
        <p:sp>
          <p:nvSpPr>
            <p:cNvPr id="27" name="Text Box 66"/>
            <p:cNvSpPr txBox="1">
              <a:spLocks noChangeArrowheads="1"/>
            </p:cNvSpPr>
            <p:nvPr/>
          </p:nvSpPr>
          <p:spPr bwMode="auto">
            <a:xfrm>
              <a:off x="999" y="2832"/>
              <a:ext cx="1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3</a:t>
              </a:r>
              <a:r>
                <a:rPr lang="en-US">
                  <a:latin typeface="Arial" charset="0"/>
                </a:rPr>
                <a:t> + 7)(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3</a:t>
              </a:r>
              <a:r>
                <a:rPr lang="en-US">
                  <a:latin typeface="Arial" charset="0"/>
                </a:rPr>
                <a:t> + 3) = 60</a:t>
              </a:r>
            </a:p>
          </p:txBody>
        </p:sp>
        <p:sp>
          <p:nvSpPr>
            <p:cNvPr id="28" name="Text Box 67"/>
            <p:cNvSpPr txBox="1">
              <a:spLocks noChangeArrowheads="1"/>
            </p:cNvSpPr>
            <p:nvPr/>
          </p:nvSpPr>
          <p:spPr bwMode="auto">
            <a:xfrm>
              <a:off x="999" y="3132"/>
              <a:ext cx="1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4</a:t>
              </a:r>
              <a:r>
                <a:rPr lang="en-US">
                  <a:latin typeface="Arial" charset="0"/>
                </a:rPr>
                <a:t> + 7)(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4</a:t>
              </a:r>
              <a:r>
                <a:rPr lang="en-US">
                  <a:latin typeface="Arial" charset="0"/>
                </a:rPr>
                <a:t> + 3) = 77</a:t>
              </a:r>
            </a:p>
          </p:txBody>
        </p:sp>
        <p:sp>
          <p:nvSpPr>
            <p:cNvPr id="29" name="Text Box 70"/>
            <p:cNvSpPr txBox="1">
              <a:spLocks noChangeArrowheads="1"/>
            </p:cNvSpPr>
            <p:nvPr/>
          </p:nvSpPr>
          <p:spPr bwMode="auto">
            <a:xfrm>
              <a:off x="662" y="1513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y</a:t>
              </a:r>
            </a:p>
          </p:txBody>
        </p:sp>
        <p:sp>
          <p:nvSpPr>
            <p:cNvPr id="30" name="Text Box 71"/>
            <p:cNvSpPr txBox="1">
              <a:spLocks noChangeArrowheads="1"/>
            </p:cNvSpPr>
            <p:nvPr/>
          </p:nvSpPr>
          <p:spPr bwMode="auto">
            <a:xfrm>
              <a:off x="663" y="182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31" name="Text Box 72"/>
            <p:cNvSpPr txBox="1">
              <a:spLocks noChangeArrowheads="1"/>
            </p:cNvSpPr>
            <p:nvPr/>
          </p:nvSpPr>
          <p:spPr bwMode="auto">
            <a:xfrm>
              <a:off x="663" y="216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663" y="249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  <p:sp>
          <p:nvSpPr>
            <p:cNvPr id="33" name="Text Box 74"/>
            <p:cNvSpPr txBox="1">
              <a:spLocks noChangeArrowheads="1"/>
            </p:cNvSpPr>
            <p:nvPr/>
          </p:nvSpPr>
          <p:spPr bwMode="auto">
            <a:xfrm>
              <a:off x="663" y="281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3</a:t>
              </a: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660" y="313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4</a:t>
              </a:r>
            </a:p>
          </p:txBody>
        </p:sp>
        <p:sp>
          <p:nvSpPr>
            <p:cNvPr id="35" name="Line 88"/>
            <p:cNvSpPr>
              <a:spLocks noChangeShapeType="1"/>
            </p:cNvSpPr>
            <p:nvPr/>
          </p:nvSpPr>
          <p:spPr bwMode="auto">
            <a:xfrm>
              <a:off x="576" y="1824"/>
              <a:ext cx="2160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95"/>
          <p:cNvGrpSpPr>
            <a:grpSpLocks/>
          </p:cNvGrpSpPr>
          <p:nvPr/>
        </p:nvGrpSpPr>
        <p:grpSpPr bwMode="auto">
          <a:xfrm>
            <a:off x="5257800" y="2895600"/>
            <a:ext cx="3506788" cy="3124200"/>
            <a:chOff x="3312" y="1488"/>
            <a:chExt cx="2209" cy="1968"/>
          </a:xfrm>
        </p:grpSpPr>
        <p:grpSp>
          <p:nvGrpSpPr>
            <p:cNvPr id="59" name="Group 93"/>
            <p:cNvGrpSpPr>
              <a:grpSpLocks/>
            </p:cNvGrpSpPr>
            <p:nvPr/>
          </p:nvGrpSpPr>
          <p:grpSpPr bwMode="auto">
            <a:xfrm>
              <a:off x="3312" y="1488"/>
              <a:ext cx="2160" cy="1968"/>
              <a:chOff x="3312" y="1488"/>
              <a:chExt cx="2160" cy="1968"/>
            </a:xfrm>
          </p:grpSpPr>
          <p:sp>
            <p:nvSpPr>
              <p:cNvPr id="73" name="Rectangle 40"/>
              <p:cNvSpPr>
                <a:spLocks noChangeArrowheads="1"/>
              </p:cNvSpPr>
              <p:nvPr/>
            </p:nvSpPr>
            <p:spPr bwMode="auto">
              <a:xfrm>
                <a:off x="3705" y="3128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74" name="Rectangle 41"/>
              <p:cNvSpPr>
                <a:spLocks noChangeArrowheads="1"/>
              </p:cNvSpPr>
              <p:nvPr/>
            </p:nvSpPr>
            <p:spPr bwMode="auto">
              <a:xfrm>
                <a:off x="3312" y="3128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75" name="Rectangle 42"/>
              <p:cNvSpPr>
                <a:spLocks noChangeArrowheads="1"/>
              </p:cNvSpPr>
              <p:nvPr/>
            </p:nvSpPr>
            <p:spPr bwMode="auto">
              <a:xfrm>
                <a:off x="3705" y="2800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76" name="Rectangle 43"/>
              <p:cNvSpPr>
                <a:spLocks noChangeArrowheads="1"/>
              </p:cNvSpPr>
              <p:nvPr/>
            </p:nvSpPr>
            <p:spPr bwMode="auto">
              <a:xfrm>
                <a:off x="3312" y="2800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77" name="Rectangle 44"/>
              <p:cNvSpPr>
                <a:spLocks noChangeArrowheads="1"/>
              </p:cNvSpPr>
              <p:nvPr/>
            </p:nvSpPr>
            <p:spPr bwMode="auto">
              <a:xfrm>
                <a:off x="3705" y="2472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78" name="Rectangle 45"/>
              <p:cNvSpPr>
                <a:spLocks noChangeArrowheads="1"/>
              </p:cNvSpPr>
              <p:nvPr/>
            </p:nvSpPr>
            <p:spPr bwMode="auto">
              <a:xfrm>
                <a:off x="3312" y="2472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79" name="Rectangle 46"/>
              <p:cNvSpPr>
                <a:spLocks noChangeArrowheads="1"/>
              </p:cNvSpPr>
              <p:nvPr/>
            </p:nvSpPr>
            <p:spPr bwMode="auto">
              <a:xfrm>
                <a:off x="3705" y="2144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80" name="Rectangle 47"/>
              <p:cNvSpPr>
                <a:spLocks noChangeArrowheads="1"/>
              </p:cNvSpPr>
              <p:nvPr/>
            </p:nvSpPr>
            <p:spPr bwMode="auto">
              <a:xfrm>
                <a:off x="3312" y="2144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81" name="Rectangle 48"/>
              <p:cNvSpPr>
                <a:spLocks noChangeArrowheads="1"/>
              </p:cNvSpPr>
              <p:nvPr/>
            </p:nvSpPr>
            <p:spPr bwMode="auto">
              <a:xfrm>
                <a:off x="3705" y="1816"/>
                <a:ext cx="1767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82" name="Rectangle 49"/>
              <p:cNvSpPr>
                <a:spLocks noChangeArrowheads="1"/>
              </p:cNvSpPr>
              <p:nvPr/>
            </p:nvSpPr>
            <p:spPr bwMode="auto">
              <a:xfrm>
                <a:off x="3312" y="1816"/>
                <a:ext cx="393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83" name="Rectangle 50"/>
              <p:cNvSpPr>
                <a:spLocks noChangeArrowheads="1"/>
              </p:cNvSpPr>
              <p:nvPr/>
            </p:nvSpPr>
            <p:spPr bwMode="auto">
              <a:xfrm>
                <a:off x="3705" y="1488"/>
                <a:ext cx="1767" cy="3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84" name="Rectangle 51"/>
              <p:cNvSpPr>
                <a:spLocks noChangeArrowheads="1"/>
              </p:cNvSpPr>
              <p:nvPr/>
            </p:nvSpPr>
            <p:spPr bwMode="auto">
              <a:xfrm>
                <a:off x="3312" y="1488"/>
                <a:ext cx="393" cy="3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85" name="Line 52"/>
              <p:cNvSpPr>
                <a:spLocks noChangeShapeType="1"/>
              </p:cNvSpPr>
              <p:nvPr/>
            </p:nvSpPr>
            <p:spPr bwMode="auto">
              <a:xfrm>
                <a:off x="3312" y="1488"/>
                <a:ext cx="216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53"/>
              <p:cNvSpPr>
                <a:spLocks noChangeShapeType="1"/>
              </p:cNvSpPr>
              <p:nvPr/>
            </p:nvSpPr>
            <p:spPr bwMode="auto">
              <a:xfrm>
                <a:off x="3312" y="1816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54"/>
              <p:cNvSpPr>
                <a:spLocks noChangeShapeType="1"/>
              </p:cNvSpPr>
              <p:nvPr/>
            </p:nvSpPr>
            <p:spPr bwMode="auto">
              <a:xfrm>
                <a:off x="3312" y="2144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55"/>
              <p:cNvSpPr>
                <a:spLocks noChangeShapeType="1"/>
              </p:cNvSpPr>
              <p:nvPr/>
            </p:nvSpPr>
            <p:spPr bwMode="auto">
              <a:xfrm>
                <a:off x="3312" y="2472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3312" y="2800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57"/>
              <p:cNvSpPr>
                <a:spLocks noChangeShapeType="1"/>
              </p:cNvSpPr>
              <p:nvPr/>
            </p:nvSpPr>
            <p:spPr bwMode="auto">
              <a:xfrm>
                <a:off x="3312" y="3128"/>
                <a:ext cx="21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58"/>
              <p:cNvSpPr>
                <a:spLocks noChangeShapeType="1"/>
              </p:cNvSpPr>
              <p:nvPr/>
            </p:nvSpPr>
            <p:spPr bwMode="auto">
              <a:xfrm>
                <a:off x="3312" y="3456"/>
                <a:ext cx="216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9"/>
              <p:cNvSpPr>
                <a:spLocks noChangeShapeType="1"/>
              </p:cNvSpPr>
              <p:nvPr/>
            </p:nvSpPr>
            <p:spPr bwMode="auto">
              <a:xfrm>
                <a:off x="3312" y="1488"/>
                <a:ext cx="0" cy="19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60"/>
              <p:cNvSpPr>
                <a:spLocks noChangeShapeType="1"/>
              </p:cNvSpPr>
              <p:nvPr/>
            </p:nvSpPr>
            <p:spPr bwMode="auto">
              <a:xfrm>
                <a:off x="3705" y="1488"/>
                <a:ext cx="0" cy="19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1"/>
              <p:cNvSpPr>
                <a:spLocks noChangeShapeType="1"/>
              </p:cNvSpPr>
              <p:nvPr/>
            </p:nvSpPr>
            <p:spPr bwMode="auto">
              <a:xfrm>
                <a:off x="5472" y="1488"/>
                <a:ext cx="0" cy="19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" name="Text Box 62"/>
            <p:cNvSpPr txBox="1">
              <a:spLocks noChangeArrowheads="1"/>
            </p:cNvSpPr>
            <p:nvPr/>
          </p:nvSpPr>
          <p:spPr bwMode="auto">
            <a:xfrm>
              <a:off x="3905" y="1513"/>
              <a:ext cx="1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y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+ 10</a:t>
              </a:r>
              <a:r>
                <a:rPr lang="en-US" i="1">
                  <a:latin typeface="Arial" charset="0"/>
                </a:rPr>
                <a:t>y</a:t>
              </a:r>
              <a:r>
                <a:rPr lang="en-US">
                  <a:latin typeface="Arial" charset="0"/>
                </a:rPr>
                <a:t> + 21</a:t>
              </a:r>
            </a:p>
          </p:txBody>
        </p:sp>
        <p:sp>
          <p:nvSpPr>
            <p:cNvPr id="61" name="Text Box 63"/>
            <p:cNvSpPr txBox="1">
              <a:spLocks noChangeArrowheads="1"/>
            </p:cNvSpPr>
            <p:nvPr/>
          </p:nvSpPr>
          <p:spPr bwMode="auto">
            <a:xfrm>
              <a:off x="3687" y="1824"/>
              <a:ext cx="18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0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+ 10(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0</a:t>
              </a:r>
              <a:r>
                <a:rPr lang="en-US">
                  <a:latin typeface="Arial" charset="0"/>
                </a:rPr>
                <a:t>) + 21 = 21</a:t>
              </a:r>
            </a:p>
          </p:txBody>
        </p:sp>
        <p:sp>
          <p:nvSpPr>
            <p:cNvPr id="62" name="Text Box 76"/>
            <p:cNvSpPr txBox="1">
              <a:spLocks noChangeArrowheads="1"/>
            </p:cNvSpPr>
            <p:nvPr/>
          </p:nvSpPr>
          <p:spPr bwMode="auto">
            <a:xfrm>
              <a:off x="3376" y="1515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y</a:t>
              </a:r>
            </a:p>
          </p:txBody>
        </p:sp>
        <p:sp>
          <p:nvSpPr>
            <p:cNvPr id="63" name="Text Box 77"/>
            <p:cNvSpPr txBox="1">
              <a:spLocks noChangeArrowheads="1"/>
            </p:cNvSpPr>
            <p:nvPr/>
          </p:nvSpPr>
          <p:spPr bwMode="auto">
            <a:xfrm>
              <a:off x="3377" y="18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0</a:t>
              </a:r>
            </a:p>
          </p:txBody>
        </p:sp>
        <p:sp>
          <p:nvSpPr>
            <p:cNvPr id="64" name="Text Box 78"/>
            <p:cNvSpPr txBox="1">
              <a:spLocks noChangeArrowheads="1"/>
            </p:cNvSpPr>
            <p:nvPr/>
          </p:nvSpPr>
          <p:spPr bwMode="auto">
            <a:xfrm>
              <a:off x="3377" y="216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65" name="Text Box 79"/>
            <p:cNvSpPr txBox="1">
              <a:spLocks noChangeArrowheads="1"/>
            </p:cNvSpPr>
            <p:nvPr/>
          </p:nvSpPr>
          <p:spPr bwMode="auto">
            <a:xfrm>
              <a:off x="3377" y="249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2</a:t>
              </a:r>
            </a:p>
          </p:txBody>
        </p:sp>
        <p:sp>
          <p:nvSpPr>
            <p:cNvPr id="66" name="Text Box 80"/>
            <p:cNvSpPr txBox="1">
              <a:spLocks noChangeArrowheads="1"/>
            </p:cNvSpPr>
            <p:nvPr/>
          </p:nvSpPr>
          <p:spPr bwMode="auto">
            <a:xfrm>
              <a:off x="3377" y="281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3</a:t>
              </a:r>
            </a:p>
          </p:txBody>
        </p:sp>
        <p:sp>
          <p:nvSpPr>
            <p:cNvPr id="67" name="Text Box 81"/>
            <p:cNvSpPr txBox="1">
              <a:spLocks noChangeArrowheads="1"/>
            </p:cNvSpPr>
            <p:nvPr/>
          </p:nvSpPr>
          <p:spPr bwMode="auto">
            <a:xfrm>
              <a:off x="3374" y="314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4</a:t>
              </a:r>
            </a:p>
          </p:txBody>
        </p:sp>
        <p:sp>
          <p:nvSpPr>
            <p:cNvPr id="68" name="Text Box 82"/>
            <p:cNvSpPr txBox="1">
              <a:spLocks noChangeArrowheads="1"/>
            </p:cNvSpPr>
            <p:nvPr/>
          </p:nvSpPr>
          <p:spPr bwMode="auto">
            <a:xfrm>
              <a:off x="3687" y="2160"/>
              <a:ext cx="18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+ 10(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) + 21 = 32</a:t>
              </a:r>
            </a:p>
          </p:txBody>
        </p:sp>
        <p:sp>
          <p:nvSpPr>
            <p:cNvPr id="69" name="Text Box 83"/>
            <p:cNvSpPr txBox="1">
              <a:spLocks noChangeArrowheads="1"/>
            </p:cNvSpPr>
            <p:nvPr/>
          </p:nvSpPr>
          <p:spPr bwMode="auto">
            <a:xfrm>
              <a:off x="3696" y="2496"/>
              <a:ext cx="18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2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+ 10(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) + 21 = 45</a:t>
              </a:r>
            </a:p>
          </p:txBody>
        </p:sp>
        <p:sp>
          <p:nvSpPr>
            <p:cNvPr id="70" name="Text Box 84"/>
            <p:cNvSpPr txBox="1">
              <a:spLocks noChangeArrowheads="1"/>
            </p:cNvSpPr>
            <p:nvPr/>
          </p:nvSpPr>
          <p:spPr bwMode="auto">
            <a:xfrm>
              <a:off x="3687" y="2820"/>
              <a:ext cx="18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3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+ 10(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3</a:t>
              </a:r>
              <a:r>
                <a:rPr lang="en-US">
                  <a:latin typeface="Arial" charset="0"/>
                </a:rPr>
                <a:t>) + 21 = 60</a:t>
              </a:r>
            </a:p>
          </p:txBody>
        </p:sp>
        <p:sp>
          <p:nvSpPr>
            <p:cNvPr id="71" name="Text Box 85"/>
            <p:cNvSpPr txBox="1">
              <a:spLocks noChangeArrowheads="1"/>
            </p:cNvSpPr>
            <p:nvPr/>
          </p:nvSpPr>
          <p:spPr bwMode="auto">
            <a:xfrm>
              <a:off x="3696" y="3138"/>
              <a:ext cx="18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Arial" charset="0"/>
                </a:rPr>
                <a:t>4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+ 10(</a:t>
              </a:r>
              <a:r>
                <a:rPr lang="en-US">
                  <a:solidFill>
                    <a:srgbClr val="FF0000"/>
                  </a:solidFill>
                  <a:latin typeface="Arial" charset="0"/>
                </a:rPr>
                <a:t>4</a:t>
              </a:r>
              <a:r>
                <a:rPr lang="en-US">
                  <a:latin typeface="Arial" charset="0"/>
                </a:rPr>
                <a:t>) + 21 = 77</a:t>
              </a: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3312" y="1824"/>
              <a:ext cx="2160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490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488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8.3 Factoring Equations of the Form: x2 + bx + 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</dc:creator>
  <cp:lastModifiedBy>bb</cp:lastModifiedBy>
  <cp:revision>6</cp:revision>
  <dcterms:created xsi:type="dcterms:W3CDTF">2012-05-06T11:25:00Z</dcterms:created>
  <dcterms:modified xsi:type="dcterms:W3CDTF">2012-05-08T02:20:45Z</dcterms:modified>
</cp:coreProperties>
</file>