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5EF3BB-6F7C-4F93-8482-BE02444B90E4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A226A6-7401-4E33-AC40-DC77C13E97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7315200" cy="5227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8.2 Inverse Trigonometric Functions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59922"/>
            <a:ext cx="6172200" cy="13716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Learning Targets: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Review Inverse functions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Learn to define the domain and range of the inverse trigonometric functions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 inverse trigonometric function notation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0" y="2057400"/>
            <a:ext cx="6172200" cy="1371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92500" lnSpcReduction="2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are we learning this?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 can solve trigonometric equations using inverse trigonometric functions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 did we solve before?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3505200"/>
            <a:ext cx="7667625" cy="113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4724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 test for y=x, y=x</a:t>
            </a:r>
            <a:r>
              <a:rPr lang="en-US" baseline="30000" dirty="0" smtClean="0"/>
              <a:t>2</a:t>
            </a:r>
            <a:r>
              <a:rPr lang="en-US" dirty="0" smtClean="0"/>
              <a:t>, y=</a:t>
            </a:r>
            <a:r>
              <a:rPr lang="en-US" dirty="0" err="1" smtClean="0"/>
              <a:t>sinx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63785" y="4964668"/>
            <a:ext cx="1775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Let us restrict the domain!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304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Inverse Sine Function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will this restricted sine function have an inverse function? 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303029"/>
            <a:ext cx="436245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3450666"/>
            <a:ext cx="298132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7467600" cy="84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838200"/>
            <a:ext cx="3276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43400" y="3505200"/>
            <a:ext cx="14287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the input and output values of the sine and arcsine represent?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05600" cy="35083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200" dirty="0" smtClean="0"/>
              <a:t>Inverse Sine Function</a:t>
            </a:r>
            <a:endParaRPr lang="en-US" sz="2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6734175" cy="158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2209800"/>
            <a:ext cx="5305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1019175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2773362"/>
            <a:ext cx="6705600" cy="3508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Example 1: Special Values – No Calculator</a:t>
            </a:r>
            <a:endParaRPr lang="en-US" sz="22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36004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24600" y="34290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answers but pick the one that is in the range of sin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 rot="16200000" flipV="1">
            <a:off x="6019800" y="1447800"/>
            <a:ext cx="1981200" cy="1676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9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381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200" dirty="0" smtClean="0"/>
              <a:t>Properties of Inverse Sine</a:t>
            </a:r>
            <a:endParaRPr lang="en-US" sz="2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43148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74676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Example 2: Composition of Inverse Functions</a:t>
            </a:r>
            <a:endParaRPr lang="en-US" sz="22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057400"/>
            <a:ext cx="74580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2667000"/>
            <a:ext cx="464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Explain not just by the rule but with logic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715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Sketch a cosine function and think how we can restrict the domain in order to pass the horizontal line test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86400" y="457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these intervals represent?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8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4111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Inverse Cosine Function</a:t>
            </a:r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47800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8616"/>
            <a:ext cx="4267200" cy="4344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54506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Restricted cosine function: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722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definition and properties apply to the inverse </a:t>
            </a:r>
            <a:r>
              <a:rPr lang="en-US" dirty="0" smtClean="0"/>
              <a:t>cosine…Just different domain and range. Domain:                          Range:</a:t>
            </a:r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3200400" cy="22028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7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3349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200" dirty="0" smtClean="0"/>
              <a:t>Example 4: Equivalent Algebraic Expressions</a:t>
            </a:r>
            <a:endParaRPr lang="en-US" sz="2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51911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8020" y="990600"/>
            <a:ext cx="517838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will the value of cos</a:t>
            </a:r>
            <a:r>
              <a:rPr lang="en-US" baseline="30000" dirty="0" smtClean="0"/>
              <a:t>-1</a:t>
            </a:r>
            <a:r>
              <a:rPr lang="en-US" dirty="0" smtClean="0"/>
              <a:t> v represent?</a:t>
            </a:r>
          </a:p>
          <a:p>
            <a:r>
              <a:rPr lang="en-US" dirty="0" smtClean="0"/>
              <a:t>Fill in the missing side lengths of the triangle: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313765"/>
            <a:ext cx="12096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91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467600" cy="3349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Inverse Tangent Function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Restricted tangent function:</a:t>
            </a:r>
          </a:p>
          <a:p>
            <a:r>
              <a:rPr lang="en-US" dirty="0" smtClean="0"/>
              <a:t>What is the domain?</a:t>
            </a:r>
          </a:p>
          <a:p>
            <a:r>
              <a:rPr lang="en-US" dirty="0" smtClean="0"/>
              <a:t>Range?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2" y="457200"/>
            <a:ext cx="28098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071" y="3220254"/>
            <a:ext cx="4222546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38" y="3170215"/>
            <a:ext cx="4333062" cy="353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599" y="1752600"/>
            <a:ext cx="3124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Inverse tangent </a:t>
            </a:r>
            <a:r>
              <a:rPr lang="en-US" dirty="0"/>
              <a:t>f</a:t>
            </a:r>
            <a:r>
              <a:rPr lang="en-US" dirty="0" smtClean="0"/>
              <a:t>unction: Domain:</a:t>
            </a:r>
          </a:p>
          <a:p>
            <a:r>
              <a:rPr lang="en-US" dirty="0" smtClean="0"/>
              <a:t>Range: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077200" y="1981200"/>
            <a:ext cx="0" cy="1239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62200" y="990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89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381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200" dirty="0" smtClean="0"/>
              <a:t>Example 5: Evaluating Inverse Tangent Expressions</a:t>
            </a:r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05000"/>
            <a:ext cx="82296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Example 6: Exact Values</a:t>
            </a:r>
            <a:endParaRPr lang="en-US" sz="2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609600"/>
            <a:ext cx="29432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86427"/>
            <a:ext cx="42195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8.2 </a:t>
            </a:r>
            <a:r>
              <a:rPr lang="en-US" dirty="0" err="1" smtClean="0"/>
              <a:t>Hmwr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247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8.2 Inverse Trigonometric Functions</vt:lpstr>
      <vt:lpstr>Inverse Sine Function</vt:lpstr>
      <vt:lpstr>Inverse Sine Function</vt:lpstr>
      <vt:lpstr>Properties of Inverse Sine</vt:lpstr>
      <vt:lpstr>Inverse Cosine Function</vt:lpstr>
      <vt:lpstr>Example 4: Equivalent Algebraic Expressions</vt:lpstr>
      <vt:lpstr>Inverse Tangent Function</vt:lpstr>
      <vt:lpstr>Example 5: Evaluating Inverse Tangent Expressions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Inverse Trigonometric Functions</dc:title>
  <dc:creator>R402</dc:creator>
  <cp:lastModifiedBy>R402</cp:lastModifiedBy>
  <cp:revision>11</cp:revision>
  <dcterms:created xsi:type="dcterms:W3CDTF">2012-03-27T04:51:58Z</dcterms:created>
  <dcterms:modified xsi:type="dcterms:W3CDTF">2012-03-27T08:06:52Z</dcterms:modified>
</cp:coreProperties>
</file>