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9"/>
  </p:notesMasterIdLst>
  <p:sldIdLst>
    <p:sldId id="256" r:id="rId2"/>
    <p:sldId id="261" r:id="rId3"/>
    <p:sldId id="271" r:id="rId4"/>
    <p:sldId id="278" r:id="rId5"/>
    <p:sldId id="281" r:id="rId6"/>
    <p:sldId id="285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4743E-FE86-4E8D-B8C0-10B2AA121AC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17722-4DF2-4689-BF68-321081D8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1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2DB3D-F4C1-4010-B6B1-66CEBC6446FD}" type="slidenum">
              <a:rPr lang="en-US"/>
              <a:pPr/>
              <a:t>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705F1-D2DC-4342-BF38-AC8A09B407F0}" type="slidenum">
              <a:rPr lang="en-US"/>
              <a:pPr/>
              <a:t>3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8EDED-F3CE-47EC-9CAD-F6E31750B85E}" type="slidenum">
              <a:rPr lang="en-US"/>
              <a:pPr/>
              <a:t>4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9C4CE-6A27-4704-99A0-DCAEFB601B57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C8C3D-F3CA-4B9E-84EE-A7A604843C2B}" type="slidenum">
              <a:rPr lang="en-US"/>
              <a:pPr/>
              <a:t>6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6382E-EA01-4405-A4F7-93D952617F63}" type="slidenum">
              <a:rPr lang="en-US"/>
              <a:pPr/>
              <a:t>7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F5CCDF-D85D-4C72-B9FF-61AB31BB1F7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3C1F12-C485-4C8E-88D6-C871B20C98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0"/>
            <a:ext cx="7315200" cy="446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8.2 Multiplying and Dividing Rational Expressions</a:t>
            </a:r>
            <a:endParaRPr lang="en-US" sz="20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828800" y="762000"/>
            <a:ext cx="6934200" cy="685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dirty="0"/>
              <a:t>Simplify rational expressions.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dirty="0" smtClean="0"/>
              <a:t>Multiply </a:t>
            </a:r>
            <a:r>
              <a:rPr lang="en-US" altLang="en-US" dirty="0"/>
              <a:t>and divide rational expressions.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828800" y="1828800"/>
            <a:ext cx="6934200" cy="4191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rational expression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52400" y="23622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Why Learning This?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2819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simplify rational expressions to determine the probability of hitting an archery target. </a:t>
            </a:r>
            <a:endParaRPr lang="en-US" dirty="0"/>
          </a:p>
        </p:txBody>
      </p:sp>
      <p:sp>
        <p:nvSpPr>
          <p:cNvPr id="10" name="AutoShape 4" descr="data:image/jpeg;base64,/9j/4AAQSkZJRgABAQAAAQABAAD/2wCEAAkGBhQSERUUExQWFRUWFxgaGBgYFxcYGhgaGBwVGhocHRgYHCYeGhojHBUXHy8gIycpLCwsFR4xNTAqNSYsLCkBCQoKDgwOGg8PGiokHyAsLCwqKS0sLCkpKSkpLCwsLCwsLCwsLCkpLCwsLCwsLCwsKSwsLCwsKSwsKSwsLCksLP/AABEIAMIBAwMBIgACEQEDEQH/xAAbAAACAwEBAQAAAAAAAAAAAAAEBQADBgIBB//EAEIQAAIBAgQDBgQDBgQEBwEAAAECEQADBBIhMQVBUQYTImFxgTKRocFCsdEUI1Jy4fAVM2LxFqKywgdDc4KS0uJj/8QAGgEAAwEBAQEAAAAAAAAAAAAAAQIDBAAFBv/EAC8RAAICAQMDAgQFBQEAAAAAAAABAhEDEiExBEFREyIyYaGxM0KBkfAjUnHh8RT/2gAMAwEAAhEDEQA/APMcilSwI51ncLdJaI2NXXngHfc1Xgmykk187CGlNDWMSTE0Pav6Ec6qOOJPlV+GvLtFdpoFnuNuZbRHWqeHkqB3fOuOKMIEajn0phbtZbSEcgKql/T3GKjiGzAkaijVx5Jil13Ekt5URZIFRlF+AA/GbwfMRsi6nzrIKrIZiRyrUcWvKuGYzJuNt5VnsAjKcxTMK14NosI/4LbLMG0kjlTDGrlAI111pZgcepufDk2o3iN8ocp2JEUk1a4Czvilxu4Yo+RlBOqgzA28vWh7d3E22lrK3I/FZaD/APF9/ajMVZzIq83e2J8s6k/8qmmd26p0JEzWdZNEapPkUS2u0dqWDNlZtlujumHu3hPzpxgLeZdJAGxMQZ8xoaE4hg86lXUOJkRG3lIqm3wS2h/dK9po3tsVPuB4T7g0W8Ml3X1QRlcw07nU1Q2E0MQCK7w9q4Y8aXD0Yd2w/wDcnhPuorvvEmLhNudPEAVn/wBRfD84qem37XYKF1pgyMGBBE7VVYAKQB86af4EcpnYnQjWfQjQ0PbwBAILR0oqSVoIPhrAa5qNhFd4zCKCusRROFwBLNBEgTFUY7BeGSTJoalq5FYFikm/bWDEGisHcAJUcqowrsbhYnZYFF4fDszkqBJqk+KCivCvL/DuSJ86mKwn7zVgANavxWBKNoMkGSD/AHtQeP4cxcETqeVWhOkhkG413VFZD00jeqe0Kr3QLaba/wBKvxaHuhodImhOJYNnQEsIqONp7inC8TOUFROUDWgsdinvLmbQdKLtcPbKFmABvQ2PUquWDuIIox06tji5jCARQvEU/d78xtRttfDB35UPxAeCNj+dPDeQRSp0qV2E8qlbth7Y6v4JQYZhE1Vc4cokhpHSuGdCcpnzqi4uQSh9KwJO+SJdZQMQBoRRBwjabUNZxeYgkQfKrrmOIOhoNSvY4XcSc5gpGkiaf3L8qFGwApJbWWzMZk0yS6Aapk2SSGKriAHoDV2HZQpzTULBmAYfKrcfw0G2MjakxBqcsi2TO5FNrhqYjwszLlnKY0k+dXYzgT4e1KNmI3npRTYHuDM7jb70JqZOdjPI61ylJu09vAboAwWIZiCwEn2rS8RCNbtn8QIpJh7AEk7jajO+ECTEU85eDmxlicZBtgciT8lI/NxXVlQ7SdCaAw+JPeSBsnSfiP8A+KbXTmsgkAN1rJNaaXkCOrtxEdQwgRqennQ54gCx7smNvWvcKc052UmIGbSvcHhVXcrvpBqemMeeQsJXEGJjUc4oC5j1Pwkq30NMcVcGWBQC2UhjlIaNGBoQrloFnWDxjW5NshdPEkeB/VNgfNYplgmTEDwjI5/8tzof5LnP0bXzoDD31NtQ7SdiY2oi1hlUShJnrtFWeZVU1f3/AHGLAzI5BXKRoeRqY2+WWDsRvVmG4zbebV5ww2W6BqnRW/iX6iqsZZ7loeQYkEQVYcip5ilngaqcd1/OQGfwmCuJcObUHajO4AbxEqeUU1weLS5bzERy8WnypXdxBUlQRPI0VOUnutwMKus5C5vFyB5kV3+3BFA1knURtFcYTEs+4zZRrFeHHCdd/PaulqaqSOTB8ZxIsCJ3O0UKbLXVCzz2pzlVogA89qtaypBWMrEb9POk9RR2SOALWFygROmhB3rnGIwjLr18qPwWDgZXOZv4hQ+Mt9041nNSqdyOExFyTm29KpuYBrglTJp6bx6eE15bgeQ8qusrXCOM82F15j2qU/RrUa3PmdalaP8A1PwNqEa22TMQZ1Mzrzqt+J5BqFPltQqBreYkhgZOWleIui4TOh5CqRx6nuJRpbao6ghNT0oHFIFMMpHnQWGu3FA10+tE3OJZ4RjrsK5QaltwFI5Zwp6zrTO1czLCr70tDorFWMEaUal4ADK0eYoZFYpLgOzT7V7dv5QkZozCums3N8+lRXZrioNQdTUhhhf4kj2yCozT70uIbaNB0FE3ktpbYmA3KevShR2neIygHrFCCf5UdVnJDaiaIGFVyArZiBJpZe4wDJn1ipgb4n+Gec1VwklZ2kaYdXXvGiYIX5AH83PyoqxxERDNHlBih8HiUbDtDQC7TJHNjH0Aq27ZRUBVg4O451GdN0zqOMaviDC4pmolq4W8Kz70RYwOaMiArGubSqjdNkllj0ml1flRxfgnYaXNDRd23Akn0A3NKl46X0Kyd6tXjVuQGtMpnXUjSklCXg4O/bFyzBzDrz9a6weJzjkunSkePJckWp30oy6GFpQRDRTxjFU2Czvh+GzG4MwHi3POj7eMCD9nxMmyfgcb2ieazy6g6GkWEYgAE6k0ddSOrDpv+dU1uE77PsFF2K4W1l8jHMIlWHwup2YfpyqhWmRlmnOCxakHDXwUQmbbHXumbY/+mx0I9KpGHt2WK3TLjkNfr0ozUV71dPgIvs4g22MaH061TjJtQDLAnn59DRz4m0GJUlix5jaueI27WneHpGu1dKUa4YaRZhrmUAgmIq3FccAEsCDUVkKGOXwxzFB8RQFSG57f71jUYylugUNsLjA48Me1dvhS2rR5SNqyNlGUSrFdeRpkOM3FIFzNH8UaV08Du4sAzxWFZdQIWNelJuJWmMZSQeopxY4jmlGaQRptFJcahBJAI15GjhtOmcLxhhz3qUSSeq1K9HWglV7ghAIUhiZmftQNrgqgag5+VPxiUJIV4Mnf9agZmJyPqN51FZvVkgJCgcGZRnzbbjegbBTvJJA1n1rYWJVCSqsfLnQP+GI6lgkEz7Gmh1FXqGM5fs22YsW1O1E4Xh6kGXIO4iuj2euICRD+9VXLDrDGU/0mrarXtkdtwXYFHkqW9K5s3HDl+S6TRtnCoF7wsZ5jlSq9xdi5S1AA1ZjsB5TQh720kckMnuZ10BJ3864w2EtkgXAyzvTPgfEba2yFaWO7QC3tO1E38LiozFO8txIKD4vZtj6UyhRoXTvyIcfwhADl261XbwaqupGxPyqx+I2mY237y038DiJHkRVN7CBJKn4tBJ6kD70ZKXDZGSlF7heE4dktKpE8/euTiSgCFZ1kHlXT8RYBR8RJNEYjh2gZjBblzFRk9/cLZbg+Jh/C75PPSusTigGCL41/i3+tLRhgCRBM86Iw14QF18PP+lTcEnaFYRYtAMfD6RvRWJvKGVnt5hG/P3FAX8SucEMJHnVl3D33UgCQRzpXHe2EKtY63uuUK3QGRRdrF2wUzmdNC3T0pfw9SEAuEIV0gDeucTlW5BhlgcqTRFtpHBWOFgXFZZYc8oPPnXb4m2y6aHzoU8YlYRMuvOgL3ETnCwoDb6UY4m9gWNTxDNIIBkRrvHkRVFzEl0yuSblsaFmXxLygaExQVvDAwwzAA71ZxPAQqvOfLOxMwdxIrThcYPQ+GBhFrXQa/ahMbgmd5JXQRJ0oi0yg5lkgxEbx5+dW3lBuKjAgET6+VF6sbYaoU4O8yGACSpOgpqllntltTHLoaAV2t3GOUhauwON8NySdtB1mg03ugl/D+JKZt3EII5jSuuJ8XRYVS0sNtxp1nlSrB4qLjEyTEDWdq4BW4S5Oo3FJ6K1WzhinFBKkqAIggc/0o/D3CTNskKBMNrSqzbtMPjA8jVx4g9pfBEdRrSSjfwo4fqQR8CfOpVOF4kxRTkOw6VKzOEvH1GowZ4iCzBVG5196vwHFLpbIgBjeBQ4wRGYgLAY6+9ars/YtxmAAuNpoK9XI4RXAEr7irB8UYNlyNrM1cuPK5vC4HIbya84sjWmYjQcjVZxbd2MxZcuVw68oOu3I7+xEa1NYtb2XIKrY9XFFmBUmeamRFNwiupFySeW1D8HvpjFFsMovLIn4RcENEa6MSBvzJ5UN3wtXIBMcwRSZsLiEG7Q5rNnwZgPMaeWvqay9v/KljlDEDMZ+Zjf+lavtjcdsG0NmXMh5aCf1isi2NVrQttyGhjbQ8vX862dIrx7+QrY0fYrCd5dGXW0mrHbMeQr663G/AEVYivmXYz93hg4Gkyf9694x26vEhbKwpOWQhaT/ADH7CuduTSN8doqzVcb4YmLRlKjPlJR9MysNiD68qxQdG7vOstMMOhQNm+ZAPvTHjvCMW2GtXRJV5DgT4TyDAawdqUYPg72rrriCAcquCNR4wsf9LCORBpa9jsnmGT2EYju5BXrtXRLAgmZIrjBXDbcTqjcwDNS7jXNxgBnWNDtFY6fBi7l9q1mGYlkInQRrXPD+JEGHQEciRB96ljGsvxaiNwNRXeIx4IMoSvInce1I03tRxRxazaPiVSrdRMUbw7Fq1sEHK40ImAfOgP8AF7qgqmV+mbl5Uuv3JEsMh1mJinWNyjTOZo7t4ROYT03/ACoDFOHbVtaT4XEs/hQliNYom3iddRJ6UfS0i2Gi+oAzA+ooO/YR7oUSZHWjsLaziAYnUCgbuHZbpbSfLypo0m/Jwze93ac4Igjf5VVwzjWHBNu4SAZg6jf1obFYhzoVjTegxgleWeFAEHlRhFV7gtdx32e0vPYJGkshOvhidPamr4kIwkBhzNZG5eW3csuhkfD7Dn9fpTXjN5rSrcGsmIqmWCnv5DTqw69hC2aCQDsN6i8PyjxNr6Ulw3aFywOUSD5xp+VMcP2lBbxJHXWs8oZIqktgUxZxDg90lmDLmUaRpIoL9huZQDKyNxzp9jeL20YEKWkRpqPKr7HFUaAw1imjkmlwEzVk5PARJj3om3iWjcHlFH46wUYuqZuk/UUiW9LliMuuo5VsSU1YaDRfI0zH5n9a9oQ3AdalHbwNscO6W3eAWQzsaccI4oO7HdgqCdZEkUPieHE3WCxpPoKc8G7PG4PCVUKdT166Cs85KS+YkU72M/2kulYHeZwdfnVuGZDa+HNpOpK5d51GjA/MdDWp4n2FS7Ga4wjkqrr865t9jrSbNdB8ioB9Rlq+N0lZX05GRxOIKOtwXVBX4QE200BuBQCfXpWhuXlxVjvbaklP86OjahxJmJzD2ru92TUzDsPZR6jwgaHpVfBuD4jDXmgZ7LjKy6ExsCJjYa5eeoqs9M1TOcGhVfw6PZuKH3UjLsZHl6isV3YYRzkD9a3PE+zjo5K+KSdRpPTeslxDh9yxcOe0WDbc/wAvyodP7bVnODXJtOxPGktoLbiQJ0NbOzjMLmDi2ARqPby5Cvk3DsTBlxlmfKN+utavhF0EgiWPIDWalO4ybPRxJTiaTFdqWssbK4e5ca4RpGVRmMrDcz+lKeNXi91jlCsmVCCBBEOx5eY9IqnjoxDD9619VGoVCllfm5zN60Ol3wDOcwdywYtnPwhQrONC0DY8hXSj7bJZnSBcRiPGATA6LvRq3FC+KR0jc1U2Hst4gyZl3AIJHqJ0rjF4djbUowckwIIP9NKzaVweeW28QygZTI6xqaDx1zMAHnXWdausYclgreFwNB18xG48xRSsrJqRInnt7UjuLB/kD4ZZXKWLT0EUVfto1poMzyjWhGtw2xHmKPs4EwDqR6Us+bDQowfDQhDpoRuDppTP9mV4fQNV9vAq5Mhl9QQCPU1Dg0UHxqsbDMv3NFuTd7i0CNZCkHNB12ofs+rtccxrJ1OoqjEKGM57c9Tdtj/uqzAOEQjvVDEycrFv+kGrOD0sLQZxcOxAkamIAGlLeL8PZIBIOYbDf3pm+JS6MuZix2Ko5I9IWocF3eTOWBYhF7xWDMTyVfiPyrsSlwFJmfxdgrYEiCrj5HQ/nR2K4jnsWxuwIkemlahuAYNrbWrrst4/jmPQhToVBiruCcCuYXvEtXMPe2YErBWdPE7AhZ6Amav+U0xwyaozIwQys0GSNB0qi7ZAUFjGn1rV8X49iFIRMRZdzuqAiI/1RB+XKs/ib9zEMDchnGmt0LMeQt/ekvyDJCMFV2xM16NFYjzFEWeJDIA3iYcxoaOGFbNHc2wR/rcg/ICubfCHug5Ew5/i8T5l15qzqaPsfLRnI3aQCMwMRHr7V1/w5+0pntPB3CnYg13Z7MYorKrh4B0Uqhb1y3WIYeYmqTxnHWJTwQm69xaAA6jKoMehoyXt9kkmc2S12auQPD9alaHDcKt3EV++bxCdGga+U6V5WB9U75+h1Gcw2POdi0a8/eqb/aS9baFYBAT4VEmOszqecfpXWJ4SdOe9B8b7OXBb7y3rA8SzuOo9OlbMbgpbjqWl2F/8UNID3CsiQwkqw5EGa6xXGLqDN3jMv8SmR76aViP2poKnaZg8j1HT711heIMnwtA5g6g+1bngHWY11ntbc3/aCP5ht9aa4Pt62mY239CR/Svnd7EKxkDKecbf0rwoImKb0weofV73apWHhVdtzDCfKKK4dxVGEtG+pAjX9OdfIMPi3Q+BmHoTV/8AjN4NPeP8yJ/KkeJtjrMfWyLN5gJkydXjUDnPrWbs9q7tprq2hkti44DpaDuwU5RJJAA8PnvWRXtTc0mCRz1n617YxkIJvOD0zaCddpjnRUKW6OWS3szQYjj9q6D35vgkQzqup9ZJA9opGMR3RKYe9ce3ciFcqokHd11EDrpTLhvHWgIMXl9UMfNDNDYO7eXEi4gzFXLK6KCCF1JCsBOgOmh600aQMlyAsBxt1uE21t5tpyZgfPlFOMD2jxj/ALvvEAX8RtKCMu0Eaz61tuDYbD4pCwsFBmMEAWg7wJPdbxJI33U0djcJZLdwliyqqo7y6RD5mE5UyiSQpUkkwJG81Oc3bpIT0mfP7/HcTcys1zxLsQoETvuTHtVJa9IfNq25Cp+YWtre7H2YBNydTAyAdOeahl4Lhk/GxPKIUfeazSySvg5YpMRW8WCPFcuAxBHeMPfQjSucNiSz5cr3R5G635GtOqYZP/KRjuWZQx/5qu/4iySEbIBvGn0XbWhbfJX0X3YmwnAnJn9mUqdczBR8s+po61wNUaSbYB5BAfrAoXFdqRrLH57+w1pPje0DHaAOv+9D02zljguTQL2UsscxuXDJkhcq/Y0bhf2ayNFafMsx/OKxKdpRAE/Mn/ag8bx0poAGnXRjH0p1ik9mM3BcG8v8dtpqiqu8SIasJxzjDvjUcH/LAyepmfr+Qoe7x4MughunKKVPedmkDxek/wBmrY8Wl2yc5qqQ9xjXblxXvW2ZQZIJIka7HemOEbPb/cBEGpK3HkyOoPPTnNAcCw+KvsFci2g3dxB9hzNe9oeACy0Al1Zcysd5G409frSur0NhWVJ7Gt7McGN20HzW41DZd5zHQwNNK0eH4OijUqFHJVE+5Op9KS8Ix4TDqFhVYBtBtIG1cjFJaaQx8Wu5O+9eZOSb4Mkm7sb8EwNgO/dW3ndmZgTBMAKCJC79OVP8DiwpjKsgEwV5AfOsPcUP8LgDzGopbieG5WkHKRrmH6jY1oxys7S2+R9xPE3L1+4qEIylTPdghVaNQBodJFNMTdW2gt3mBS4pBcjKqnTWfwzP0pTwTiQs2y+I1ZtQ8A5gJAGmzaHff5Sl4/xRcQksXtshBNp1yhlJgMvU7T5VmxxlLNceF9RqdUCX+DXAxClSs6HvRqOR35jX3qVSvHIEBUIG2gqVtqXgNMGt4y5mYjMYJ0A5V7c484UjcRqOopnayhiyE6E7RBFAYziNi5mRrRH+pd5NCle6F1JoUHhIvoz6K24JPLz/AFpDiMOyGGEH+9uordLwBlKtbIZY2ofEYGzchWJ9OnoeVXx9Ql819htOxhoorh14ho5GR8waO4z2eey2niWJHWPMfcUtwiksI3rbqUo2gK0zXcT4wVUW7bsIEmAsZj7SdABqaz+J4g9xCH1PU6keh6VpuGcBBHi6fM8zWd47i0zm3aGi7t1Pl0FQxtSdJF8sXFW+4nNWWEkj+9qvwWDzuATAPP19aYYTCKiq0EsSysNOW4A5Hn7VpbM6QXw3DpADhRtPU/0p9c4nAAtq2VdQQABIB/iIkakHyJofAcJFwgqZE68o8j0p9i0S2gQHlGh3msLluboQdHFjtM9tA2QsNtTln0gNVeG7SK7FgGXckMcx1G8wJ2HLlSg3g94iNAIHrG+vM/alb3crmIAJy/Q/euW+yDxuP7vaEnnH2H9xQn+MCCSSNfoKyd3iBmAdeZ9dfygVQ18k7k+tVWC+Sfr1wabE8fmcrQOtKb3GG/D78p/rSwtrV+Ew73DFtZ6nkPU8qoscY8kpZXIuuYtmGmkdKozMetajC9mcgDC4Dp4iRsfIUYOy926oMBgx0aKzvqccSbdmRw+CdzAB10nl861XZ/sELp/es4A/hAAI/mY/amY7J3rSjZ1BnTT6Uzw3Z+/vIA5CTHvWTP1qcfZJIF7Al7/w1sq2ZGgaeF5OvnHKnA4daTKGK23A3trCkDqI0qriPCb/AHYKvnbTMPTpRXCrLW9LhUn8Lc45gzzrzn1E3DeV/cArxWBRiSl9R/Mp+hpLxmWQA5iZ09RofYia3eGw6Eknuy06Zeh8utDcS7OrcuTcmANEBj1psPUpSqX7hTSMRwK41yyE1hSV22B1H5mmd3C2WGUvlI5HfSrOxlhUxWLsEEkHwDTqRr6BhR1/sOC/eM7AiCVkMfpsK1zVybvbkEpJMGw/ZpygdLloKR+JwD7iiBwsrazG7aMg6d7bEgaGASCdRRHF+EkZe6eAAZWNT70nW0Qwd7bGABoDso5npvQU4vYHKtB1+73L2w0iRoPXXTlGlCdpbjXMrM1tgkiQSWEwYYHl5+Zq3g+M766C5REA8Km3mgA89MxJ56037Q8BssRdsmVHx2xIkgDUAnTzFNHGlPUuwymfN7+HAY6x7VKZDEKNJYeQO3lUrXr+Ragq9w9SpymDrsa4wXCblpwyuGU7yK5usqmShidGk8zzpngVnXcDzrHKTimZUTHYRjKoYJNBDCsjiRB67j1pjcXNBQhhPrFe4pgyRmCuvtUoZHEspUit0DbwTpy2rKrwfJi2yjwQHHl1+orR4FmBLFA08wYNEfsKjOyyPCIB3EmTWnHlak15K4/fNCrjnEe5sNHxNKj+/Uj5VicDb0LHWaddtsTLKv8AfP8A+1LcN8MV6WBVC/ImeVyrwTGqQoZdp9iNPrRvZfDpeLhpz+EJHwgmQSRzpcrhSUYnKdiDEfqK13YbDpbN3Wf8sj5n+lPN1GxMSuSRX+y3LTEEFW5jkfPzHnRX7aWMOIYR79PetLxG0rLDDTkeanyP22NYjiKsjwY8iNj89j5VmdSRt+BluFSbrTtofT+4pHiL0svmWajxxABLrT42AUDnrMn0A/MUoe5JPsB7A02OL7k8s74L+GcHV0zsWkmFVYHlMmnOC4RhxvbJYfxMT+UU4wOFS1YtqwmEWSORIk/UmvWwyBpzEdfP5VmyZ220RSVFOHwNsSVt2hpsUB/Om3DsbcFsibUdMmWPMgb0LctIi5kfMeYNLMRxI5eUn2qMbmKkpGhPEiFKsUzGIZVEHrI60fYxyAZRiFlhIOWI9p1rFWLpdlJ0A0560yu49UMINY6fTWoZMN7CNUaU40IhY3VuGNl3PtNKLPaa5dJyAoBMjWR86X4bFFj+/wAgUbSNfmKNtY0FpRmCR/BIPrO4qawKN6lYFyMLHE517t1uROaND00517hMViDcyFlK6n4d/nsaVPx9B4Mo155yAfuDXKX1UiFZpMQX119a54vlQWhzfwYzqER5O7KY+VF2MMUY5neNhJBI8jzpYcICACWtwf4tBVwxSmfEGUblefuanp1bWIzPDErb4q8/CU1CzqcokfStjYu2nMhGBgb6VgrmPt/4qjzCZdZO3gI1I9q1iYomWtvbukRIBDA+RGhFas+GUtNbbILY57z8LGDuNOVe47MBFl1JbqCfWs1jO0bkkFAGGwE6dIB5U04LefEKTnCqDBjeY5Tt61jeL0otypgplGGwGJS4WzoykGViDP8AcV4GxDXMpU5pzDfXXr03p5jLGS2cmUAA6nWfXrOsmll/jXdot4z3YBVyDOXmNJMCV+tN0+SU05Vf3GaL73CsMzFrlls51bLkifKRXlCHtWp1VkynUTIPv+VSl1dR/ag7CNyCMxWRJkAafKrLLqB4QV11A2M+tDXLTTKOQRMDkfUVbYxTLAuIDrrlMEexrW1tYOeCzDYtRcEID/FAImiOInKICzPwjf2k61L+HVjKPDcwTB186Gu37oOUyY2O/wBaXZ7hpnmOwpygyY3gDb3rnCYqbVzWdgPIAijEv3AJCq45gnUe1DW2nOWUKZAgbCIn8qfFJt0zT06qRgu1V6cQfL+/tVI+EOvuKq4nezX2J61ZhHyNkb4W2r3YKopGbI7k2W3UFxZ50z7H4llvFD+JG+aw3/aaVXF7to5GieHYwJftXOjifQ+E/QmhNXFo7G6kmfQsRazM3PXl56/ek/FMAche8Sq8p0OnP9K1GBiNp8I36pK/asvxy5+04hbY+BdW9B9qxJJHpyMfibLZVcjRgxU9YMa9DEH3FeYS1mZRPxH6aj7Vr+0PDv3FuNCdVPnC/TSPelPAuFC9fUQRCtnA1ggDUeXin3q3qe1sxTjpZquDOLhIzDLGggEx0jfSvOKW2sMCNVjeJA8q9wvA0Di5bbM6yAMkTy1/KfOiDxchwrwJ5Rp7qa8Zyeu48eCaYDhF8JZULhtzG3kRyq9uF28glcrZtZ1jprTa1hWlWQhR0AJBHQr0oWz2ajMzuWAYkKJMdJmleZct0BMUPwljKhxBkn7VbY4A8AkoCBsCST69KMu4e0DJIUHcA6z6ioLNgFXBYNy1P1FH1X2+xzZwOGAqZIE6COXuaHbGXLCwvjzaKRBA6etHYzFGJg6bEroTQVi+TC5gs8gv3roW+QXvuDjh2im/aaW6bE13xDArKZFLSRtPhircfZu5TlLNO0HbTel1hcUhDEtlJ1XoParqMnvf6As6u23F1i5c/wAAJMelVG2w0KgCZMnTz0om4TdS44gZGEhj4jr+HyobiF4XEIghhG+3rVI/MrGKFmIxQbFqVyCREZfL0ogFeZhpiV0P+1IXDDEGNSopkl9mOZlCgaA8yTWycdkLXkMwyZMzSzAnTXU+ZotOPKohgR5xIpVdRwQLUssb61MJbuG5D27mT/SBP10qEoRluwbUaM8fyW3tqf3bj5HnHrSu5dY6BiV/EBrIOmo/vambdkgTlW7mnYFY/wC6l+B4fe74oEMkwTssLvJOkCoxjCNtC6i1MckCbM/OpWvscB8Im5ZmP4TUrta/jG1GdtY9W0IgyQKtWzm0I15E/rSjGYfWVO06E7Vba4pspG3Qzt0oOHglbQ4wmEVoMwwPPcxRuY6kLMb+VD4W4hAJUMTsdR7Hoa8tcS7t5kADkTr9NxWZwbkPZbYRSGeToCTSHimOC2bjHcz7T/Sa0HFuPWrqPlt93MAZNf5vv86xHHyTZO2/UHmo5fzVq6fH7v1NGLaLZkGaSTzOtHqveWwfxL9qAXejcFcyN5HQ/avaMwTZud7bj8S0M3w6aEVbfm04ZdjvXOMAHiGzfnXHH0jh2PmwrT8QB/8AkoPzkNQfD7ISzduczIn1pb2VxubC5T+AkfI5h9C3zprjGAsBBuzddd68ydqVHqQacUy/tGYXDoPwpPlsP0pPjbjWWtXrZCk+BuW40nmJ2nbUUw4teL3tNraqJMRtNC43Am5bZecSPcaj10+aini6ZOUdSY+wB721buq0ZlzELJPmPWZoXGcFD3VKsWkyDqMpHiKt6gfnVXYbGD9kyyA1tip0k6yQdOR1E+VNMVdTui4cAE6g6kEbEHyPWvPyf0puNHnpOyYyw4EiYOpiRHkY5VxwLEOjGWfuwugg7+fXTSqeG8bRw+aTkElZ1PmD68qWjtMQdFyiIg8z18jUlilJODQ6XYY8W4qXcC2koJk6CT78hSa/iHYyiTEcxp1261w2NuOAJg+nX8xReGwSrqLn7z8Q/CR0itMYLHGh/Tl4GfCcYW/BEbK4EH0ofGcRyXCrWQDuDm0A668vKrL+Ic5WS4VMCVgEadDVeMuXLiFWRXBBg5ob51BRWq2I4uroruX7pbwqMpO4YflXtviN8O63EO3hHIAc5G9CYXAZVRiWUg+JS0zB0iKb3roYFJOp130B86q5aHXYDjSEWM4xbLt4ACRvrFV5mYKTqOo5dJpni+GW0VoEDlodR11FILuKyKSCNNd9G9q040pK0Ux0twTgOGuXb9+4iZ8u/ozR9jTpMES8mzcQDSIza+lIuzOHd1IQw1xwBrG3+9fUOFcDxCFc122Ig5QWBPSSAdKXqZNT0oDdLcWjhFwrDghCJlVgj6b0HheFtMpdzpsN5HrWxxfEcUhhLdp02kXCH+RWAPelX/FoYNbe2lu4DlOfmSebAAk671CluoyRG2Jbdhg8kEsuxjfzmabLjYXNLBFEkFGJXmee/rQD8Ixtws1p0MMJyiSo6a6fPbrVvE+ANk/e3LjNoTkbIvT4RvzFTeLXTfAW6Fadr8ogliRv8P3WfnUotOE2WElSCd9AfqRXtM1h8B1GUTDd4czPzJy9dTtVr4sHw93LLqIIBjzpbhseLZbNbZiSRqoI1NBreGc5Lbg7STOXX8omvS9Jt7gjDuzQYbiTKZdoO4HIxttXv7YApdm1OuTcPrtPIjzpDdNkgqAzEHwsJIHXQ1bw7E20DLethw2xGjqfJh+RpXiSVlGkxhi8dqMgJFwSADtqdCfKpxmzlsqumw2/nt1amCCsjKAARt5HXbWue01zKo8gP+pP610GtSSNUYVBmLJo20uYDzEe41FCWhLUZZET8/lz+VegYQyx40IO+xFD2RAa2/Pb9RXQfK8jY1biLYeIPj5eflXHBPZe4Va4nWPuKfX7mxOuUT71nuBApeIbQkTE6iCNCOW+xrQXGJ9z9Kw59pm7BvAb9l8BYxauWustxGl0heexE7itThOzmFI8RuE7g5xr8hFfLMRiWwmIW8q5lKw67SOevIzqDTW9/wCJqIZs2mc//wBGhQecBdT9KdRumkBz07NhXaLs5+yO96y8IXMgkShbbUaFSZH2oLh/ay3lyuqNdEwxjK3kQRofMUQvHbmNs3M9u2veDdWyxqOVxteWoOkbUIOxNu24um4SoMqFhgTOni6Uk8mNLTMjOk9h9h1t5xdFhURgFdGPXXNpsJ09/KmHFLdm7Ld0FIHLl66bVzYuggAtOaZE79J00q3Co2QoT4htI1YdZ5jSD5ivJc23vsS+YjdQNgNuVGABRy26azVuQFzKrqY0mZ9D51elq1uWzEdQRTqVjPI0qArtqRI0oTCWS7sPEAB+IEDXoRRWKxaq2oLctOlWHFKpVhbaSTJyEwPODVOwtypovsTat7rmA0LRHzO1FW8YLy5XQawQVMqSNd1qm7kxCidNdipG229AC3F9fiK9JKj5QKytKe75Qq4GYw8Bjm7wEajoOgrG9tLC2rCqoP7xvCOg3Mc+nzrY3cVkMCJBiJOs+uxrJcSvDE8TAIJt2AJXVpYaxp1aB7GtHS2pW+FucE8P7HWzZVXlHABY5tydTpEDp7VpuFYO9hzAOewR8BbMyEc1J3B/hoZMTn3Q2p2OpB9vtTJbxMZTEbmPty96y58s5bS4YybFmE7Q5sTNxLlogZVVjIZd5IHhU6TM+VA8Ze1jHbu7mXwhZKmCRMTHqdfKmONw9wkDMmWdcwBJ6bUJY4Wq3GuGQ50gNCEj8TAa8xpTQUIvWtnQbFNjA47D3XvWSImCcwIOYAzlPrPtTexgsWri5cxCYhMrZhMGYmNdzXuLwr94ZghYzAjQruNo8UE6T+dC3ux2Gk5rtyGOZYMCNDIMbaiK1vK2t39BX8xiMM/4WIHLUj6RXtZu92ktqzKvegAkQzMx33ktrJ196ld6M3/z/YulCDDGbmuuhqniByzl00bbSpUr0X8aLl/ZAzfCnUEGQdR8qN7WWFR1yKFkj4QBz8q8qUk/xv0BHgbYf/MHt9qUdr/hHp/3VKlSxfiI3T/DZkbXxD1pgPw+1SpXqM8w9vb+5oonLhSy6NmjMNDHSd4qVKBxX2a/zT/L+lazAjxr6mpUrD1PJu6bgH7ULofSsay1KlNg+EHVfEabhQ8C+rflTfs43jujkAI+VSpWTqe5nkaXEjUeZrnHtFq0RoZu6jT+CpUrFj7/AOCa5K8IJRidT560uwjE3BJnepUpcXc58lfETAJG8H71XwG6WEMSRk2JmpUrSvhY7CeJOdBJiRTDiV0gLBI8S7HyqVKhj5iSOL6A3gSATm3O/PnWf7En97iTzN3U+7VKlWXwT/T7hNXdWb6+n60wjUeZqVK8/J8KCgXCic861xhhOefKvKlBcBF1tyWtAkkSdDqOdaDh6jNeEaC6wA5AZUMDpqSfepUo5fg/b7gZluJ2FN15Ub9BUqVK0Juj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6" descr="data:image/jpeg;base64,/9j/4AAQSkZJRgABAQAAAQABAAD/2wCEAAkGBhQSERUUExQWFRUWFxgaGBgYFxcYGhgaGBwVGhocHRgYHCYeGhojHBUXHy8gIycpLCwsFR4xNTAqNSYsLCkBCQoKDgwOGg8PGiokHyAsLCwqKS0sLCkpKSkpLCwsLCwsLCwsLCkpLCwsLCwsLCwsKSwsLCwsKSwsKSwsLCksLP/AABEIAMIBAwMBIgACEQEDEQH/xAAbAAACAwEBAQAAAAAAAAAAAAAEBQADBgIBB//EAEIQAAIBAgQDBgQDBgQEBwEAAAECEQADBBIhMQVBUQYTImFxgTKRocFCsdEUI1Jy4fAVM2LxFqKywgdDc4KS0uJj/8QAGgEAAwEBAQEAAAAAAAAAAAAAAQIDBAAFBv/EAC8RAAICAQMDAgQFBQEAAAAAAAABAhEDEiExBEFREyIyYaGxM0KBkfAjUnHh8RT/2gAMAwEAAhEDEQA/APMcilSwI51ncLdJaI2NXXngHfc1Xgmykk187CGlNDWMSTE0Pav6Ec6qOOJPlV+GvLtFdpoFnuNuZbRHWqeHkqB3fOuOKMIEajn0phbtZbSEcgKql/T3GKjiGzAkaijVx5Jil13Ekt5URZIFRlF+AA/GbwfMRsi6nzrIKrIZiRyrUcWvKuGYzJuNt5VnsAjKcxTMK14NosI/4LbLMG0kjlTDGrlAI111pZgcepufDk2o3iN8ocp2JEUk1a4Czvilxu4Yo+RlBOqgzA28vWh7d3E22lrK3I/FZaD/APF9/ajMVZzIq83e2J8s6k/8qmmd26p0JEzWdZNEapPkUS2u0dqWDNlZtlujumHu3hPzpxgLeZdJAGxMQZ8xoaE4hg86lXUOJkRG3lIqm3wS2h/dK9po3tsVPuB4T7g0W8Ml3X1QRlcw07nU1Q2E0MQCK7w9q4Y8aXD0Yd2w/wDcnhPuorvvEmLhNudPEAVn/wBRfD84qem37XYKF1pgyMGBBE7VVYAKQB86af4EcpnYnQjWfQjQ0PbwBAILR0oqSVoIPhrAa5qNhFd4zCKCusRROFwBLNBEgTFUY7BeGSTJoalq5FYFikm/bWDEGisHcAJUcqowrsbhYnZYFF4fDszkqBJqk+KCivCvL/DuSJ86mKwn7zVgANavxWBKNoMkGSD/AHtQeP4cxcETqeVWhOkhkG413VFZD00jeqe0Kr3QLaba/wBKvxaHuhodImhOJYNnQEsIqONp7inC8TOUFROUDWgsdinvLmbQdKLtcPbKFmABvQ2PUquWDuIIox06tji5jCARQvEU/d78xtRttfDB35UPxAeCNj+dPDeQRSp0qV2E8qlbth7Y6v4JQYZhE1Vc4cokhpHSuGdCcpnzqi4uQSh9KwJO+SJdZQMQBoRRBwjabUNZxeYgkQfKrrmOIOhoNSvY4XcSc5gpGkiaf3L8qFGwApJbWWzMZk0yS6Aapk2SSGKriAHoDV2HZQpzTULBmAYfKrcfw0G2MjakxBqcsi2TO5FNrhqYjwszLlnKY0k+dXYzgT4e1KNmI3npRTYHuDM7jb70JqZOdjPI61ylJu09vAboAwWIZiCwEn2rS8RCNbtn8QIpJh7AEk7jajO+ECTEU85eDmxlicZBtgciT8lI/NxXVlQ7SdCaAw+JPeSBsnSfiP8A+KbXTmsgkAN1rJNaaXkCOrtxEdQwgRqennQ54gCx7smNvWvcKc052UmIGbSvcHhVXcrvpBqemMeeQsJXEGJjUc4oC5j1Pwkq30NMcVcGWBQC2UhjlIaNGBoQrloFnWDxjW5NshdPEkeB/VNgfNYplgmTEDwjI5/8tzof5LnP0bXzoDD31NtQ7SdiY2oi1hlUShJnrtFWeZVU1f3/AHGLAzI5BXKRoeRqY2+WWDsRvVmG4zbebV5ww2W6BqnRW/iX6iqsZZ7loeQYkEQVYcip5ilngaqcd1/OQGfwmCuJcObUHajO4AbxEqeUU1weLS5bzERy8WnypXdxBUlQRPI0VOUnutwMKus5C5vFyB5kV3+3BFA1knURtFcYTEs+4zZRrFeHHCdd/PaulqaqSOTB8ZxIsCJ3O0UKbLXVCzz2pzlVogA89qtaypBWMrEb9POk9RR2SOALWFygROmhB3rnGIwjLr18qPwWDgZXOZv4hQ+Mt9041nNSqdyOExFyTm29KpuYBrglTJp6bx6eE15bgeQ8qusrXCOM82F15j2qU/RrUa3PmdalaP8A1PwNqEa22TMQZ1Mzrzqt+J5BqFPltQqBreYkhgZOWleIui4TOh5CqRx6nuJRpbao6ghNT0oHFIFMMpHnQWGu3FA10+tE3OJZ4RjrsK5QaltwFI5Zwp6zrTO1czLCr70tDorFWMEaUal4ADK0eYoZFYpLgOzT7V7dv5QkZozCums3N8+lRXZrioNQdTUhhhf4kj2yCozT70uIbaNB0FE3ktpbYmA3KevShR2neIygHrFCCf5UdVnJDaiaIGFVyArZiBJpZe4wDJn1ipgb4n+Gec1VwklZ2kaYdXXvGiYIX5AH83PyoqxxERDNHlBih8HiUbDtDQC7TJHNjH0Aq27ZRUBVg4O451GdN0zqOMaviDC4pmolq4W8Kz70RYwOaMiArGubSqjdNkllj0ml1flRxfgnYaXNDRd23Akn0A3NKl46X0Kyd6tXjVuQGtMpnXUjSklCXg4O/bFyzBzDrz9a6weJzjkunSkePJckWp30oy6GFpQRDRTxjFU2Czvh+GzG4MwHi3POj7eMCD9nxMmyfgcb2ieazy6g6GkWEYgAE6k0ddSOrDpv+dU1uE77PsFF2K4W1l8jHMIlWHwup2YfpyqhWmRlmnOCxakHDXwUQmbbHXumbY/+mx0I9KpGHt2WK3TLjkNfr0ozUV71dPgIvs4g22MaH061TjJtQDLAnn59DRz4m0GJUlix5jaueI27WneHpGu1dKUa4YaRZhrmUAgmIq3FccAEsCDUVkKGOXwxzFB8RQFSG57f71jUYylugUNsLjA48Me1dvhS2rR5SNqyNlGUSrFdeRpkOM3FIFzNH8UaV08Du4sAzxWFZdQIWNelJuJWmMZSQeopxY4jmlGaQRptFJcahBJAI15GjhtOmcLxhhz3qUSSeq1K9HWglV7ghAIUhiZmftQNrgqgag5+VPxiUJIV4Mnf9agZmJyPqN51FZvVkgJCgcGZRnzbbjegbBTvJJA1n1rYWJVCSqsfLnQP+GI6lgkEz7Gmh1FXqGM5fs22YsW1O1E4Xh6kGXIO4iuj2euICRD+9VXLDrDGU/0mrarXtkdtwXYFHkqW9K5s3HDl+S6TRtnCoF7wsZ5jlSq9xdi5S1AA1ZjsB5TQh720kckMnuZ10BJ3864w2EtkgXAyzvTPgfEba2yFaWO7QC3tO1E38LiozFO8txIKD4vZtj6UyhRoXTvyIcfwhADl261XbwaqupGxPyqx+I2mY237y038DiJHkRVN7CBJKn4tBJ6kD70ZKXDZGSlF7heE4dktKpE8/euTiSgCFZ1kHlXT8RYBR8RJNEYjh2gZjBblzFRk9/cLZbg+Jh/C75PPSusTigGCL41/i3+tLRhgCRBM86Iw14QF18PP+lTcEnaFYRYtAMfD6RvRWJvKGVnt5hG/P3FAX8SucEMJHnVl3D33UgCQRzpXHe2EKtY63uuUK3QGRRdrF2wUzmdNC3T0pfw9SEAuEIV0gDeucTlW5BhlgcqTRFtpHBWOFgXFZZYc8oPPnXb4m2y6aHzoU8YlYRMuvOgL3ETnCwoDb6UY4m9gWNTxDNIIBkRrvHkRVFzEl0yuSblsaFmXxLygaExQVvDAwwzAA71ZxPAQqvOfLOxMwdxIrThcYPQ+GBhFrXQa/ahMbgmd5JXQRJ0oi0yg5lkgxEbx5+dW3lBuKjAgET6+VF6sbYaoU4O8yGACSpOgpqllntltTHLoaAV2t3GOUhauwON8NySdtB1mg03ugl/D+JKZt3EII5jSuuJ8XRYVS0sNtxp1nlSrB4qLjEyTEDWdq4BW4S5Oo3FJ6K1WzhinFBKkqAIggc/0o/D3CTNskKBMNrSqzbtMPjA8jVx4g9pfBEdRrSSjfwo4fqQR8CfOpVOF4kxRTkOw6VKzOEvH1GowZ4iCzBVG5196vwHFLpbIgBjeBQ4wRGYgLAY6+9ars/YtxmAAuNpoK9XI4RXAEr7irB8UYNlyNrM1cuPK5vC4HIbya84sjWmYjQcjVZxbd2MxZcuVw68oOu3I7+xEa1NYtb2XIKrY9XFFmBUmeamRFNwiupFySeW1D8HvpjFFsMovLIn4RcENEa6MSBvzJ5UN3wtXIBMcwRSZsLiEG7Q5rNnwZgPMaeWvqay9v/KljlDEDMZ+Zjf+lavtjcdsG0NmXMh5aCf1isi2NVrQttyGhjbQ8vX862dIrx7+QrY0fYrCd5dGXW0mrHbMeQr663G/AEVYivmXYz93hg4Gkyf9694x26vEhbKwpOWQhaT/ADH7CuduTSN8doqzVcb4YmLRlKjPlJR9MysNiD68qxQdG7vOstMMOhQNm+ZAPvTHjvCMW2GtXRJV5DgT4TyDAawdqUYPg72rrriCAcquCNR4wsf9LCORBpa9jsnmGT2EYju5BXrtXRLAgmZIrjBXDbcTqjcwDNS7jXNxgBnWNDtFY6fBi7l9q1mGYlkInQRrXPD+JEGHQEciRB96ljGsvxaiNwNRXeIx4IMoSvInce1I03tRxRxazaPiVSrdRMUbw7Fq1sEHK40ImAfOgP8AF7qgqmV+mbl5Uuv3JEsMh1mJinWNyjTOZo7t4ROYT03/ACoDFOHbVtaT4XEs/hQliNYom3iddRJ6UfS0i2Gi+oAzA+ooO/YR7oUSZHWjsLaziAYnUCgbuHZbpbSfLypo0m/Jwze93ac4Igjf5VVwzjWHBNu4SAZg6jf1obFYhzoVjTegxgleWeFAEHlRhFV7gtdx32e0vPYJGkshOvhidPamr4kIwkBhzNZG5eW3csuhkfD7Dn9fpTXjN5rSrcGsmIqmWCnv5DTqw69hC2aCQDsN6i8PyjxNr6Ulw3aFywOUSD5xp+VMcP2lBbxJHXWs8oZIqktgUxZxDg90lmDLmUaRpIoL9huZQDKyNxzp9jeL20YEKWkRpqPKr7HFUaAw1imjkmlwEzVk5PARJj3om3iWjcHlFH46wUYuqZuk/UUiW9LliMuuo5VsSU1YaDRfI0zH5n9a9oQ3AdalHbwNscO6W3eAWQzsaccI4oO7HdgqCdZEkUPieHE3WCxpPoKc8G7PG4PCVUKdT166Cs85KS+YkU72M/2kulYHeZwdfnVuGZDa+HNpOpK5d51GjA/MdDWp4n2FS7Ga4wjkqrr865t9jrSbNdB8ioB9Rlq+N0lZX05GRxOIKOtwXVBX4QE200BuBQCfXpWhuXlxVjvbaklP86OjahxJmJzD2ru92TUzDsPZR6jwgaHpVfBuD4jDXmgZ7LjKy6ExsCJjYa5eeoqs9M1TOcGhVfw6PZuKH3UjLsZHl6isV3YYRzkD9a3PE+zjo5K+KSdRpPTeslxDh9yxcOe0WDbc/wAvyodP7bVnODXJtOxPGktoLbiQJ0NbOzjMLmDi2ARqPby5Cvk3DsTBlxlmfKN+utavhF0EgiWPIDWalO4ybPRxJTiaTFdqWssbK4e5ca4RpGVRmMrDcz+lKeNXi91jlCsmVCCBBEOx5eY9IqnjoxDD9619VGoVCllfm5zN60Ol3wDOcwdywYtnPwhQrONC0DY8hXSj7bJZnSBcRiPGATA6LvRq3FC+KR0jc1U2Hst4gyZl3AIJHqJ0rjF4djbUowckwIIP9NKzaVweeW28QygZTI6xqaDx1zMAHnXWdausYclgreFwNB18xG48xRSsrJqRInnt7UjuLB/kD4ZZXKWLT0EUVfto1poMzyjWhGtw2xHmKPs4EwDqR6Us+bDQowfDQhDpoRuDppTP9mV4fQNV9vAq5Mhl9QQCPU1Dg0UHxqsbDMv3NFuTd7i0CNZCkHNB12ofs+rtccxrJ1OoqjEKGM57c9Tdtj/uqzAOEQjvVDEycrFv+kGrOD0sLQZxcOxAkamIAGlLeL8PZIBIOYbDf3pm+JS6MuZix2Ko5I9IWocF3eTOWBYhF7xWDMTyVfiPyrsSlwFJmfxdgrYEiCrj5HQ/nR2K4jnsWxuwIkemlahuAYNrbWrrst4/jmPQhToVBiruCcCuYXvEtXMPe2YErBWdPE7AhZ6Amav+U0xwyaozIwQys0GSNB0qi7ZAUFjGn1rV8X49iFIRMRZdzuqAiI/1RB+XKs/ib9zEMDchnGmt0LMeQt/ekvyDJCMFV2xM16NFYjzFEWeJDIA3iYcxoaOGFbNHc2wR/rcg/ICubfCHug5Ew5/i8T5l15qzqaPsfLRnI3aQCMwMRHr7V1/w5+0pntPB3CnYg13Z7MYorKrh4B0Uqhb1y3WIYeYmqTxnHWJTwQm69xaAA6jKoMehoyXt9kkmc2S12auQPD9alaHDcKt3EV++bxCdGga+U6V5WB9U75+h1Gcw2POdi0a8/eqb/aS9baFYBAT4VEmOszqecfpXWJ4SdOe9B8b7OXBb7y3rA8SzuOo9OlbMbgpbjqWl2F/8UNID3CsiQwkqw5EGa6xXGLqDN3jMv8SmR76aViP2poKnaZg8j1HT711heIMnwtA5g6g+1bngHWY11ntbc3/aCP5ht9aa4Pt62mY239CR/Svnd7EKxkDKecbf0rwoImKb0weofV73apWHhVdtzDCfKKK4dxVGEtG+pAjX9OdfIMPi3Q+BmHoTV/8AjN4NPeP8yJ/KkeJtjrMfWyLN5gJkydXjUDnPrWbs9q7tprq2hkti44DpaDuwU5RJJAA8PnvWRXtTc0mCRz1n617YxkIJvOD0zaCddpjnRUKW6OWS3szQYjj9q6D35vgkQzqup9ZJA9opGMR3RKYe9ce3ciFcqokHd11EDrpTLhvHWgIMXl9UMfNDNDYO7eXEi4gzFXLK6KCCF1JCsBOgOmh600aQMlyAsBxt1uE21t5tpyZgfPlFOMD2jxj/ALvvEAX8RtKCMu0Eaz61tuDYbD4pCwsFBmMEAWg7wJPdbxJI33U0djcJZLdwliyqqo7y6RD5mE5UyiSQpUkkwJG81Oc3bpIT0mfP7/HcTcys1zxLsQoETvuTHtVJa9IfNq25Cp+YWtre7H2YBNydTAyAdOeahl4Lhk/GxPKIUfeazSySvg5YpMRW8WCPFcuAxBHeMPfQjSucNiSz5cr3R5G635GtOqYZP/KRjuWZQx/5qu/4iySEbIBvGn0XbWhbfJX0X3YmwnAnJn9mUqdczBR8s+po61wNUaSbYB5BAfrAoXFdqRrLH57+w1pPje0DHaAOv+9D02zljguTQL2UsscxuXDJkhcq/Y0bhf2ayNFafMsx/OKxKdpRAE/Mn/ag8bx0poAGnXRjH0p1ik9mM3BcG8v8dtpqiqu8SIasJxzjDvjUcH/LAyepmfr+Qoe7x4MughunKKVPedmkDxek/wBmrY8Wl2yc5qqQ9xjXblxXvW2ZQZIJIka7HemOEbPb/cBEGpK3HkyOoPPTnNAcCw+KvsFci2g3dxB9hzNe9oeACy0Al1Zcysd5G409frSur0NhWVJ7Gt7McGN20HzW41DZd5zHQwNNK0eH4OijUqFHJVE+5Op9KS8Ix4TDqFhVYBtBtIG1cjFJaaQx8Wu5O+9eZOSb4Mkm7sb8EwNgO/dW3ndmZgTBMAKCJC79OVP8DiwpjKsgEwV5AfOsPcUP8LgDzGopbieG5WkHKRrmH6jY1oxys7S2+R9xPE3L1+4qEIylTPdghVaNQBodJFNMTdW2gt3mBS4pBcjKqnTWfwzP0pTwTiQs2y+I1ZtQ8A5gJAGmzaHff5Sl4/xRcQksXtshBNp1yhlJgMvU7T5VmxxlLNceF9RqdUCX+DXAxClSs6HvRqOR35jX3qVSvHIEBUIG2gqVtqXgNMGt4y5mYjMYJ0A5V7c484UjcRqOopnayhiyE6E7RBFAYziNi5mRrRH+pd5NCle6F1JoUHhIvoz6K24JPLz/AFpDiMOyGGEH+9uordLwBlKtbIZY2ofEYGzchWJ9OnoeVXx9Ql819htOxhoorh14ho5GR8waO4z2eey2niWJHWPMfcUtwiksI3rbqUo2gK0zXcT4wVUW7bsIEmAsZj7SdABqaz+J4g9xCH1PU6keh6VpuGcBBHi6fM8zWd47i0zm3aGi7t1Pl0FQxtSdJF8sXFW+4nNWWEkj+9qvwWDzuATAPP19aYYTCKiq0EsSysNOW4A5Hn7VpbM6QXw3DpADhRtPU/0p9c4nAAtq2VdQQABIB/iIkakHyJofAcJFwgqZE68o8j0p9i0S2gQHlGh3msLluboQdHFjtM9tA2QsNtTln0gNVeG7SK7FgGXckMcx1G8wJ2HLlSg3g94iNAIHrG+vM/alb3crmIAJy/Q/euW+yDxuP7vaEnnH2H9xQn+MCCSSNfoKyd3iBmAdeZ9dfygVQ18k7k+tVWC+Sfr1wabE8fmcrQOtKb3GG/D78p/rSwtrV+Ew73DFtZ6nkPU8qoscY8kpZXIuuYtmGmkdKozMetajC9mcgDC4Dp4iRsfIUYOy926oMBgx0aKzvqccSbdmRw+CdzAB10nl861XZ/sELp/es4A/hAAI/mY/amY7J3rSjZ1BnTT6Uzw3Z+/vIA5CTHvWTP1qcfZJIF7Al7/w1sq2ZGgaeF5OvnHKnA4daTKGK23A3trCkDqI0qriPCb/AHYKvnbTMPTpRXCrLW9LhUn8Lc45gzzrzn1E3DeV/cArxWBRiSl9R/Mp+hpLxmWQA5iZ09RofYia3eGw6Eknuy06Zeh8utDcS7OrcuTcmANEBj1psPUpSqX7hTSMRwK41yyE1hSV22B1H5mmd3C2WGUvlI5HfSrOxlhUxWLsEEkHwDTqRr6BhR1/sOC/eM7AiCVkMfpsK1zVybvbkEpJMGw/ZpygdLloKR+JwD7iiBwsrazG7aMg6d7bEgaGASCdRRHF+EkZe6eAAZWNT70nW0Qwd7bGABoDso5npvQU4vYHKtB1+73L2w0iRoPXXTlGlCdpbjXMrM1tgkiQSWEwYYHl5+Zq3g+M766C5REA8Km3mgA89MxJ56037Q8BssRdsmVHx2xIkgDUAnTzFNHGlPUuwymfN7+HAY6x7VKZDEKNJYeQO3lUrXr+Ragq9w9SpymDrsa4wXCblpwyuGU7yK5usqmShidGk8zzpngVnXcDzrHKTimZUTHYRjKoYJNBDCsjiRB67j1pjcXNBQhhPrFe4pgyRmCuvtUoZHEspUit0DbwTpy2rKrwfJi2yjwQHHl1+orR4FmBLFA08wYNEfsKjOyyPCIB3EmTWnHlak15K4/fNCrjnEe5sNHxNKj+/Uj5VicDb0LHWaddtsTLKv8AfP8A+1LcN8MV6WBVC/ImeVyrwTGqQoZdp9iNPrRvZfDpeLhpz+EJHwgmQSRzpcrhSUYnKdiDEfqK13YbDpbN3Wf8sj5n+lPN1GxMSuSRX+y3LTEEFW5jkfPzHnRX7aWMOIYR79PetLxG0rLDDTkeanyP22NYjiKsjwY8iNj89j5VmdSRt+BluFSbrTtofT+4pHiL0svmWajxxABLrT42AUDnrMn0A/MUoe5JPsB7A02OL7k8s74L+GcHV0zsWkmFVYHlMmnOC4RhxvbJYfxMT+UU4wOFS1YtqwmEWSORIk/UmvWwyBpzEdfP5VmyZ220RSVFOHwNsSVt2hpsUB/Om3DsbcFsibUdMmWPMgb0LctIi5kfMeYNLMRxI5eUn2qMbmKkpGhPEiFKsUzGIZVEHrI60fYxyAZRiFlhIOWI9p1rFWLpdlJ0A0560yu49UMINY6fTWoZMN7CNUaU40IhY3VuGNl3PtNKLPaa5dJyAoBMjWR86X4bFFj+/wAgUbSNfmKNtY0FpRmCR/BIPrO4qawKN6lYFyMLHE517t1uROaND00517hMViDcyFlK6n4d/nsaVPx9B4Mo155yAfuDXKX1UiFZpMQX119a54vlQWhzfwYzqER5O7KY+VF2MMUY5neNhJBI8jzpYcICACWtwf4tBVwxSmfEGUblefuanp1bWIzPDErb4q8/CU1CzqcokfStjYu2nMhGBgb6VgrmPt/4qjzCZdZO3gI1I9q1iYomWtvbukRIBDA+RGhFas+GUtNbbILY57z8LGDuNOVe47MBFl1JbqCfWs1jO0bkkFAGGwE6dIB5U04LefEKTnCqDBjeY5Tt61jeL0otypgplGGwGJS4WzoykGViDP8AcV4GxDXMpU5pzDfXXr03p5jLGS2cmUAA6nWfXrOsmll/jXdot4z3YBVyDOXmNJMCV+tN0+SU05Vf3GaL73CsMzFrlls51bLkifKRXlCHtWp1VkynUTIPv+VSl1dR/ag7CNyCMxWRJkAafKrLLqB4QV11A2M+tDXLTTKOQRMDkfUVbYxTLAuIDrrlMEexrW1tYOeCzDYtRcEID/FAImiOInKICzPwjf2k61L+HVjKPDcwTB186Gu37oOUyY2O/wBaXZ7hpnmOwpygyY3gDb3rnCYqbVzWdgPIAijEv3AJCq45gnUe1DW2nOWUKZAgbCIn8qfFJt0zT06qRgu1V6cQfL+/tVI+EOvuKq4nezX2J61ZhHyNkb4W2r3YKopGbI7k2W3UFxZ50z7H4llvFD+JG+aw3/aaVXF7to5GieHYwJftXOjifQ+E/QmhNXFo7G6kmfQsRazM3PXl56/ek/FMAche8Sq8p0OnP9K1GBiNp8I36pK/asvxy5+04hbY+BdW9B9qxJJHpyMfibLZVcjRgxU9YMa9DEH3FeYS1mZRPxH6aj7Vr+0PDv3FuNCdVPnC/TSPelPAuFC9fUQRCtnA1ggDUeXin3q3qe1sxTjpZquDOLhIzDLGggEx0jfSvOKW2sMCNVjeJA8q9wvA0Di5bbM6yAMkTy1/KfOiDxchwrwJ5Rp7qa8Zyeu48eCaYDhF8JZULhtzG3kRyq9uF28glcrZtZ1jprTa1hWlWQhR0AJBHQr0oWz2ajMzuWAYkKJMdJmleZct0BMUPwljKhxBkn7VbY4A8AkoCBsCST69KMu4e0DJIUHcA6z6ioLNgFXBYNy1P1FH1X2+xzZwOGAqZIE6COXuaHbGXLCwvjzaKRBA6etHYzFGJg6bEroTQVi+TC5gs8gv3roW+QXvuDjh2im/aaW6bE13xDArKZFLSRtPhircfZu5TlLNO0HbTel1hcUhDEtlJ1XoParqMnvf6As6u23F1i5c/wAAJMelVG2w0KgCZMnTz0om4TdS44gZGEhj4jr+HyobiF4XEIghhG+3rVI/MrGKFmIxQbFqVyCREZfL0ogFeZhpiV0P+1IXDDEGNSopkl9mOZlCgaA8yTWycdkLXkMwyZMzSzAnTXU+ZotOPKohgR5xIpVdRwQLUssb61MJbuG5D27mT/SBP10qEoRluwbUaM8fyW3tqf3bj5HnHrSu5dY6BiV/EBrIOmo/vambdkgTlW7mnYFY/wC6l+B4fe74oEMkwTssLvJOkCoxjCNtC6i1MckCbM/OpWvscB8Im5ZmP4TUrta/jG1GdtY9W0IgyQKtWzm0I15E/rSjGYfWVO06E7Vba4pspG3Qzt0oOHglbQ4wmEVoMwwPPcxRuY6kLMb+VD4W4hAJUMTsdR7Hoa8tcS7t5kADkTr9NxWZwbkPZbYRSGeToCTSHimOC2bjHcz7T/Sa0HFuPWrqPlt93MAZNf5vv86xHHyTZO2/UHmo5fzVq6fH7v1NGLaLZkGaSTzOtHqveWwfxL9qAXejcFcyN5HQ/avaMwTZud7bj8S0M3w6aEVbfm04ZdjvXOMAHiGzfnXHH0jh2PmwrT8QB/8AkoPzkNQfD7ISzduczIn1pb2VxubC5T+AkfI5h9C3zprjGAsBBuzddd68ydqVHqQacUy/tGYXDoPwpPlsP0pPjbjWWtXrZCk+BuW40nmJ2nbUUw4teL3tNraqJMRtNC43Am5bZecSPcaj10+aini6ZOUdSY+wB721buq0ZlzELJPmPWZoXGcFD3VKsWkyDqMpHiKt6gfnVXYbGD9kyyA1tip0k6yQdOR1E+VNMVdTui4cAE6g6kEbEHyPWvPyf0puNHnpOyYyw4EiYOpiRHkY5VxwLEOjGWfuwugg7+fXTSqeG8bRw+aTkElZ1PmD68qWjtMQdFyiIg8z18jUlilJODQ6XYY8W4qXcC2koJk6CT78hSa/iHYyiTEcxp1261w2NuOAJg+nX8xReGwSrqLn7z8Q/CR0itMYLHGh/Tl4GfCcYW/BEbK4EH0ofGcRyXCrWQDuDm0A668vKrL+Ic5WS4VMCVgEadDVeMuXLiFWRXBBg5ob51BRWq2I4uroruX7pbwqMpO4YflXtviN8O63EO3hHIAc5G9CYXAZVRiWUg+JS0zB0iKb3roYFJOp130B86q5aHXYDjSEWM4xbLt4ACRvrFV5mYKTqOo5dJpni+GW0VoEDlodR11FILuKyKSCNNd9G9q040pK0Ux0twTgOGuXb9+4iZ8u/ozR9jTpMES8mzcQDSIza+lIuzOHd1IQw1xwBrG3+9fUOFcDxCFc122Ig5QWBPSSAdKXqZNT0oDdLcWjhFwrDghCJlVgj6b0HheFtMpdzpsN5HrWxxfEcUhhLdp02kXCH+RWAPelX/FoYNbe2lu4DlOfmSebAAk671CluoyRG2Jbdhg8kEsuxjfzmabLjYXNLBFEkFGJXmee/rQD8Ixtws1p0MMJyiSo6a6fPbrVvE+ANk/e3LjNoTkbIvT4RvzFTeLXTfAW6Fadr8ogliRv8P3WfnUotOE2WElSCd9AfqRXtM1h8B1GUTDd4czPzJy9dTtVr4sHw93LLqIIBjzpbhseLZbNbZiSRqoI1NBreGc5Lbg7STOXX8omvS9Jt7gjDuzQYbiTKZdoO4HIxttXv7YApdm1OuTcPrtPIjzpDdNkgqAzEHwsJIHXQ1bw7E20DLethw2xGjqfJh+RpXiSVlGkxhi8dqMgJFwSADtqdCfKpxmzlsqumw2/nt1amCCsjKAARt5HXbWue01zKo8gP+pP610GtSSNUYVBmLJo20uYDzEe41FCWhLUZZET8/lz+VegYQyx40IO+xFD2RAa2/Pb9RXQfK8jY1biLYeIPj5eflXHBPZe4Va4nWPuKfX7mxOuUT71nuBApeIbQkTE6iCNCOW+xrQXGJ9z9Kw59pm7BvAb9l8BYxauWustxGl0heexE7itThOzmFI8RuE7g5xr8hFfLMRiWwmIW8q5lKw67SOevIzqDTW9/wCJqIZs2mc//wBGhQecBdT9KdRumkBz07NhXaLs5+yO96y8IXMgkShbbUaFSZH2oLh/ay3lyuqNdEwxjK3kQRofMUQvHbmNs3M9u2veDdWyxqOVxteWoOkbUIOxNu24um4SoMqFhgTOni6Uk8mNLTMjOk9h9h1t5xdFhURgFdGPXXNpsJ09/KmHFLdm7Ld0FIHLl66bVzYuggAtOaZE79J00q3Co2QoT4htI1YdZ5jSD5ivJc23vsS+YjdQNgNuVGABRy26azVuQFzKrqY0mZ9D51elq1uWzEdQRTqVjPI0qArtqRI0oTCWS7sPEAB+IEDXoRRWKxaq2oLctOlWHFKpVhbaSTJyEwPODVOwtypovsTat7rmA0LRHzO1FW8YLy5XQawQVMqSNd1qm7kxCidNdipG229AC3F9fiK9JKj5QKytKe75Qq4GYw8Bjm7wEajoOgrG9tLC2rCqoP7xvCOg3Mc+nzrY3cVkMCJBiJOs+uxrJcSvDE8TAIJt2AJXVpYaxp1aB7GtHS2pW+FucE8P7HWzZVXlHABY5tydTpEDp7VpuFYO9hzAOewR8BbMyEc1J3B/hoZMTn3Q2p2OpB9vtTJbxMZTEbmPty96y58s5bS4YybFmE7Q5sTNxLlogZVVjIZd5IHhU6TM+VA8Ze1jHbu7mXwhZKmCRMTHqdfKmONw9wkDMmWdcwBJ6bUJY4Wq3GuGQ50gNCEj8TAa8xpTQUIvWtnQbFNjA47D3XvWSImCcwIOYAzlPrPtTexgsWri5cxCYhMrZhMGYmNdzXuLwr94ZghYzAjQruNo8UE6T+dC3ux2Gk5rtyGOZYMCNDIMbaiK1vK2t39BX8xiMM/4WIHLUj6RXtZu92ktqzKvegAkQzMx33ktrJ196ld6M3/z/YulCDDGbmuuhqniByzl00bbSpUr0X8aLl/ZAzfCnUEGQdR8qN7WWFR1yKFkj4QBz8q8qUk/xv0BHgbYf/MHt9qUdr/hHp/3VKlSxfiI3T/DZkbXxD1pgPw+1SpXqM8w9vb+5oonLhSy6NmjMNDHSd4qVKBxX2a/zT/L+lazAjxr6mpUrD1PJu6bgH7ULofSsay1KlNg+EHVfEabhQ8C+rflTfs43jujkAI+VSpWTqe5nkaXEjUeZrnHtFq0RoZu6jT+CpUrFj7/AOCa5K8IJRidT560uwjE3BJnepUpcXc58lfETAJG8H71XwG6WEMSRk2JmpUrSvhY7CeJOdBJiRTDiV0gLBI8S7HyqVKhj5iSOL6A3gSATm3O/PnWf7En97iTzN3U+7VKlWXwT/T7hNXdWb6+n60wjUeZqVK8/J8KCgXCic861xhhOefKvKlBcBF1tyWtAkkSdDqOdaDh6jNeEaC6wA5AZUMDpqSfepUo5fg/b7gZluJ2FN15Ub9BUqVK0Jujj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8" descr="data:image/jpeg;base64,/9j/4AAQSkZJRgABAQAAAQABAAD/2wCEAAkGBhQSERUUExQWFRUWFxgaGBgYFxcYGhgaGBwVGhocHRgYHCYeGhojHBUXHy8gIycpLCwsFR4xNTAqNSYsLCkBCQoKDgwOGg8PGiokHyAsLCwqKS0sLCkpKSkpLCwsLCwsLCwsLCkpLCwsLCwsLCwsKSwsLCwsKSwsKSwsLCksLP/AABEIAMIBAwMBIgACEQEDEQH/xAAbAAACAwEBAQAAAAAAAAAAAAAEBQADBgIBB//EAEIQAAIBAgQDBgQDBgQEBwEAAAECEQADBBIhMQVBUQYTImFxgTKRocFCsdEUI1Jy4fAVM2LxFqKywgdDc4KS0uJj/8QAGgEAAwEBAQEAAAAAAAAAAAAAAQIDBAAFBv/EAC8RAAICAQMDAgQFBQEAAAAAAAABAhEDEiExBEFREyIyYaGxM0KBkfAjUnHh8RT/2gAMAwEAAhEDEQA/APMcilSwI51ncLdJaI2NXXngHfc1Xgmykk187CGlNDWMSTE0Pav6Ec6qOOJPlV+GvLtFdpoFnuNuZbRHWqeHkqB3fOuOKMIEajn0phbtZbSEcgKql/T3GKjiGzAkaijVx5Jil13Ekt5URZIFRlF+AA/GbwfMRsi6nzrIKrIZiRyrUcWvKuGYzJuNt5VnsAjKcxTMK14NosI/4LbLMG0kjlTDGrlAI111pZgcepufDk2o3iN8ocp2JEUk1a4Czvilxu4Yo+RlBOqgzA28vWh7d3E22lrK3I/FZaD/APF9/ajMVZzIq83e2J8s6k/8qmmd26p0JEzWdZNEapPkUS2u0dqWDNlZtlujumHu3hPzpxgLeZdJAGxMQZ8xoaE4hg86lXUOJkRG3lIqm3wS2h/dK9po3tsVPuB4T7g0W8Ml3X1QRlcw07nU1Q2E0MQCK7w9q4Y8aXD0Yd2w/wDcnhPuorvvEmLhNudPEAVn/wBRfD84qem37XYKF1pgyMGBBE7VVYAKQB86af4EcpnYnQjWfQjQ0PbwBAILR0oqSVoIPhrAa5qNhFd4zCKCusRROFwBLNBEgTFUY7BeGSTJoalq5FYFikm/bWDEGisHcAJUcqowrsbhYnZYFF4fDszkqBJqk+KCivCvL/DuSJ86mKwn7zVgANavxWBKNoMkGSD/AHtQeP4cxcETqeVWhOkhkG413VFZD00jeqe0Kr3QLaba/wBKvxaHuhodImhOJYNnQEsIqONp7inC8TOUFROUDWgsdinvLmbQdKLtcPbKFmABvQ2PUquWDuIIox06tji5jCARQvEU/d78xtRttfDB35UPxAeCNj+dPDeQRSp0qV2E8qlbth7Y6v4JQYZhE1Vc4cokhpHSuGdCcpnzqi4uQSh9KwJO+SJdZQMQBoRRBwjabUNZxeYgkQfKrrmOIOhoNSvY4XcSc5gpGkiaf3L8qFGwApJbWWzMZk0yS6Aapk2SSGKriAHoDV2HZQpzTULBmAYfKrcfw0G2MjakxBqcsi2TO5FNrhqYjwszLlnKY0k+dXYzgT4e1KNmI3npRTYHuDM7jb70JqZOdjPI61ylJu09vAboAwWIZiCwEn2rS8RCNbtn8QIpJh7AEk7jajO+ECTEU85eDmxlicZBtgciT8lI/NxXVlQ7SdCaAw+JPeSBsnSfiP8A+KbXTmsgkAN1rJNaaXkCOrtxEdQwgRqennQ54gCx7smNvWvcKc052UmIGbSvcHhVXcrvpBqemMeeQsJXEGJjUc4oC5j1Pwkq30NMcVcGWBQC2UhjlIaNGBoQrloFnWDxjW5NshdPEkeB/VNgfNYplgmTEDwjI5/8tzof5LnP0bXzoDD31NtQ7SdiY2oi1hlUShJnrtFWeZVU1f3/AHGLAzI5BXKRoeRqY2+WWDsRvVmG4zbebV5ww2W6BqnRW/iX6iqsZZ7loeQYkEQVYcip5ilngaqcd1/OQGfwmCuJcObUHajO4AbxEqeUU1weLS5bzERy8WnypXdxBUlQRPI0VOUnutwMKus5C5vFyB5kV3+3BFA1knURtFcYTEs+4zZRrFeHHCdd/PaulqaqSOTB8ZxIsCJ3O0UKbLXVCzz2pzlVogA89qtaypBWMrEb9POk9RR2SOALWFygROmhB3rnGIwjLr18qPwWDgZXOZv4hQ+Mt9041nNSqdyOExFyTm29KpuYBrglTJp6bx6eE15bgeQ8qusrXCOM82F15j2qU/RrUa3PmdalaP8A1PwNqEa22TMQZ1Mzrzqt+J5BqFPltQqBreYkhgZOWleIui4TOh5CqRx6nuJRpbao6ghNT0oHFIFMMpHnQWGu3FA10+tE3OJZ4RjrsK5QaltwFI5Zwp6zrTO1czLCr70tDorFWMEaUal4ADK0eYoZFYpLgOzT7V7dv5QkZozCums3N8+lRXZrioNQdTUhhhf4kj2yCozT70uIbaNB0FE3ktpbYmA3KevShR2neIygHrFCCf5UdVnJDaiaIGFVyArZiBJpZe4wDJn1ipgb4n+Gec1VwklZ2kaYdXXvGiYIX5AH83PyoqxxERDNHlBih8HiUbDtDQC7TJHNjH0Aq27ZRUBVg4O451GdN0zqOMaviDC4pmolq4W8Kz70RYwOaMiArGubSqjdNkllj0ml1flRxfgnYaXNDRd23Akn0A3NKl46X0Kyd6tXjVuQGtMpnXUjSklCXg4O/bFyzBzDrz9a6weJzjkunSkePJckWp30oy6GFpQRDRTxjFU2Czvh+GzG4MwHi3POj7eMCD9nxMmyfgcb2ieazy6g6GkWEYgAE6k0ddSOrDpv+dU1uE77PsFF2K4W1l8jHMIlWHwup2YfpyqhWmRlmnOCxakHDXwUQmbbHXumbY/+mx0I9KpGHt2WK3TLjkNfr0ozUV71dPgIvs4g22MaH061TjJtQDLAnn59DRz4m0GJUlix5jaueI27WneHpGu1dKUa4YaRZhrmUAgmIq3FccAEsCDUVkKGOXwxzFB8RQFSG57f71jUYylugUNsLjA48Me1dvhS2rR5SNqyNlGUSrFdeRpkOM3FIFzNH8UaV08Du4sAzxWFZdQIWNelJuJWmMZSQeopxY4jmlGaQRptFJcahBJAI15GjhtOmcLxhhz3qUSSeq1K9HWglV7ghAIUhiZmftQNrgqgag5+VPxiUJIV4Mnf9agZmJyPqN51FZvVkgJCgcGZRnzbbjegbBTvJJA1n1rYWJVCSqsfLnQP+GI6lgkEz7Gmh1FXqGM5fs22YsW1O1E4Xh6kGXIO4iuj2euICRD+9VXLDrDGU/0mrarXtkdtwXYFHkqW9K5s3HDl+S6TRtnCoF7wsZ5jlSq9xdi5S1AA1ZjsB5TQh720kckMnuZ10BJ3864w2EtkgXAyzvTPgfEba2yFaWO7QC3tO1E38LiozFO8txIKD4vZtj6UyhRoXTvyIcfwhADl261XbwaqupGxPyqx+I2mY237y038DiJHkRVN7CBJKn4tBJ6kD70ZKXDZGSlF7heE4dktKpE8/euTiSgCFZ1kHlXT8RYBR8RJNEYjh2gZjBblzFRk9/cLZbg+Jh/C75PPSusTigGCL41/i3+tLRhgCRBM86Iw14QF18PP+lTcEnaFYRYtAMfD6RvRWJvKGVnt5hG/P3FAX8SucEMJHnVl3D33UgCQRzpXHe2EKtY63uuUK3QGRRdrF2wUzmdNC3T0pfw9SEAuEIV0gDeucTlW5BhlgcqTRFtpHBWOFgXFZZYc8oPPnXb4m2y6aHzoU8YlYRMuvOgL3ETnCwoDb6UY4m9gWNTxDNIIBkRrvHkRVFzEl0yuSblsaFmXxLygaExQVvDAwwzAA71ZxPAQqvOfLOxMwdxIrThcYPQ+GBhFrXQa/ahMbgmd5JXQRJ0oi0yg5lkgxEbx5+dW3lBuKjAgET6+VF6sbYaoU4O8yGACSpOgpqllntltTHLoaAV2t3GOUhauwON8NySdtB1mg03ugl/D+JKZt3EII5jSuuJ8XRYVS0sNtxp1nlSrB4qLjEyTEDWdq4BW4S5Oo3FJ6K1WzhinFBKkqAIggc/0o/D3CTNskKBMNrSqzbtMPjA8jVx4g9pfBEdRrSSjfwo4fqQR8CfOpVOF4kxRTkOw6VKzOEvH1GowZ4iCzBVG5196vwHFLpbIgBjeBQ4wRGYgLAY6+9ars/YtxmAAuNpoK9XI4RXAEr7irB8UYNlyNrM1cuPK5vC4HIbya84sjWmYjQcjVZxbd2MxZcuVw68oOu3I7+xEa1NYtb2XIKrY9XFFmBUmeamRFNwiupFySeW1D8HvpjFFsMovLIn4RcENEa6MSBvzJ5UN3wtXIBMcwRSZsLiEG7Q5rNnwZgPMaeWvqay9v/KljlDEDMZ+Zjf+lavtjcdsG0NmXMh5aCf1isi2NVrQttyGhjbQ8vX862dIrx7+QrY0fYrCd5dGXW0mrHbMeQr663G/AEVYivmXYz93hg4Gkyf9694x26vEhbKwpOWQhaT/ADH7CuduTSN8doqzVcb4YmLRlKjPlJR9MysNiD68qxQdG7vOstMMOhQNm+ZAPvTHjvCMW2GtXRJV5DgT4TyDAawdqUYPg72rrriCAcquCNR4wsf9LCORBpa9jsnmGT2EYju5BXrtXRLAgmZIrjBXDbcTqjcwDNS7jXNxgBnWNDtFY6fBi7l9q1mGYlkInQRrXPD+JEGHQEciRB96ljGsvxaiNwNRXeIx4IMoSvInce1I03tRxRxazaPiVSrdRMUbw7Fq1sEHK40ImAfOgP8AF7qgqmV+mbl5Uuv3JEsMh1mJinWNyjTOZo7t4ROYT03/ACoDFOHbVtaT4XEs/hQliNYom3iddRJ6UfS0i2Gi+oAzA+ooO/YR7oUSZHWjsLaziAYnUCgbuHZbpbSfLypo0m/Jwze93ac4Igjf5VVwzjWHBNu4SAZg6jf1obFYhzoVjTegxgleWeFAEHlRhFV7gtdx32e0vPYJGkshOvhidPamr4kIwkBhzNZG5eW3csuhkfD7Dn9fpTXjN5rSrcGsmIqmWCnv5DTqw69hC2aCQDsN6i8PyjxNr6Ulw3aFywOUSD5xp+VMcP2lBbxJHXWs8oZIqktgUxZxDg90lmDLmUaRpIoL9huZQDKyNxzp9jeL20YEKWkRpqPKr7HFUaAw1imjkmlwEzVk5PARJj3om3iWjcHlFH46wUYuqZuk/UUiW9LliMuuo5VsSU1YaDRfI0zH5n9a9oQ3AdalHbwNscO6W3eAWQzsaccI4oO7HdgqCdZEkUPieHE3WCxpPoKc8G7PG4PCVUKdT166Cs85KS+YkU72M/2kulYHeZwdfnVuGZDa+HNpOpK5d51GjA/MdDWp4n2FS7Ga4wjkqrr865t9jrSbNdB8ioB9Rlq+N0lZX05GRxOIKOtwXVBX4QE200BuBQCfXpWhuXlxVjvbaklP86OjahxJmJzD2ru92TUzDsPZR6jwgaHpVfBuD4jDXmgZ7LjKy6ExsCJjYa5eeoqs9M1TOcGhVfw6PZuKH3UjLsZHl6isV3YYRzkD9a3PE+zjo5K+KSdRpPTeslxDh9yxcOe0WDbc/wAvyodP7bVnODXJtOxPGktoLbiQJ0NbOzjMLmDi2ARqPby5Cvk3DsTBlxlmfKN+utavhF0EgiWPIDWalO4ybPRxJTiaTFdqWssbK4e5ca4RpGVRmMrDcz+lKeNXi91jlCsmVCCBBEOx5eY9IqnjoxDD9619VGoVCllfm5zN60Ol3wDOcwdywYtnPwhQrONC0DY8hXSj7bJZnSBcRiPGATA6LvRq3FC+KR0jc1U2Hst4gyZl3AIJHqJ0rjF4djbUowckwIIP9NKzaVweeW28QygZTI6xqaDx1zMAHnXWdausYclgreFwNB18xG48xRSsrJqRInnt7UjuLB/kD4ZZXKWLT0EUVfto1poMzyjWhGtw2xHmKPs4EwDqR6Us+bDQowfDQhDpoRuDppTP9mV4fQNV9vAq5Mhl9QQCPU1Dg0UHxqsbDMv3NFuTd7i0CNZCkHNB12ofs+rtccxrJ1OoqjEKGM57c9Tdtj/uqzAOEQjvVDEycrFv+kGrOD0sLQZxcOxAkamIAGlLeL8PZIBIOYbDf3pm+JS6MuZix2Ko5I9IWocF3eTOWBYhF7xWDMTyVfiPyrsSlwFJmfxdgrYEiCrj5HQ/nR2K4jnsWxuwIkemlahuAYNrbWrrst4/jmPQhToVBiruCcCuYXvEtXMPe2YErBWdPE7AhZ6Amav+U0xwyaozIwQys0GSNB0qi7ZAUFjGn1rV8X49iFIRMRZdzuqAiI/1RB+XKs/ib9zEMDchnGmt0LMeQt/ekvyDJCMFV2xM16NFYjzFEWeJDIA3iYcxoaOGFbNHc2wR/rcg/ICubfCHug5Ew5/i8T5l15qzqaPsfLRnI3aQCMwMRHr7V1/w5+0pntPB3CnYg13Z7MYorKrh4B0Uqhb1y3WIYeYmqTxnHWJTwQm69xaAA6jKoMehoyXt9kkmc2S12auQPD9alaHDcKt3EV++bxCdGga+U6V5WB9U75+h1Gcw2POdi0a8/eqb/aS9baFYBAT4VEmOszqecfpXWJ4SdOe9B8b7OXBb7y3rA8SzuOo9OlbMbgpbjqWl2F/8UNID3CsiQwkqw5EGa6xXGLqDN3jMv8SmR76aViP2poKnaZg8j1HT711heIMnwtA5g6g+1bngHWY11ntbc3/aCP5ht9aa4Pt62mY239CR/Svnd7EKxkDKecbf0rwoImKb0weofV73apWHhVdtzDCfKKK4dxVGEtG+pAjX9OdfIMPi3Q+BmHoTV/8AjN4NPeP8yJ/KkeJtjrMfWyLN5gJkydXjUDnPrWbs9q7tprq2hkti44DpaDuwU5RJJAA8PnvWRXtTc0mCRz1n617YxkIJvOD0zaCddpjnRUKW6OWS3szQYjj9q6D35vgkQzqup9ZJA9opGMR3RKYe9ce3ciFcqokHd11EDrpTLhvHWgIMXl9UMfNDNDYO7eXEi4gzFXLK6KCCF1JCsBOgOmh600aQMlyAsBxt1uE21t5tpyZgfPlFOMD2jxj/ALvvEAX8RtKCMu0Eaz61tuDYbD4pCwsFBmMEAWg7wJPdbxJI33U0djcJZLdwliyqqo7y6RD5mE5UyiSQpUkkwJG81Oc3bpIT0mfP7/HcTcys1zxLsQoETvuTHtVJa9IfNq25Cp+YWtre7H2YBNydTAyAdOeahl4Lhk/GxPKIUfeazSySvg5YpMRW8WCPFcuAxBHeMPfQjSucNiSz5cr3R5G635GtOqYZP/KRjuWZQx/5qu/4iySEbIBvGn0XbWhbfJX0X3YmwnAnJn9mUqdczBR8s+po61wNUaSbYB5BAfrAoXFdqRrLH57+w1pPje0DHaAOv+9D02zljguTQL2UsscxuXDJkhcq/Y0bhf2ayNFafMsx/OKxKdpRAE/Mn/ag8bx0poAGnXRjH0p1ik9mM3BcG8v8dtpqiqu8SIasJxzjDvjUcH/LAyepmfr+Qoe7x4MughunKKVPedmkDxek/wBmrY8Wl2yc5qqQ9xjXblxXvW2ZQZIJIka7HemOEbPb/cBEGpK3HkyOoPPTnNAcCw+KvsFci2g3dxB9hzNe9oeACy0Al1Zcysd5G409frSur0NhWVJ7Gt7McGN20HzW41DZd5zHQwNNK0eH4OijUqFHJVE+5Op9KS8Ix4TDqFhVYBtBtIG1cjFJaaQx8Wu5O+9eZOSb4Mkm7sb8EwNgO/dW3ndmZgTBMAKCJC79OVP8DiwpjKsgEwV5AfOsPcUP8LgDzGopbieG5WkHKRrmH6jY1oxys7S2+R9xPE3L1+4qEIylTPdghVaNQBodJFNMTdW2gt3mBS4pBcjKqnTWfwzP0pTwTiQs2y+I1ZtQ8A5gJAGmzaHff5Sl4/xRcQksXtshBNp1yhlJgMvU7T5VmxxlLNceF9RqdUCX+DXAxClSs6HvRqOR35jX3qVSvHIEBUIG2gqVtqXgNMGt4y5mYjMYJ0A5V7c484UjcRqOopnayhiyE6E7RBFAYziNi5mRrRH+pd5NCle6F1JoUHhIvoz6K24JPLz/AFpDiMOyGGEH+9uordLwBlKtbIZY2ofEYGzchWJ9OnoeVXx9Ql819htOxhoorh14ho5GR8waO4z2eey2niWJHWPMfcUtwiksI3rbqUo2gK0zXcT4wVUW7bsIEmAsZj7SdABqaz+J4g9xCH1PU6keh6VpuGcBBHi6fM8zWd47i0zm3aGi7t1Pl0FQxtSdJF8sXFW+4nNWWEkj+9qvwWDzuATAPP19aYYTCKiq0EsSysNOW4A5Hn7VpbM6QXw3DpADhRtPU/0p9c4nAAtq2VdQQABIB/iIkakHyJofAcJFwgqZE68o8j0p9i0S2gQHlGh3msLluboQdHFjtM9tA2QsNtTln0gNVeG7SK7FgGXckMcx1G8wJ2HLlSg3g94iNAIHrG+vM/alb3crmIAJy/Q/euW+yDxuP7vaEnnH2H9xQn+MCCSSNfoKyd3iBmAdeZ9dfygVQ18k7k+tVWC+Sfr1wabE8fmcrQOtKb3GG/D78p/rSwtrV+Ew73DFtZ6nkPU8qoscY8kpZXIuuYtmGmkdKozMetajC9mcgDC4Dp4iRsfIUYOy926oMBgx0aKzvqccSbdmRw+CdzAB10nl861XZ/sELp/es4A/hAAI/mY/amY7J3rSjZ1BnTT6Uzw3Z+/vIA5CTHvWTP1qcfZJIF7Al7/w1sq2ZGgaeF5OvnHKnA4daTKGK23A3trCkDqI0qriPCb/AHYKvnbTMPTpRXCrLW9LhUn8Lc45gzzrzn1E3DeV/cArxWBRiSl9R/Mp+hpLxmWQA5iZ09RofYia3eGw6Eknuy06Zeh8utDcS7OrcuTcmANEBj1psPUpSqX7hTSMRwK41yyE1hSV22B1H5mmd3C2WGUvlI5HfSrOxlhUxWLsEEkHwDTqRr6BhR1/sOC/eM7AiCVkMfpsK1zVybvbkEpJMGw/ZpygdLloKR+JwD7iiBwsrazG7aMg6d7bEgaGASCdRRHF+EkZe6eAAZWNT70nW0Qwd7bGABoDso5npvQU4vYHKtB1+73L2w0iRoPXXTlGlCdpbjXMrM1tgkiQSWEwYYHl5+Zq3g+M766C5REA8Km3mgA89MxJ56037Q8BssRdsmVHx2xIkgDUAnTzFNHGlPUuwymfN7+HAY6x7VKZDEKNJYeQO3lUrXr+Ragq9w9SpymDrsa4wXCblpwyuGU7yK5usqmShidGk8zzpngVnXcDzrHKTimZUTHYRjKoYJNBDCsjiRB67j1pjcXNBQhhPrFe4pgyRmCuvtUoZHEspUit0DbwTpy2rKrwfJi2yjwQHHl1+orR4FmBLFA08wYNEfsKjOyyPCIB3EmTWnHlak15K4/fNCrjnEe5sNHxNKj+/Uj5VicDb0LHWaddtsTLKv8AfP8A+1LcN8MV6WBVC/ImeVyrwTGqQoZdp9iNPrRvZfDpeLhpz+EJHwgmQSRzpcrhSUYnKdiDEfqK13YbDpbN3Wf8sj5n+lPN1GxMSuSRX+y3LTEEFW5jkfPzHnRX7aWMOIYR79PetLxG0rLDDTkeanyP22NYjiKsjwY8iNj89j5VmdSRt+BluFSbrTtofT+4pHiL0svmWajxxABLrT42AUDnrMn0A/MUoe5JPsB7A02OL7k8s74L+GcHV0zsWkmFVYHlMmnOC4RhxvbJYfxMT+UU4wOFS1YtqwmEWSORIk/UmvWwyBpzEdfP5VmyZ220RSVFOHwNsSVt2hpsUB/Om3DsbcFsibUdMmWPMgb0LctIi5kfMeYNLMRxI5eUn2qMbmKkpGhPEiFKsUzGIZVEHrI60fYxyAZRiFlhIOWI9p1rFWLpdlJ0A0560yu49UMINY6fTWoZMN7CNUaU40IhY3VuGNl3PtNKLPaa5dJyAoBMjWR86X4bFFj+/wAgUbSNfmKNtY0FpRmCR/BIPrO4qawKN6lYFyMLHE517t1uROaND00517hMViDcyFlK6n4d/nsaVPx9B4Mo155yAfuDXKX1UiFZpMQX119a54vlQWhzfwYzqER5O7KY+VF2MMUY5neNhJBI8jzpYcICACWtwf4tBVwxSmfEGUblefuanp1bWIzPDErb4q8/CU1CzqcokfStjYu2nMhGBgb6VgrmPt/4qjzCZdZO3gI1I9q1iYomWtvbukRIBDA+RGhFas+GUtNbbILY57z8LGDuNOVe47MBFl1JbqCfWs1jO0bkkFAGGwE6dIB5U04LefEKTnCqDBjeY5Tt61jeL0otypgplGGwGJS4WzoykGViDP8AcV4GxDXMpU5pzDfXXr03p5jLGS2cmUAA6nWfXrOsmll/jXdot4z3YBVyDOXmNJMCV+tN0+SU05Vf3GaL73CsMzFrlls51bLkifKRXlCHtWp1VkynUTIPv+VSl1dR/ag7CNyCMxWRJkAafKrLLqB4QV11A2M+tDXLTTKOQRMDkfUVbYxTLAuIDrrlMEexrW1tYOeCzDYtRcEID/FAImiOInKICzPwjf2k61L+HVjKPDcwTB186Gu37oOUyY2O/wBaXZ7hpnmOwpygyY3gDb3rnCYqbVzWdgPIAijEv3AJCq45gnUe1DW2nOWUKZAgbCIn8qfFJt0zT06qRgu1V6cQfL+/tVI+EOvuKq4nezX2J61ZhHyNkb4W2r3YKopGbI7k2W3UFxZ50z7H4llvFD+JG+aw3/aaVXF7to5GieHYwJftXOjifQ+E/QmhNXFo7G6kmfQsRazM3PXl56/ek/FMAche8Sq8p0OnP9K1GBiNp8I36pK/asvxy5+04hbY+BdW9B9qxJJHpyMfibLZVcjRgxU9YMa9DEH3FeYS1mZRPxH6aj7Vr+0PDv3FuNCdVPnC/TSPelPAuFC9fUQRCtnA1ggDUeXin3q3qe1sxTjpZquDOLhIzDLGggEx0jfSvOKW2sMCNVjeJA8q9wvA0Di5bbM6yAMkTy1/KfOiDxchwrwJ5Rp7qa8Zyeu48eCaYDhF8JZULhtzG3kRyq9uF28glcrZtZ1jprTa1hWlWQhR0AJBHQr0oWz2ajMzuWAYkKJMdJmleZct0BMUPwljKhxBkn7VbY4A8AkoCBsCST69KMu4e0DJIUHcA6z6ioLNgFXBYNy1P1FH1X2+xzZwOGAqZIE6COXuaHbGXLCwvjzaKRBA6etHYzFGJg6bEroTQVi+TC5gs8gv3roW+QXvuDjh2im/aaW6bE13xDArKZFLSRtPhircfZu5TlLNO0HbTel1hcUhDEtlJ1XoParqMnvf6As6u23F1i5c/wAAJMelVG2w0KgCZMnTz0om4TdS44gZGEhj4jr+HyobiF4XEIghhG+3rVI/MrGKFmIxQbFqVyCREZfL0ogFeZhpiV0P+1IXDDEGNSopkl9mOZlCgaA8yTWycdkLXkMwyZMzSzAnTXU+ZotOPKohgR5xIpVdRwQLUssb61MJbuG5D27mT/SBP10qEoRluwbUaM8fyW3tqf3bj5HnHrSu5dY6BiV/EBrIOmo/vambdkgTlW7mnYFY/wC6l+B4fe74oEMkwTssLvJOkCoxjCNtC6i1MckCbM/OpWvscB8Im5ZmP4TUrta/jG1GdtY9W0IgyQKtWzm0I15E/rSjGYfWVO06E7Vba4pspG3Qzt0oOHglbQ4wmEVoMwwPPcxRuY6kLMb+VD4W4hAJUMTsdR7Hoa8tcS7t5kADkTr9NxWZwbkPZbYRSGeToCTSHimOC2bjHcz7T/Sa0HFuPWrqPlt93MAZNf5vv86xHHyTZO2/UHmo5fzVq6fH7v1NGLaLZkGaSTzOtHqveWwfxL9qAXejcFcyN5HQ/avaMwTZud7bj8S0M3w6aEVbfm04ZdjvXOMAHiGzfnXHH0jh2PmwrT8QB/8AkoPzkNQfD7ISzduczIn1pb2VxubC5T+AkfI5h9C3zprjGAsBBuzddd68ydqVHqQacUy/tGYXDoPwpPlsP0pPjbjWWtXrZCk+BuW40nmJ2nbUUw4teL3tNraqJMRtNC43Am5bZecSPcaj10+aini6ZOUdSY+wB721buq0ZlzELJPmPWZoXGcFD3VKsWkyDqMpHiKt6gfnVXYbGD9kyyA1tip0k6yQdOR1E+VNMVdTui4cAE6g6kEbEHyPWvPyf0puNHnpOyYyw4EiYOpiRHkY5VxwLEOjGWfuwugg7+fXTSqeG8bRw+aTkElZ1PmD68qWjtMQdFyiIg8z18jUlilJODQ6XYY8W4qXcC2koJk6CT78hSa/iHYyiTEcxp1261w2NuOAJg+nX8xReGwSrqLn7z8Q/CR0itMYLHGh/Tl4GfCcYW/BEbK4EH0ofGcRyXCrWQDuDm0A668vKrL+Ic5WS4VMCVgEadDVeMuXLiFWRXBBg5ob51BRWq2I4uroruX7pbwqMpO4YflXtviN8O63EO3hHIAc5G9CYXAZVRiWUg+JS0zB0iKb3roYFJOp130B86q5aHXYDjSEWM4xbLt4ACRvrFV5mYKTqOo5dJpni+GW0VoEDlodR11FILuKyKSCNNd9G9q040pK0Ux0twTgOGuXb9+4iZ8u/ozR9jTpMES8mzcQDSIza+lIuzOHd1IQw1xwBrG3+9fUOFcDxCFc122Ig5QWBPSSAdKXqZNT0oDdLcWjhFwrDghCJlVgj6b0HheFtMpdzpsN5HrWxxfEcUhhLdp02kXCH+RWAPelX/FoYNbe2lu4DlOfmSebAAk671CluoyRG2Jbdhg8kEsuxjfzmabLjYXNLBFEkFGJXmee/rQD8Ixtws1p0MMJyiSo6a6fPbrVvE+ANk/e3LjNoTkbIvT4RvzFTeLXTfAW6Fadr8ogliRv8P3WfnUotOE2WElSCd9AfqRXtM1h8B1GUTDd4czPzJy9dTtVr4sHw93LLqIIBjzpbhseLZbNbZiSRqoI1NBreGc5Lbg7STOXX8omvS9Jt7gjDuzQYbiTKZdoO4HIxttXv7YApdm1OuTcPrtPIjzpDdNkgqAzEHwsJIHXQ1bw7E20DLethw2xGjqfJh+RpXiSVlGkxhi8dqMgJFwSADtqdCfKpxmzlsqumw2/nt1amCCsjKAARt5HXbWue01zKo8gP+pP610GtSSNUYVBmLJo20uYDzEe41FCWhLUZZET8/lz+VegYQyx40IO+xFD2RAa2/Pb9RXQfK8jY1biLYeIPj5eflXHBPZe4Va4nWPuKfX7mxOuUT71nuBApeIbQkTE6iCNCOW+xrQXGJ9z9Kw59pm7BvAb9l8BYxauWustxGl0heexE7itThOzmFI8RuE7g5xr8hFfLMRiWwmIW8q5lKw67SOevIzqDTW9/wCJqIZs2mc//wBGhQecBdT9KdRumkBz07NhXaLs5+yO96y8IXMgkShbbUaFSZH2oLh/ay3lyuqNdEwxjK3kQRofMUQvHbmNs3M9u2veDdWyxqOVxteWoOkbUIOxNu24um4SoMqFhgTOni6Uk8mNLTMjOk9h9h1t5xdFhURgFdGPXXNpsJ09/KmHFLdm7Ld0FIHLl66bVzYuggAtOaZE79J00q3Co2QoT4htI1YdZ5jSD5ivJc23vsS+YjdQNgNuVGABRy26azVuQFzKrqY0mZ9D51elq1uWzEdQRTqVjPI0qArtqRI0oTCWS7sPEAB+IEDXoRRWKxaq2oLctOlWHFKpVhbaSTJyEwPODVOwtypovsTat7rmA0LRHzO1FW8YLy5XQawQVMqSNd1qm7kxCidNdipG229AC3F9fiK9JKj5QKytKe75Qq4GYw8Bjm7wEajoOgrG9tLC2rCqoP7xvCOg3Mc+nzrY3cVkMCJBiJOs+uxrJcSvDE8TAIJt2AJXVpYaxp1aB7GtHS2pW+FucE8P7HWzZVXlHABY5tydTpEDp7VpuFYO9hzAOewR8BbMyEc1J3B/hoZMTn3Q2p2OpB9vtTJbxMZTEbmPty96y58s5bS4YybFmE7Q5sTNxLlogZVVjIZd5IHhU6TM+VA8Ze1jHbu7mXwhZKmCRMTHqdfKmONw9wkDMmWdcwBJ6bUJY4Wq3GuGQ50gNCEj8TAa8xpTQUIvWtnQbFNjA47D3XvWSImCcwIOYAzlPrPtTexgsWri5cxCYhMrZhMGYmNdzXuLwr94ZghYzAjQruNo8UE6T+dC3ux2Gk5rtyGOZYMCNDIMbaiK1vK2t39BX8xiMM/4WIHLUj6RXtZu92ktqzKvegAkQzMx33ktrJ196ld6M3/z/YulCDDGbmuuhqniByzl00bbSpUr0X8aLl/ZAzfCnUEGQdR8qN7WWFR1yKFkj4QBz8q8qUk/xv0BHgbYf/MHt9qUdr/hHp/3VKlSxfiI3T/DZkbXxD1pgPw+1SpXqM8w9vb+5oonLhSy6NmjMNDHSd4qVKBxX2a/zT/L+lazAjxr6mpUrD1PJu6bgH7ULofSsay1KlNg+EHVfEabhQ8C+rflTfs43jujkAI+VSpWTqe5nkaXEjUeZrnHtFq0RoZu6jT+CpUrFj7/AOCa5K8IJRidT560uwjE3BJnepUpcXc58lfETAJG8H71XwG6WEMSRk2JmpUrSvhY7CeJOdBJiRTDiV0gLBI8S7HyqVKhj5iSOL6A3gSATm3O/PnWf7En97iTzN3U+7VKlWXwT/T7hNXdWb6+n60wjUeZqVK8/J8KCgXCic861xhhOefKvKlBcBF1tyWtAkkSdDqOdaDh6jNeEaC6wA5AZUMDpqSfepUo5fg/b7gZluJ2FN15Ub9BUqVK0Jujj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24479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447925" y="3505200"/>
            <a:ext cx="6503987" cy="3200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 dirty="0">
                <a:solidFill>
                  <a:srgbClr val="3333CC"/>
                </a:solidFill>
              </a:rPr>
              <a:t>Warm Up</a:t>
            </a:r>
            <a:endParaRPr lang="en-US" altLang="en-US" dirty="0"/>
          </a:p>
          <a:p>
            <a:r>
              <a:rPr lang="en-US" altLang="en-US" b="1" dirty="0"/>
              <a:t>Simplify each expression.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2447925" y="4267200"/>
            <a:ext cx="170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1.</a:t>
            </a:r>
            <a:r>
              <a:rPr lang="en-US"/>
              <a:t>  </a:t>
            </a:r>
            <a:r>
              <a:rPr lang="en-US" i="1"/>
              <a:t>x</a:t>
            </a:r>
            <a:r>
              <a:rPr lang="en-US" baseline="30000"/>
              <a:t>5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</a:t>
            </a:r>
            <a:r>
              <a:rPr lang="en-US"/>
              <a:t> </a:t>
            </a:r>
            <a:r>
              <a:rPr lang="en-US" i="1"/>
              <a:t>x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2371725" y="4953000"/>
            <a:ext cx="695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Factor each expression.</a:t>
            </a:r>
            <a:endParaRPr lang="en-US" b="1" dirty="0"/>
          </a:p>
        </p:txBody>
      </p:sp>
      <p:sp>
        <p:nvSpPr>
          <p:cNvPr id="23" name="Text Box 41"/>
          <p:cNvSpPr txBox="1">
            <a:spLocks noChangeArrowheads="1"/>
          </p:cNvSpPr>
          <p:nvPr/>
        </p:nvSpPr>
        <p:spPr bwMode="auto">
          <a:xfrm>
            <a:off x="2432050" y="60515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" name="Text Box 142"/>
          <p:cNvSpPr txBox="1">
            <a:spLocks noChangeArrowheads="1"/>
          </p:cNvSpPr>
          <p:nvPr/>
        </p:nvSpPr>
        <p:spPr bwMode="auto">
          <a:xfrm>
            <a:off x="2362200" y="5334000"/>
            <a:ext cx="242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5.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2</a:t>
            </a:r>
            <a:r>
              <a:rPr lang="en-US" i="1"/>
              <a:t>x</a:t>
            </a:r>
            <a:r>
              <a:rPr lang="en-US"/>
              <a:t> – 8 </a:t>
            </a:r>
          </a:p>
        </p:txBody>
      </p:sp>
      <p:sp>
        <p:nvSpPr>
          <p:cNvPr id="25" name="Text Box 143"/>
          <p:cNvSpPr txBox="1">
            <a:spLocks noChangeArrowheads="1"/>
          </p:cNvSpPr>
          <p:nvPr/>
        </p:nvSpPr>
        <p:spPr bwMode="auto">
          <a:xfrm>
            <a:off x="4991893" y="5334000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6.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5</a:t>
            </a:r>
            <a:r>
              <a:rPr lang="en-US" i="1" dirty="0"/>
              <a:t>x</a:t>
            </a:r>
            <a:endParaRPr lang="en-US" dirty="0"/>
          </a:p>
        </p:txBody>
      </p:sp>
      <p:sp>
        <p:nvSpPr>
          <p:cNvPr id="26" name="Text Box 146"/>
          <p:cNvSpPr txBox="1">
            <a:spLocks noChangeArrowheads="1"/>
          </p:cNvSpPr>
          <p:nvPr/>
        </p:nvSpPr>
        <p:spPr bwMode="auto">
          <a:xfrm>
            <a:off x="6334125" y="4267200"/>
            <a:ext cx="5100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2.</a:t>
            </a:r>
            <a:r>
              <a:rPr lang="en-US" dirty="0"/>
              <a:t>  </a:t>
            </a:r>
          </a:p>
        </p:txBody>
      </p:sp>
      <p:grpSp>
        <p:nvGrpSpPr>
          <p:cNvPr id="27" name="Group 151"/>
          <p:cNvGrpSpPr>
            <a:grpSpLocks/>
          </p:cNvGrpSpPr>
          <p:nvPr/>
        </p:nvGrpSpPr>
        <p:grpSpPr bwMode="auto">
          <a:xfrm>
            <a:off x="6843713" y="4114800"/>
            <a:ext cx="709612" cy="762000"/>
            <a:chOff x="624" y="1920"/>
            <a:chExt cx="447" cy="480"/>
          </a:xfrm>
        </p:grpSpPr>
        <p:sp>
          <p:nvSpPr>
            <p:cNvPr id="28" name="Text Box 152"/>
            <p:cNvSpPr txBox="1">
              <a:spLocks noChangeArrowheads="1"/>
            </p:cNvSpPr>
            <p:nvPr/>
          </p:nvSpPr>
          <p:spPr bwMode="auto">
            <a:xfrm>
              <a:off x="624" y="1920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  y</a:t>
              </a:r>
              <a:r>
                <a:rPr lang="en-US" baseline="30000"/>
                <a:t>2</a:t>
              </a:r>
            </a:p>
          </p:txBody>
        </p:sp>
        <p:sp>
          <p:nvSpPr>
            <p:cNvPr id="29" name="Text Box 153"/>
            <p:cNvSpPr txBox="1">
              <a:spLocks noChangeArrowheads="1"/>
            </p:cNvSpPr>
            <p:nvPr/>
          </p:nvSpPr>
          <p:spPr bwMode="auto">
            <a:xfrm>
              <a:off x="730" y="2112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y</a:t>
              </a:r>
              <a:r>
                <a:rPr lang="en-US" baseline="30000"/>
                <a:t>5</a:t>
              </a:r>
              <a:endParaRPr lang="en-US"/>
            </a:p>
          </p:txBody>
        </p:sp>
        <p:sp>
          <p:nvSpPr>
            <p:cNvPr id="30" name="Line 154"/>
            <p:cNvSpPr>
              <a:spLocks noChangeShapeType="1"/>
            </p:cNvSpPr>
            <p:nvPr/>
          </p:nvSpPr>
          <p:spPr bwMode="auto">
            <a:xfrm>
              <a:off x="67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 Box 161"/>
          <p:cNvSpPr txBox="1">
            <a:spLocks noChangeArrowheads="1"/>
          </p:cNvSpPr>
          <p:nvPr/>
        </p:nvSpPr>
        <p:spPr bwMode="auto">
          <a:xfrm>
            <a:off x="7113587" y="5289550"/>
            <a:ext cx="183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7. 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r>
              <a:rPr lang="en-US" dirty="0"/>
              <a:t> – 9</a:t>
            </a:r>
            <a:r>
              <a:rPr lang="en-US" i="1" dirty="0"/>
              <a:t>x</a:t>
            </a:r>
            <a:r>
              <a:rPr lang="en-US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286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/>
      <p:bldP spid="22" grpId="0"/>
      <p:bldP spid="24" grpId="0"/>
      <p:bldP spid="25" grpId="0"/>
      <p:bldP spid="26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8229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dirty="0" smtClean="0"/>
              <a:t>A </a:t>
            </a:r>
            <a:r>
              <a:rPr lang="en-US" b="1" u="sng" dirty="0"/>
              <a:t>rational expression</a:t>
            </a:r>
            <a:r>
              <a:rPr lang="en-US" dirty="0"/>
              <a:t> is a quotient of two polynomials. </a:t>
            </a:r>
          </a:p>
        </p:txBody>
      </p:sp>
      <p:pic>
        <p:nvPicPr>
          <p:cNvPr id="34833" name="Picture 17" descr="8-1open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1"/>
            <a:ext cx="5029200" cy="74333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8-2 opene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"/>
            <a:ext cx="2409825" cy="10064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48400" y="152400"/>
            <a:ext cx="2590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Simplifying fractions:</a:t>
            </a:r>
            <a:endParaRPr lang="en-US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04800" y="1905000"/>
            <a:ext cx="883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Simplify. Identify any </a:t>
            </a:r>
            <a:r>
              <a:rPr lang="en-US" altLang="en-US" b="1" i="1" dirty="0"/>
              <a:t>x</a:t>
            </a:r>
            <a:r>
              <a:rPr lang="en-US" altLang="en-US" b="1" dirty="0"/>
              <a:t>-values for which the expression is undefined. 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1A: Simplifying Rational Expressions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457200" y="2317750"/>
            <a:ext cx="966788" cy="806450"/>
            <a:chOff x="493" y="1536"/>
            <a:chExt cx="609" cy="508"/>
          </a:xfrm>
        </p:grpSpPr>
        <p:grpSp>
          <p:nvGrpSpPr>
            <p:cNvPr id="15" name="Group 31"/>
            <p:cNvGrpSpPr>
              <a:grpSpLocks/>
            </p:cNvGrpSpPr>
            <p:nvPr/>
          </p:nvGrpSpPr>
          <p:grpSpPr bwMode="auto">
            <a:xfrm>
              <a:off x="493" y="1536"/>
              <a:ext cx="609" cy="508"/>
              <a:chOff x="4845" y="2804"/>
              <a:chExt cx="609" cy="508"/>
            </a:xfrm>
          </p:grpSpPr>
          <p:sp>
            <p:nvSpPr>
              <p:cNvPr id="17" name="Text Box 32"/>
              <p:cNvSpPr txBox="1">
                <a:spLocks noChangeArrowheads="1"/>
              </p:cNvSpPr>
              <p:nvPr/>
            </p:nvSpPr>
            <p:spPr bwMode="auto">
              <a:xfrm>
                <a:off x="4845" y="2804"/>
                <a:ext cx="6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10</a:t>
                </a:r>
                <a:r>
                  <a:rPr lang="en-US" b="1" i="1"/>
                  <a:t>x</a:t>
                </a:r>
                <a:r>
                  <a:rPr lang="en-US" b="1" baseline="30000"/>
                  <a:t>8</a:t>
                </a:r>
                <a:endParaRPr lang="en-US" b="1"/>
              </a:p>
            </p:txBody>
          </p:sp>
          <p:sp>
            <p:nvSpPr>
              <p:cNvPr id="18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024"/>
                <a:ext cx="4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6</a:t>
                </a:r>
                <a:r>
                  <a:rPr lang="en-US" b="1" i="1"/>
                  <a:t>x</a:t>
                </a:r>
                <a:r>
                  <a:rPr lang="en-US" b="1" baseline="30000"/>
                  <a:t>4</a:t>
                </a:r>
                <a:endParaRPr lang="en-US" b="1"/>
              </a:p>
            </p:txBody>
          </p:sp>
        </p:grpSp>
        <p:sp>
          <p:nvSpPr>
            <p:cNvPr id="16" name="Line 34"/>
            <p:cNvSpPr>
              <a:spLocks noChangeShapeType="1"/>
            </p:cNvSpPr>
            <p:nvPr/>
          </p:nvSpPr>
          <p:spPr bwMode="auto">
            <a:xfrm>
              <a:off x="528" y="17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304800" y="5341937"/>
            <a:ext cx="8458200" cy="1287463"/>
            <a:chOff x="480" y="1046"/>
            <a:chExt cx="5328" cy="811"/>
          </a:xfrm>
        </p:grpSpPr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480" y="1334"/>
              <a:ext cx="5328" cy="523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/>
                <a:t>When identifying values for which a rational expression is undefined, identify the values of the variable that make the original denominator equal to 0.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800" dirty="0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20" y="1046"/>
              <a:ext cx="1536" cy="3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Caution!</a:t>
              </a:r>
              <a:endParaRPr lang="en-US" b="1"/>
            </a:p>
          </p:txBody>
        </p:sp>
      </p:grpSp>
      <p:grpSp>
        <p:nvGrpSpPr>
          <p:cNvPr id="22" name="Group 35"/>
          <p:cNvGrpSpPr>
            <a:grpSpLocks/>
          </p:cNvGrpSpPr>
          <p:nvPr/>
        </p:nvGrpSpPr>
        <p:grpSpPr bwMode="auto">
          <a:xfrm>
            <a:off x="2209800" y="2317750"/>
            <a:ext cx="2071688" cy="806450"/>
            <a:chOff x="534" y="1536"/>
            <a:chExt cx="1305" cy="508"/>
          </a:xfrm>
        </p:grpSpPr>
        <p:grpSp>
          <p:nvGrpSpPr>
            <p:cNvPr id="23" name="Group 31"/>
            <p:cNvGrpSpPr>
              <a:grpSpLocks/>
            </p:cNvGrpSpPr>
            <p:nvPr/>
          </p:nvGrpSpPr>
          <p:grpSpPr bwMode="auto">
            <a:xfrm>
              <a:off x="534" y="1536"/>
              <a:ext cx="1305" cy="508"/>
              <a:chOff x="4493" y="2804"/>
              <a:chExt cx="1305" cy="508"/>
            </a:xfrm>
          </p:grpSpPr>
          <p:sp>
            <p:nvSpPr>
              <p:cNvPr id="25" name="Text Box 32"/>
              <p:cNvSpPr txBox="1">
                <a:spLocks noChangeArrowheads="1"/>
              </p:cNvSpPr>
              <p:nvPr/>
            </p:nvSpPr>
            <p:spPr bwMode="auto">
              <a:xfrm>
                <a:off x="4545" y="2804"/>
                <a:ext cx="1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</a:t>
                </a:r>
                <a:r>
                  <a:rPr lang="en-US" b="1" baseline="30000"/>
                  <a:t>2 </a:t>
                </a:r>
                <a:r>
                  <a:rPr lang="en-US" b="1"/>
                  <a:t>+ </a:t>
                </a:r>
                <a:r>
                  <a:rPr lang="en-US" b="1" i="1"/>
                  <a:t>x</a:t>
                </a:r>
                <a:r>
                  <a:rPr lang="en-US" b="1"/>
                  <a:t> – 2 </a:t>
                </a:r>
              </a:p>
            </p:txBody>
          </p:sp>
          <p:sp>
            <p:nvSpPr>
              <p:cNvPr id="26" name="Text Box 33"/>
              <p:cNvSpPr txBox="1">
                <a:spLocks noChangeArrowheads="1"/>
              </p:cNvSpPr>
              <p:nvPr/>
            </p:nvSpPr>
            <p:spPr bwMode="auto">
              <a:xfrm>
                <a:off x="4493" y="3024"/>
                <a:ext cx="130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</a:t>
                </a:r>
                <a:r>
                  <a:rPr lang="en-US" b="1" baseline="30000"/>
                  <a:t>2</a:t>
                </a:r>
                <a:r>
                  <a:rPr lang="en-US" b="1"/>
                  <a:t> + 2</a:t>
                </a:r>
                <a:r>
                  <a:rPr lang="en-US" b="1" i="1"/>
                  <a:t>x</a:t>
                </a:r>
                <a:r>
                  <a:rPr lang="en-US" b="1"/>
                  <a:t> – 3</a:t>
                </a:r>
              </a:p>
            </p:txBody>
          </p:sp>
        </p:grp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6310312" y="2362200"/>
            <a:ext cx="2071688" cy="806450"/>
            <a:chOff x="534" y="1536"/>
            <a:chExt cx="1305" cy="508"/>
          </a:xfrm>
        </p:grpSpPr>
        <p:grpSp>
          <p:nvGrpSpPr>
            <p:cNvPr id="28" name="Group 29"/>
            <p:cNvGrpSpPr>
              <a:grpSpLocks/>
            </p:cNvGrpSpPr>
            <p:nvPr/>
          </p:nvGrpSpPr>
          <p:grpSpPr bwMode="auto">
            <a:xfrm>
              <a:off x="534" y="1536"/>
              <a:ext cx="1305" cy="508"/>
              <a:chOff x="4493" y="2804"/>
              <a:chExt cx="1305" cy="508"/>
            </a:xfrm>
          </p:grpSpPr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>
                <a:off x="4708" y="2804"/>
                <a:ext cx="8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3</a:t>
                </a:r>
                <a:r>
                  <a:rPr lang="en-US" b="1" i="1"/>
                  <a:t>x</a:t>
                </a:r>
                <a:r>
                  <a:rPr lang="en-US" b="1"/>
                  <a:t> + 4 </a:t>
                </a: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4493" y="3024"/>
                <a:ext cx="130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/>
                  <a:t>3</a:t>
                </a:r>
                <a:r>
                  <a:rPr lang="en-US" b="1" i="1" dirty="0"/>
                  <a:t>x</a:t>
                </a:r>
                <a:r>
                  <a:rPr lang="en-US" b="1" baseline="30000" dirty="0"/>
                  <a:t>2</a:t>
                </a:r>
                <a:r>
                  <a:rPr lang="en-US" b="1" dirty="0"/>
                  <a:t> + </a:t>
                </a:r>
                <a:r>
                  <a:rPr lang="en-US" b="1" i="1" dirty="0"/>
                  <a:t>x</a:t>
                </a:r>
                <a:r>
                  <a:rPr lang="en-US" b="1" dirty="0"/>
                  <a:t> – 4</a:t>
                </a:r>
              </a:p>
            </p:txBody>
          </p:sp>
        </p:grp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40"/>
          <p:cNvGrpSpPr>
            <a:grpSpLocks/>
          </p:cNvGrpSpPr>
          <p:nvPr/>
        </p:nvGrpSpPr>
        <p:grpSpPr bwMode="auto">
          <a:xfrm>
            <a:off x="4756150" y="2286000"/>
            <a:ext cx="1111250" cy="806450"/>
            <a:chOff x="448" y="1536"/>
            <a:chExt cx="700" cy="508"/>
          </a:xfrm>
        </p:grpSpPr>
        <p:grpSp>
          <p:nvGrpSpPr>
            <p:cNvPr id="33" name="Group 41"/>
            <p:cNvGrpSpPr>
              <a:grpSpLocks/>
            </p:cNvGrpSpPr>
            <p:nvPr/>
          </p:nvGrpSpPr>
          <p:grpSpPr bwMode="auto">
            <a:xfrm>
              <a:off x="448" y="1536"/>
              <a:ext cx="700" cy="508"/>
              <a:chOff x="4800" y="2804"/>
              <a:chExt cx="700" cy="508"/>
            </a:xfrm>
          </p:grpSpPr>
          <p:sp>
            <p:nvSpPr>
              <p:cNvPr id="35" name="Text Box 42"/>
              <p:cNvSpPr txBox="1">
                <a:spLocks noChangeArrowheads="1"/>
              </p:cNvSpPr>
              <p:nvPr/>
            </p:nvSpPr>
            <p:spPr bwMode="auto">
              <a:xfrm>
                <a:off x="4800" y="2804"/>
                <a:ext cx="7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16</a:t>
                </a:r>
                <a:r>
                  <a:rPr lang="en-US" b="1" i="1"/>
                  <a:t>x</a:t>
                </a:r>
                <a:r>
                  <a:rPr lang="en-US" b="1" baseline="30000"/>
                  <a:t>11</a:t>
                </a:r>
                <a:endParaRPr lang="en-US" b="1"/>
              </a:p>
            </p:txBody>
          </p:sp>
          <p:sp>
            <p:nvSpPr>
              <p:cNvPr id="36" name="Text Box 43"/>
              <p:cNvSpPr txBox="1">
                <a:spLocks noChangeArrowheads="1"/>
              </p:cNvSpPr>
              <p:nvPr/>
            </p:nvSpPr>
            <p:spPr bwMode="auto">
              <a:xfrm>
                <a:off x="4910" y="3024"/>
                <a:ext cx="4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8</a:t>
                </a:r>
                <a:r>
                  <a:rPr lang="en-US" b="1" i="1"/>
                  <a:t>x</a:t>
                </a:r>
                <a:r>
                  <a:rPr lang="en-US" b="1" baseline="30000"/>
                  <a:t>2</a:t>
                </a:r>
                <a:endParaRPr lang="en-US" b="1"/>
              </a:p>
            </p:txBody>
          </p:sp>
        </p:grp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528" y="17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995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268019"/>
            <a:ext cx="9067800" cy="493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45000"/>
              </a:lnSpc>
              <a:spcBef>
                <a:spcPct val="50000"/>
              </a:spcBef>
            </a:pPr>
            <a:r>
              <a:rPr lang="en-US" altLang="en-US" b="1" dirty="0" smtClean="0"/>
              <a:t>Simplify. Identify </a:t>
            </a:r>
            <a:r>
              <a:rPr lang="en-US" altLang="en-US" b="1" i="1" dirty="0" smtClean="0"/>
              <a:t>x</a:t>
            </a:r>
            <a:r>
              <a:rPr lang="en-US" altLang="en-US" b="1" dirty="0" smtClean="0"/>
              <a:t> </a:t>
            </a:r>
            <a:r>
              <a:rPr lang="en-US" altLang="en-US" b="1" dirty="0"/>
              <a:t>values for which the expression is undefined.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Simplifying by Factoring by –1</a:t>
            </a:r>
            <a:endParaRPr lang="en-US" altLang="en-US" sz="2600">
              <a:solidFill>
                <a:schemeClr val="accent2"/>
              </a:solidFill>
              <a:latin typeface="Arial Black" pitchFamily="34" charset="0"/>
            </a:endParaRPr>
          </a:p>
        </p:txBody>
      </p:sp>
      <p:grpSp>
        <p:nvGrpSpPr>
          <p:cNvPr id="30755" name="Group 35"/>
          <p:cNvGrpSpPr>
            <a:grpSpLocks/>
          </p:cNvGrpSpPr>
          <p:nvPr/>
        </p:nvGrpSpPr>
        <p:grpSpPr bwMode="auto">
          <a:xfrm>
            <a:off x="646113" y="774700"/>
            <a:ext cx="2024062" cy="806450"/>
            <a:chOff x="549" y="1536"/>
            <a:chExt cx="1275" cy="508"/>
          </a:xfrm>
        </p:grpSpPr>
        <p:grpSp>
          <p:nvGrpSpPr>
            <p:cNvPr id="30756" name="Group 36"/>
            <p:cNvGrpSpPr>
              <a:grpSpLocks/>
            </p:cNvGrpSpPr>
            <p:nvPr/>
          </p:nvGrpSpPr>
          <p:grpSpPr bwMode="auto">
            <a:xfrm>
              <a:off x="549" y="1536"/>
              <a:ext cx="1275" cy="508"/>
              <a:chOff x="4508" y="2804"/>
              <a:chExt cx="1275" cy="508"/>
            </a:xfrm>
          </p:grpSpPr>
          <p:sp>
            <p:nvSpPr>
              <p:cNvPr id="30757" name="Text Box 37"/>
              <p:cNvSpPr txBox="1">
                <a:spLocks noChangeArrowheads="1"/>
              </p:cNvSpPr>
              <p:nvPr/>
            </p:nvSpPr>
            <p:spPr bwMode="auto">
              <a:xfrm>
                <a:off x="4682" y="2804"/>
                <a:ext cx="93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4</a:t>
                </a:r>
                <a:r>
                  <a:rPr lang="en-US" b="1" i="1"/>
                  <a:t>x</a:t>
                </a:r>
                <a:r>
                  <a:rPr lang="en-US" b="1"/>
                  <a:t> – </a:t>
                </a:r>
                <a:r>
                  <a:rPr lang="en-US" b="1" i="1"/>
                  <a:t>x</a:t>
                </a:r>
                <a:r>
                  <a:rPr lang="en-US" b="1" baseline="30000"/>
                  <a:t>2</a:t>
                </a:r>
                <a:r>
                  <a:rPr lang="en-US" b="1"/>
                  <a:t> </a:t>
                </a:r>
              </a:p>
            </p:txBody>
          </p:sp>
          <p:sp>
            <p:nvSpPr>
              <p:cNvPr id="30758" name="Text Box 38"/>
              <p:cNvSpPr txBox="1">
                <a:spLocks noChangeArrowheads="1"/>
              </p:cNvSpPr>
              <p:nvPr/>
            </p:nvSpPr>
            <p:spPr bwMode="auto">
              <a:xfrm>
                <a:off x="4508" y="3024"/>
                <a:ext cx="127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</a:t>
                </a:r>
                <a:r>
                  <a:rPr lang="en-US" b="1" baseline="30000"/>
                  <a:t>2</a:t>
                </a:r>
                <a:r>
                  <a:rPr lang="en-US" b="1"/>
                  <a:t> – 2</a:t>
                </a:r>
                <a:r>
                  <a:rPr lang="en-US" b="1" i="1"/>
                  <a:t>x</a:t>
                </a:r>
                <a:r>
                  <a:rPr lang="en-US" b="1"/>
                  <a:t> – 8</a:t>
                </a:r>
              </a:p>
            </p:txBody>
          </p:sp>
        </p:grp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457200" y="3479800"/>
            <a:ext cx="868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1" dirty="0"/>
              <a:t>Check</a:t>
            </a:r>
            <a:r>
              <a:rPr lang="en-US" dirty="0"/>
              <a:t> The calculator screens suggest that               </a:t>
            </a:r>
          </a:p>
          <a:p>
            <a:pPr>
              <a:lnSpc>
                <a:spcPct val="150000"/>
              </a:lnSpc>
            </a:pPr>
            <a:r>
              <a:rPr lang="en-US" dirty="0"/>
              <a:t>                         =                    </a:t>
            </a:r>
            <a:r>
              <a:rPr lang="en-US" dirty="0" smtClean="0"/>
              <a:t>                         except </a:t>
            </a:r>
            <a:r>
              <a:rPr lang="en-US" dirty="0"/>
              <a:t>when </a:t>
            </a:r>
            <a:r>
              <a:rPr lang="en-US" i="1" dirty="0"/>
              <a:t>x</a:t>
            </a:r>
            <a:r>
              <a:rPr lang="en-US" dirty="0"/>
              <a:t> = – </a:t>
            </a:r>
            <a:r>
              <a:rPr lang="en-US" dirty="0" smtClean="0"/>
              <a:t>2 </a:t>
            </a:r>
            <a:r>
              <a:rPr lang="en-US" dirty="0"/>
              <a:t>or </a:t>
            </a:r>
            <a:r>
              <a:rPr lang="en-US" i="1" dirty="0"/>
              <a:t>x</a:t>
            </a:r>
            <a:r>
              <a:rPr lang="en-US" dirty="0"/>
              <a:t> = 4.</a:t>
            </a:r>
            <a:endParaRPr lang="en-US" b="1" dirty="0"/>
          </a:p>
        </p:txBody>
      </p:sp>
      <p:grpSp>
        <p:nvGrpSpPr>
          <p:cNvPr id="33" name="Group 30"/>
          <p:cNvGrpSpPr>
            <a:grpSpLocks/>
          </p:cNvGrpSpPr>
          <p:nvPr/>
        </p:nvGrpSpPr>
        <p:grpSpPr bwMode="auto">
          <a:xfrm>
            <a:off x="71437" y="3757612"/>
            <a:ext cx="1909763" cy="806450"/>
            <a:chOff x="576" y="1536"/>
            <a:chExt cx="1203" cy="508"/>
          </a:xfrm>
        </p:grpSpPr>
        <p:grpSp>
          <p:nvGrpSpPr>
            <p:cNvPr id="34" name="Group 31"/>
            <p:cNvGrpSpPr>
              <a:grpSpLocks/>
            </p:cNvGrpSpPr>
            <p:nvPr/>
          </p:nvGrpSpPr>
          <p:grpSpPr bwMode="auto">
            <a:xfrm>
              <a:off x="594" y="1536"/>
              <a:ext cx="1185" cy="508"/>
              <a:chOff x="4553" y="2804"/>
              <a:chExt cx="1185" cy="508"/>
            </a:xfrm>
          </p:grpSpPr>
          <p:sp>
            <p:nvSpPr>
              <p:cNvPr id="36" name="Text Box 32"/>
              <p:cNvSpPr txBox="1">
                <a:spLocks noChangeArrowheads="1"/>
              </p:cNvSpPr>
              <p:nvPr/>
            </p:nvSpPr>
            <p:spPr bwMode="auto">
              <a:xfrm>
                <a:off x="4714" y="2804"/>
                <a:ext cx="8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4</a:t>
                </a:r>
                <a:r>
                  <a:rPr lang="en-US" i="1"/>
                  <a:t>x</a:t>
                </a:r>
                <a:r>
                  <a:rPr lang="en-US"/>
                  <a:t> – </a:t>
                </a:r>
                <a:r>
                  <a:rPr lang="en-US" i="1"/>
                  <a:t>x</a:t>
                </a:r>
                <a:r>
                  <a:rPr lang="en-US" baseline="30000"/>
                  <a:t>2</a:t>
                </a:r>
                <a:r>
                  <a:rPr lang="en-US" b="1"/>
                  <a:t> </a:t>
                </a:r>
              </a:p>
            </p:txBody>
          </p:sp>
          <p:sp>
            <p:nvSpPr>
              <p:cNvPr id="37" name="Text Box 33"/>
              <p:cNvSpPr txBox="1">
                <a:spLocks noChangeArrowheads="1"/>
              </p:cNvSpPr>
              <p:nvPr/>
            </p:nvSpPr>
            <p:spPr bwMode="auto">
              <a:xfrm>
                <a:off x="4553" y="3024"/>
                <a:ext cx="11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i="1" dirty="0"/>
                  <a:t>x</a:t>
                </a:r>
                <a:r>
                  <a:rPr lang="en-US" baseline="30000" dirty="0"/>
                  <a:t>2</a:t>
                </a:r>
                <a:r>
                  <a:rPr lang="en-US" dirty="0"/>
                  <a:t> – 2</a:t>
                </a:r>
                <a:r>
                  <a:rPr lang="en-US" i="1" dirty="0"/>
                  <a:t>x</a:t>
                </a:r>
                <a:r>
                  <a:rPr lang="en-US" dirty="0"/>
                  <a:t> – 8</a:t>
                </a:r>
              </a:p>
            </p:txBody>
          </p:sp>
        </p:grp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" name="Group 35"/>
          <p:cNvGrpSpPr>
            <a:grpSpLocks/>
          </p:cNvGrpSpPr>
          <p:nvPr/>
        </p:nvGrpSpPr>
        <p:grpSpPr bwMode="auto">
          <a:xfrm>
            <a:off x="2590800" y="3757612"/>
            <a:ext cx="1905000" cy="806450"/>
            <a:chOff x="576" y="1536"/>
            <a:chExt cx="1200" cy="508"/>
          </a:xfrm>
        </p:grpSpPr>
        <p:grpSp>
          <p:nvGrpSpPr>
            <p:cNvPr id="39" name="Group 36"/>
            <p:cNvGrpSpPr>
              <a:grpSpLocks/>
            </p:cNvGrpSpPr>
            <p:nvPr/>
          </p:nvGrpSpPr>
          <p:grpSpPr bwMode="auto">
            <a:xfrm>
              <a:off x="778" y="1536"/>
              <a:ext cx="819" cy="508"/>
              <a:chOff x="4737" y="2804"/>
              <a:chExt cx="819" cy="508"/>
            </a:xfrm>
          </p:grpSpPr>
          <p:sp>
            <p:nvSpPr>
              <p:cNvPr id="41" name="Text Box 37"/>
              <p:cNvSpPr txBox="1">
                <a:spLocks noChangeArrowheads="1"/>
              </p:cNvSpPr>
              <p:nvPr/>
            </p:nvSpPr>
            <p:spPr bwMode="auto">
              <a:xfrm>
                <a:off x="4974" y="2804"/>
                <a:ext cx="3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–</a:t>
                </a:r>
                <a:r>
                  <a:rPr lang="en-US" i="1"/>
                  <a:t>x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Text Box 38"/>
              <p:cNvSpPr txBox="1">
                <a:spLocks noChangeArrowheads="1"/>
              </p:cNvSpPr>
              <p:nvPr/>
            </p:nvSpPr>
            <p:spPr bwMode="auto">
              <a:xfrm>
                <a:off x="4737" y="3024"/>
                <a:ext cx="8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(</a:t>
                </a:r>
                <a:r>
                  <a:rPr lang="en-US" i="1"/>
                  <a:t>x</a:t>
                </a:r>
                <a:r>
                  <a:rPr lang="en-US"/>
                  <a:t> + 2)</a:t>
                </a:r>
              </a:p>
            </p:txBody>
          </p:sp>
        </p:grp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3" name="Picture 40" descr="8-2EX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97412"/>
            <a:ext cx="3124200" cy="213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2" descr="8-2EX2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4699000"/>
            <a:ext cx="3200400" cy="218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utoShape 43"/>
          <p:cNvSpPr>
            <a:spLocks noChangeArrowheads="1"/>
          </p:cNvSpPr>
          <p:nvPr/>
        </p:nvSpPr>
        <p:spPr bwMode="auto">
          <a:xfrm>
            <a:off x="4495800" y="5105400"/>
            <a:ext cx="2743200" cy="2286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AutoShape 44"/>
          <p:cNvSpPr>
            <a:spLocks noChangeArrowheads="1"/>
          </p:cNvSpPr>
          <p:nvPr/>
        </p:nvSpPr>
        <p:spPr bwMode="auto">
          <a:xfrm>
            <a:off x="4495800" y="6223000"/>
            <a:ext cx="2743200" cy="2286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4495800" y="774700"/>
            <a:ext cx="2289175" cy="806450"/>
            <a:chOff x="466" y="1536"/>
            <a:chExt cx="1442" cy="508"/>
          </a:xfrm>
        </p:grpSpPr>
        <p:grpSp>
          <p:nvGrpSpPr>
            <p:cNvPr id="30" name="Group 10"/>
            <p:cNvGrpSpPr>
              <a:grpSpLocks/>
            </p:cNvGrpSpPr>
            <p:nvPr/>
          </p:nvGrpSpPr>
          <p:grpSpPr bwMode="auto">
            <a:xfrm>
              <a:off x="466" y="1536"/>
              <a:ext cx="1442" cy="508"/>
              <a:chOff x="4425" y="2804"/>
              <a:chExt cx="1442" cy="508"/>
            </a:xfrm>
          </p:grpSpPr>
          <p:sp>
            <p:nvSpPr>
              <p:cNvPr id="47" name="Text Box 11"/>
              <p:cNvSpPr txBox="1">
                <a:spLocks noChangeArrowheads="1"/>
              </p:cNvSpPr>
              <p:nvPr/>
            </p:nvSpPr>
            <p:spPr bwMode="auto">
              <a:xfrm>
                <a:off x="4600" y="2804"/>
                <a:ext cx="110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–</a:t>
                </a:r>
                <a:r>
                  <a:rPr lang="en-US" b="1" i="1"/>
                  <a:t>x</a:t>
                </a:r>
                <a:r>
                  <a:rPr lang="en-US" b="1" baseline="30000"/>
                  <a:t>2</a:t>
                </a:r>
                <a:r>
                  <a:rPr lang="en-US" b="1" i="1"/>
                  <a:t> + </a:t>
                </a:r>
                <a:r>
                  <a:rPr lang="en-US" b="1"/>
                  <a:t>3</a:t>
                </a:r>
                <a:r>
                  <a:rPr lang="en-US" b="1" i="1"/>
                  <a:t>x</a:t>
                </a:r>
                <a:r>
                  <a:rPr lang="en-US" b="1"/>
                  <a:t> </a:t>
                </a:r>
              </a:p>
            </p:txBody>
          </p:sp>
          <p:sp>
            <p:nvSpPr>
              <p:cNvPr id="48" name="Text Box 12"/>
              <p:cNvSpPr txBox="1">
                <a:spLocks noChangeArrowheads="1"/>
              </p:cNvSpPr>
              <p:nvPr/>
            </p:nvSpPr>
            <p:spPr bwMode="auto">
              <a:xfrm>
                <a:off x="4425" y="3024"/>
                <a:ext cx="144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2</a:t>
                </a:r>
                <a:r>
                  <a:rPr lang="en-US" b="1" i="1"/>
                  <a:t>x</a:t>
                </a:r>
                <a:r>
                  <a:rPr lang="en-US" b="1" baseline="30000"/>
                  <a:t>2</a:t>
                </a:r>
                <a:r>
                  <a:rPr lang="en-US" b="1"/>
                  <a:t> – 7</a:t>
                </a:r>
                <a:r>
                  <a:rPr lang="en-US" b="1" i="1"/>
                  <a:t>x</a:t>
                </a:r>
                <a:r>
                  <a:rPr lang="en-US" b="1"/>
                  <a:t> + 3</a:t>
                </a:r>
              </a:p>
            </p:txBody>
          </p:sp>
        </p:grp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236537" y="914400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A.</a:t>
            </a:r>
            <a:endParaRPr lang="en-US" b="1" i="1"/>
          </a:p>
        </p:txBody>
      </p:sp>
      <p:sp>
        <p:nvSpPr>
          <p:cNvPr id="50" name="Text Box 137"/>
          <p:cNvSpPr txBox="1">
            <a:spLocks noChangeArrowheads="1"/>
          </p:cNvSpPr>
          <p:nvPr/>
        </p:nvSpPr>
        <p:spPr bwMode="auto">
          <a:xfrm>
            <a:off x="4267200" y="914400"/>
            <a:ext cx="52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B.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121493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04800" y="26670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Multiply. Assume that all expressions are defined.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0" y="2390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3: Multiplying Rational Expressions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81000" y="3216275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A.</a:t>
            </a:r>
            <a:endParaRPr lang="en-US" b="1" i="1"/>
          </a:p>
        </p:txBody>
      </p:sp>
      <p:grpSp>
        <p:nvGrpSpPr>
          <p:cNvPr id="60505" name="Group 89"/>
          <p:cNvGrpSpPr>
            <a:grpSpLocks/>
          </p:cNvGrpSpPr>
          <p:nvPr/>
        </p:nvGrpSpPr>
        <p:grpSpPr bwMode="auto">
          <a:xfrm>
            <a:off x="823913" y="3095625"/>
            <a:ext cx="3290887" cy="806450"/>
            <a:chOff x="519" y="1508"/>
            <a:chExt cx="2073" cy="508"/>
          </a:xfrm>
        </p:grpSpPr>
        <p:grpSp>
          <p:nvGrpSpPr>
            <p:cNvPr id="60498" name="Group 82"/>
            <p:cNvGrpSpPr>
              <a:grpSpLocks/>
            </p:cNvGrpSpPr>
            <p:nvPr/>
          </p:nvGrpSpPr>
          <p:grpSpPr bwMode="auto">
            <a:xfrm>
              <a:off x="519" y="1508"/>
              <a:ext cx="952" cy="508"/>
              <a:chOff x="874" y="1488"/>
              <a:chExt cx="952" cy="508"/>
            </a:xfrm>
          </p:grpSpPr>
          <p:grpSp>
            <p:nvGrpSpPr>
              <p:cNvPr id="60494" name="Group 78"/>
              <p:cNvGrpSpPr>
                <a:grpSpLocks/>
              </p:cNvGrpSpPr>
              <p:nvPr/>
            </p:nvGrpSpPr>
            <p:grpSpPr bwMode="auto">
              <a:xfrm>
                <a:off x="874" y="1488"/>
                <a:ext cx="952" cy="508"/>
                <a:chOff x="4675" y="2804"/>
                <a:chExt cx="952" cy="508"/>
              </a:xfrm>
            </p:grpSpPr>
            <p:sp>
              <p:nvSpPr>
                <p:cNvPr id="6049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4675" y="2804"/>
                  <a:ext cx="9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  3</a:t>
                  </a:r>
                  <a:r>
                    <a:rPr lang="en-US" b="1" i="1"/>
                    <a:t>x</a:t>
                  </a:r>
                  <a:r>
                    <a:rPr lang="en-US" b="1" baseline="30000"/>
                    <a:t>5</a:t>
                  </a:r>
                  <a:r>
                    <a:rPr lang="en-US" b="1" i="1"/>
                    <a:t>y</a:t>
                  </a:r>
                  <a:r>
                    <a:rPr lang="en-US" b="1" baseline="30000"/>
                    <a:t>3</a:t>
                  </a:r>
                  <a:r>
                    <a:rPr lang="en-US" b="1" i="1"/>
                    <a:t> </a:t>
                  </a:r>
                  <a:r>
                    <a:rPr lang="en-US" b="1"/>
                    <a:t> </a:t>
                  </a:r>
                </a:p>
              </p:txBody>
            </p:sp>
            <p:sp>
              <p:nvSpPr>
                <p:cNvPr id="60496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801" y="3024"/>
                  <a:ext cx="6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2</a:t>
                  </a:r>
                  <a:r>
                    <a:rPr lang="en-US" b="1" i="1"/>
                    <a:t>x</a:t>
                  </a:r>
                  <a:r>
                    <a:rPr lang="en-US" b="1" baseline="30000"/>
                    <a:t>3</a:t>
                  </a:r>
                  <a:r>
                    <a:rPr lang="en-US" b="1" i="1"/>
                    <a:t>y</a:t>
                  </a:r>
                  <a:r>
                    <a:rPr lang="en-US" b="1" baseline="30000"/>
                    <a:t>7</a:t>
                  </a:r>
                  <a:endParaRPr lang="en-US" b="1"/>
                </a:p>
              </p:txBody>
            </p:sp>
          </p:grpSp>
          <p:sp>
            <p:nvSpPr>
              <p:cNvPr id="60497" name="Line 81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99" name="Text Box 83"/>
            <p:cNvSpPr txBox="1">
              <a:spLocks noChangeArrowheads="1"/>
            </p:cNvSpPr>
            <p:nvPr/>
          </p:nvSpPr>
          <p:spPr bwMode="auto">
            <a:xfrm>
              <a:off x="1391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</a:t>
              </a:r>
            </a:p>
          </p:txBody>
        </p:sp>
        <p:grpSp>
          <p:nvGrpSpPr>
            <p:cNvPr id="60500" name="Group 84"/>
            <p:cNvGrpSpPr>
              <a:grpSpLocks/>
            </p:cNvGrpSpPr>
            <p:nvPr/>
          </p:nvGrpSpPr>
          <p:grpSpPr bwMode="auto">
            <a:xfrm>
              <a:off x="1503" y="1508"/>
              <a:ext cx="1089" cy="508"/>
              <a:chOff x="806" y="1488"/>
              <a:chExt cx="1089" cy="508"/>
            </a:xfrm>
          </p:grpSpPr>
          <p:grpSp>
            <p:nvGrpSpPr>
              <p:cNvPr id="60501" name="Group 85"/>
              <p:cNvGrpSpPr>
                <a:grpSpLocks/>
              </p:cNvGrpSpPr>
              <p:nvPr/>
            </p:nvGrpSpPr>
            <p:grpSpPr bwMode="auto">
              <a:xfrm>
                <a:off x="806" y="1488"/>
                <a:ext cx="1089" cy="508"/>
                <a:chOff x="4607" y="2804"/>
                <a:chExt cx="1089" cy="508"/>
              </a:xfrm>
            </p:grpSpPr>
            <p:sp>
              <p:nvSpPr>
                <p:cNvPr id="60502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607" y="2804"/>
                  <a:ext cx="108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  10</a:t>
                  </a:r>
                  <a:r>
                    <a:rPr lang="en-US" b="1" i="1"/>
                    <a:t>x</a:t>
                  </a:r>
                  <a:r>
                    <a:rPr lang="en-US" b="1" baseline="30000"/>
                    <a:t>3</a:t>
                  </a:r>
                  <a:r>
                    <a:rPr lang="en-US" b="1" i="1"/>
                    <a:t>y</a:t>
                  </a:r>
                  <a:r>
                    <a:rPr lang="en-US" b="1" baseline="30000"/>
                    <a:t>4</a:t>
                  </a:r>
                  <a:r>
                    <a:rPr lang="en-US" b="1" i="1"/>
                    <a:t> </a:t>
                  </a:r>
                  <a:r>
                    <a:rPr lang="en-US" b="1"/>
                    <a:t> </a:t>
                  </a:r>
                </a:p>
              </p:txBody>
            </p:sp>
            <p:sp>
              <p:nvSpPr>
                <p:cNvPr id="6050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801" y="3024"/>
                  <a:ext cx="6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9</a:t>
                  </a:r>
                  <a:r>
                    <a:rPr lang="en-US" b="1" i="1"/>
                    <a:t>x</a:t>
                  </a:r>
                  <a:r>
                    <a:rPr lang="en-US" b="1" baseline="30000"/>
                    <a:t>2</a:t>
                  </a:r>
                  <a:r>
                    <a:rPr lang="en-US" b="1" i="1"/>
                    <a:t>y</a:t>
                  </a:r>
                  <a:r>
                    <a:rPr lang="en-US" b="1" baseline="30000"/>
                    <a:t>5</a:t>
                  </a:r>
                  <a:endParaRPr lang="en-US" b="1"/>
                </a:p>
              </p:txBody>
            </p:sp>
          </p:grpSp>
          <p:sp>
            <p:nvSpPr>
              <p:cNvPr id="60504" name="Line 88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0553" name="Text Box 137"/>
          <p:cNvSpPr txBox="1">
            <a:spLocks noChangeArrowheads="1"/>
          </p:cNvSpPr>
          <p:nvPr/>
        </p:nvSpPr>
        <p:spPr bwMode="auto">
          <a:xfrm>
            <a:off x="4648200" y="3216275"/>
            <a:ext cx="52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B.</a:t>
            </a:r>
            <a:endParaRPr lang="en-US" b="1" i="1"/>
          </a:p>
        </p:txBody>
      </p:sp>
      <p:grpSp>
        <p:nvGrpSpPr>
          <p:cNvPr id="60554" name="Group 138"/>
          <p:cNvGrpSpPr>
            <a:grpSpLocks/>
          </p:cNvGrpSpPr>
          <p:nvPr/>
        </p:nvGrpSpPr>
        <p:grpSpPr bwMode="auto">
          <a:xfrm>
            <a:off x="5097463" y="3095625"/>
            <a:ext cx="3035300" cy="806450"/>
            <a:chOff x="523" y="1508"/>
            <a:chExt cx="1912" cy="508"/>
          </a:xfrm>
        </p:grpSpPr>
        <p:grpSp>
          <p:nvGrpSpPr>
            <p:cNvPr id="60555" name="Group 139"/>
            <p:cNvGrpSpPr>
              <a:grpSpLocks/>
            </p:cNvGrpSpPr>
            <p:nvPr/>
          </p:nvGrpSpPr>
          <p:grpSpPr bwMode="auto">
            <a:xfrm>
              <a:off x="523" y="1508"/>
              <a:ext cx="932" cy="508"/>
              <a:chOff x="878" y="1488"/>
              <a:chExt cx="932" cy="508"/>
            </a:xfrm>
          </p:grpSpPr>
          <p:grpSp>
            <p:nvGrpSpPr>
              <p:cNvPr id="60556" name="Group 140"/>
              <p:cNvGrpSpPr>
                <a:grpSpLocks/>
              </p:cNvGrpSpPr>
              <p:nvPr/>
            </p:nvGrpSpPr>
            <p:grpSpPr bwMode="auto">
              <a:xfrm>
                <a:off x="878" y="1488"/>
                <a:ext cx="932" cy="508"/>
                <a:chOff x="4679" y="2804"/>
                <a:chExt cx="932" cy="508"/>
              </a:xfrm>
            </p:grpSpPr>
            <p:sp>
              <p:nvSpPr>
                <p:cNvPr id="60557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693" y="2804"/>
                  <a:ext cx="9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  </a:t>
                  </a:r>
                  <a:r>
                    <a:rPr lang="en-US" b="1" i="1"/>
                    <a:t>x </a:t>
                  </a:r>
                  <a:r>
                    <a:rPr lang="en-US" b="1"/>
                    <a:t>– 3</a:t>
                  </a:r>
                  <a:r>
                    <a:rPr lang="en-US" b="1" i="1"/>
                    <a:t> </a:t>
                  </a:r>
                  <a:r>
                    <a:rPr lang="en-US" b="1"/>
                    <a:t> </a:t>
                  </a:r>
                </a:p>
              </p:txBody>
            </p:sp>
            <p:sp>
              <p:nvSpPr>
                <p:cNvPr id="60558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4679" y="3024"/>
                  <a:ext cx="93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4</a:t>
                  </a:r>
                  <a:r>
                    <a:rPr lang="en-US" b="1" i="1"/>
                    <a:t>x</a:t>
                  </a:r>
                  <a:r>
                    <a:rPr lang="en-US" b="1" baseline="30000"/>
                    <a:t> </a:t>
                  </a:r>
                  <a:r>
                    <a:rPr lang="en-US" b="1"/>
                    <a:t>+ 20</a:t>
                  </a:r>
                </a:p>
              </p:txBody>
            </p:sp>
          </p:grpSp>
          <p:sp>
            <p:nvSpPr>
              <p:cNvPr id="60559" name="Line 143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560" name="Text Box 144"/>
            <p:cNvSpPr txBox="1">
              <a:spLocks noChangeArrowheads="1"/>
            </p:cNvSpPr>
            <p:nvPr/>
          </p:nvSpPr>
          <p:spPr bwMode="auto">
            <a:xfrm>
              <a:off x="1391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</a:t>
              </a:r>
            </a:p>
          </p:txBody>
        </p:sp>
        <p:grpSp>
          <p:nvGrpSpPr>
            <p:cNvPr id="60561" name="Group 145"/>
            <p:cNvGrpSpPr>
              <a:grpSpLocks/>
            </p:cNvGrpSpPr>
            <p:nvPr/>
          </p:nvGrpSpPr>
          <p:grpSpPr bwMode="auto">
            <a:xfrm>
              <a:off x="1650" y="1508"/>
              <a:ext cx="785" cy="508"/>
              <a:chOff x="953" y="1488"/>
              <a:chExt cx="785" cy="508"/>
            </a:xfrm>
          </p:grpSpPr>
          <p:grpSp>
            <p:nvGrpSpPr>
              <p:cNvPr id="60562" name="Group 146"/>
              <p:cNvGrpSpPr>
                <a:grpSpLocks/>
              </p:cNvGrpSpPr>
              <p:nvPr/>
            </p:nvGrpSpPr>
            <p:grpSpPr bwMode="auto">
              <a:xfrm>
                <a:off x="953" y="1488"/>
                <a:ext cx="785" cy="508"/>
                <a:chOff x="4754" y="2804"/>
                <a:chExt cx="785" cy="508"/>
              </a:xfrm>
            </p:grpSpPr>
            <p:sp>
              <p:nvSpPr>
                <p:cNvPr id="60563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4811" y="2804"/>
                  <a:ext cx="68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 </a:t>
                  </a:r>
                  <a:r>
                    <a:rPr lang="en-US" b="1"/>
                    <a:t>+ 5</a:t>
                  </a:r>
                </a:p>
              </p:txBody>
            </p:sp>
            <p:sp>
              <p:nvSpPr>
                <p:cNvPr id="60564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4754" y="3024"/>
                  <a:ext cx="78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30000"/>
                    <a:t>2</a:t>
                  </a:r>
                  <a:r>
                    <a:rPr lang="en-US" b="1"/>
                    <a:t> – 9</a:t>
                  </a:r>
                  <a:r>
                    <a:rPr lang="en-US" b="1" baseline="30000"/>
                    <a:t> </a:t>
                  </a:r>
                  <a:endParaRPr lang="en-US" b="1"/>
                </a:p>
              </p:txBody>
            </p:sp>
          </p:grpSp>
          <p:sp>
            <p:nvSpPr>
              <p:cNvPr id="60565" name="Line 149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-76200"/>
            <a:ext cx="52101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944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/>
      <p:bldP spid="60428" grpId="0"/>
      <p:bldP spid="605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Divide. Assume that all expressions are defined.</a:t>
            </a:r>
            <a:endParaRPr lang="en-US" altLang="en-US" dirty="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4A: Dividing Rational Expressions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32823" name="Group 55"/>
          <p:cNvGrpSpPr>
            <a:grpSpLocks/>
          </p:cNvGrpSpPr>
          <p:nvPr/>
        </p:nvGrpSpPr>
        <p:grpSpPr bwMode="auto">
          <a:xfrm>
            <a:off x="457200" y="2041525"/>
            <a:ext cx="1952625" cy="838200"/>
            <a:chOff x="535" y="1632"/>
            <a:chExt cx="1230" cy="528"/>
          </a:xfrm>
        </p:grpSpPr>
        <p:grpSp>
          <p:nvGrpSpPr>
            <p:cNvPr id="32822" name="Group 54"/>
            <p:cNvGrpSpPr>
              <a:grpSpLocks/>
            </p:cNvGrpSpPr>
            <p:nvPr/>
          </p:nvGrpSpPr>
          <p:grpSpPr bwMode="auto">
            <a:xfrm>
              <a:off x="535" y="1632"/>
              <a:ext cx="688" cy="528"/>
              <a:chOff x="535" y="1632"/>
              <a:chExt cx="688" cy="528"/>
            </a:xfrm>
          </p:grpSpPr>
          <p:sp>
            <p:nvSpPr>
              <p:cNvPr id="32808" name="Text Box 40"/>
              <p:cNvSpPr txBox="1">
                <a:spLocks noChangeArrowheads="1"/>
              </p:cNvSpPr>
              <p:nvPr/>
            </p:nvSpPr>
            <p:spPr bwMode="auto">
              <a:xfrm>
                <a:off x="576" y="1632"/>
                <a:ext cx="5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 5</a:t>
                </a:r>
                <a:r>
                  <a:rPr lang="en-US" b="1" i="1"/>
                  <a:t>x</a:t>
                </a:r>
                <a:r>
                  <a:rPr lang="en-US" b="1" baseline="30000"/>
                  <a:t>4</a:t>
                </a:r>
                <a:endParaRPr lang="en-US" b="1"/>
              </a:p>
            </p:txBody>
          </p:sp>
          <p:sp>
            <p:nvSpPr>
              <p:cNvPr id="32809" name="Text Box 41"/>
              <p:cNvSpPr txBox="1">
                <a:spLocks noChangeArrowheads="1"/>
              </p:cNvSpPr>
              <p:nvPr/>
            </p:nvSpPr>
            <p:spPr bwMode="auto">
              <a:xfrm>
                <a:off x="535" y="1872"/>
                <a:ext cx="6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8</a:t>
                </a:r>
                <a:r>
                  <a:rPr lang="en-US" b="1" i="1"/>
                  <a:t>x</a:t>
                </a:r>
                <a:r>
                  <a:rPr lang="en-US" b="1" baseline="30000"/>
                  <a:t>2</a:t>
                </a:r>
                <a:r>
                  <a:rPr lang="en-US" b="1" i="1"/>
                  <a:t>y</a:t>
                </a:r>
                <a:r>
                  <a:rPr lang="en-US" b="1" baseline="30000"/>
                  <a:t>2</a:t>
                </a:r>
                <a:endParaRPr lang="en-US" b="1"/>
              </a:p>
            </p:txBody>
          </p:sp>
          <p:sp>
            <p:nvSpPr>
              <p:cNvPr id="32810" name="Line 42"/>
              <p:cNvSpPr>
                <a:spLocks noChangeShapeType="1"/>
              </p:cNvSpPr>
              <p:nvPr/>
            </p:nvSpPr>
            <p:spPr bwMode="auto">
              <a:xfrm>
                <a:off x="624" y="190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17" name="Text Box 49"/>
            <p:cNvSpPr txBox="1">
              <a:spLocks noChangeArrowheads="1"/>
            </p:cNvSpPr>
            <p:nvPr/>
          </p:nvSpPr>
          <p:spPr bwMode="auto">
            <a:xfrm>
              <a:off x="1109" y="1733"/>
              <a:ext cx="2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÷</a:t>
              </a:r>
            </a:p>
          </p:txBody>
        </p:sp>
        <p:grpSp>
          <p:nvGrpSpPr>
            <p:cNvPr id="32818" name="Group 50"/>
            <p:cNvGrpSpPr>
              <a:grpSpLocks/>
            </p:cNvGrpSpPr>
            <p:nvPr/>
          </p:nvGrpSpPr>
          <p:grpSpPr bwMode="auto">
            <a:xfrm>
              <a:off x="1296" y="1632"/>
              <a:ext cx="469" cy="528"/>
              <a:chOff x="1056" y="1488"/>
              <a:chExt cx="469" cy="528"/>
            </a:xfrm>
          </p:grpSpPr>
          <p:sp>
            <p:nvSpPr>
              <p:cNvPr id="32819" name="Text Box 51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4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8</a:t>
                </a:r>
                <a:r>
                  <a:rPr lang="en-US" b="1" i="1"/>
                  <a:t>y</a:t>
                </a:r>
                <a:r>
                  <a:rPr lang="en-US" b="1" baseline="30000"/>
                  <a:t>5</a:t>
                </a:r>
                <a:endParaRPr lang="en-US" b="1" i="1"/>
              </a:p>
            </p:txBody>
          </p:sp>
          <p:sp>
            <p:nvSpPr>
              <p:cNvPr id="32820" name="Text Box 52"/>
              <p:cNvSpPr txBox="1">
                <a:spLocks noChangeArrowheads="1"/>
              </p:cNvSpPr>
              <p:nvPr/>
            </p:nvSpPr>
            <p:spPr bwMode="auto">
              <a:xfrm>
                <a:off x="1105" y="1488"/>
                <a:ext cx="3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15</a:t>
                </a:r>
                <a:endParaRPr lang="en-US" b="1" baseline="30000"/>
              </a:p>
            </p:txBody>
          </p:sp>
          <p:sp>
            <p:nvSpPr>
              <p:cNvPr id="32821" name="Line 53"/>
              <p:cNvSpPr>
                <a:spLocks noChangeShapeType="1"/>
              </p:cNvSpPr>
              <p:nvPr/>
            </p:nvSpPr>
            <p:spPr bwMode="auto">
              <a:xfrm>
                <a:off x="1104" y="1762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593724" y="76200"/>
            <a:ext cx="7712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Recall </a:t>
            </a:r>
            <a:r>
              <a:rPr lang="en-US" dirty="0"/>
              <a:t>that to divide by a fraction, you multiply by its reciprocal.</a:t>
            </a:r>
          </a:p>
        </p:txBody>
      </p:sp>
      <p:grpSp>
        <p:nvGrpSpPr>
          <p:cNvPr id="53" name="Group 65"/>
          <p:cNvGrpSpPr>
            <a:grpSpLocks/>
          </p:cNvGrpSpPr>
          <p:nvPr/>
        </p:nvGrpSpPr>
        <p:grpSpPr bwMode="auto">
          <a:xfrm>
            <a:off x="4949824" y="565150"/>
            <a:ext cx="1222375" cy="806450"/>
            <a:chOff x="935" y="2160"/>
            <a:chExt cx="770" cy="508"/>
          </a:xfrm>
        </p:grpSpPr>
        <p:grpSp>
          <p:nvGrpSpPr>
            <p:cNvPr id="54" name="Group 43"/>
            <p:cNvGrpSpPr>
              <a:grpSpLocks/>
            </p:cNvGrpSpPr>
            <p:nvPr/>
          </p:nvGrpSpPr>
          <p:grpSpPr bwMode="auto">
            <a:xfrm>
              <a:off x="935" y="2160"/>
              <a:ext cx="313" cy="508"/>
              <a:chOff x="935" y="2160"/>
              <a:chExt cx="313" cy="508"/>
            </a:xfrm>
          </p:grpSpPr>
          <p:grpSp>
            <p:nvGrpSpPr>
              <p:cNvPr id="61" name="Group 19"/>
              <p:cNvGrpSpPr>
                <a:grpSpLocks/>
              </p:cNvGrpSpPr>
              <p:nvPr/>
            </p:nvGrpSpPr>
            <p:grpSpPr bwMode="auto">
              <a:xfrm>
                <a:off x="935" y="2160"/>
                <a:ext cx="310" cy="508"/>
                <a:chOff x="4993" y="2804"/>
                <a:chExt cx="310" cy="508"/>
              </a:xfrm>
            </p:grpSpPr>
            <p:sp>
              <p:nvSpPr>
                <p:cNvPr id="6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997" y="280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1</a:t>
                  </a:r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993" y="302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2</a:t>
                  </a:r>
                </a:p>
              </p:txBody>
            </p:sp>
          </p:grpSp>
          <p:sp>
            <p:nvSpPr>
              <p:cNvPr id="62" name="Line 22"/>
              <p:cNvSpPr>
                <a:spLocks noChangeShapeType="1"/>
              </p:cNvSpPr>
              <p:nvPr/>
            </p:nvSpPr>
            <p:spPr bwMode="auto">
              <a:xfrm>
                <a:off x="1008" y="241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" name="Group 44"/>
            <p:cNvGrpSpPr>
              <a:grpSpLocks/>
            </p:cNvGrpSpPr>
            <p:nvPr/>
          </p:nvGrpSpPr>
          <p:grpSpPr bwMode="auto">
            <a:xfrm>
              <a:off x="1392" y="2160"/>
              <a:ext cx="313" cy="508"/>
              <a:chOff x="935" y="2160"/>
              <a:chExt cx="313" cy="508"/>
            </a:xfrm>
          </p:grpSpPr>
          <p:grpSp>
            <p:nvGrpSpPr>
              <p:cNvPr id="57" name="Group 45"/>
              <p:cNvGrpSpPr>
                <a:grpSpLocks/>
              </p:cNvGrpSpPr>
              <p:nvPr/>
            </p:nvGrpSpPr>
            <p:grpSpPr bwMode="auto">
              <a:xfrm>
                <a:off x="935" y="2160"/>
                <a:ext cx="310" cy="508"/>
                <a:chOff x="4993" y="2804"/>
                <a:chExt cx="310" cy="508"/>
              </a:xfrm>
            </p:grpSpPr>
            <p:sp>
              <p:nvSpPr>
                <p:cNvPr id="59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997" y="280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3</a:t>
                  </a:r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0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993" y="302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4</a:t>
                  </a:r>
                </a:p>
              </p:txBody>
            </p:sp>
          </p:grpSp>
          <p:sp>
            <p:nvSpPr>
              <p:cNvPr id="58" name="Line 48"/>
              <p:cNvSpPr>
                <a:spLocks noChangeShapeType="1"/>
              </p:cNvSpPr>
              <p:nvPr/>
            </p:nvSpPr>
            <p:spPr bwMode="auto">
              <a:xfrm>
                <a:off x="1008" y="241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" name="Text Box 64"/>
            <p:cNvSpPr txBox="1">
              <a:spLocks noChangeArrowheads="1"/>
            </p:cNvSpPr>
            <p:nvPr/>
          </p:nvSpPr>
          <p:spPr bwMode="auto">
            <a:xfrm>
              <a:off x="1228" y="225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÷</a:t>
              </a:r>
            </a:p>
          </p:txBody>
        </p:sp>
      </p:grp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6208713" y="717550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grpSp>
        <p:nvGrpSpPr>
          <p:cNvPr id="66" name="Group 68"/>
          <p:cNvGrpSpPr>
            <a:grpSpLocks/>
          </p:cNvGrpSpPr>
          <p:nvPr/>
        </p:nvGrpSpPr>
        <p:grpSpPr bwMode="auto">
          <a:xfrm>
            <a:off x="6513512" y="565150"/>
            <a:ext cx="1258887" cy="806450"/>
            <a:chOff x="1920" y="2160"/>
            <a:chExt cx="793" cy="508"/>
          </a:xfrm>
        </p:grpSpPr>
        <p:grpSp>
          <p:nvGrpSpPr>
            <p:cNvPr id="67" name="Group 49"/>
            <p:cNvGrpSpPr>
              <a:grpSpLocks/>
            </p:cNvGrpSpPr>
            <p:nvPr/>
          </p:nvGrpSpPr>
          <p:grpSpPr bwMode="auto">
            <a:xfrm>
              <a:off x="1920" y="2160"/>
              <a:ext cx="313" cy="508"/>
              <a:chOff x="935" y="2160"/>
              <a:chExt cx="313" cy="508"/>
            </a:xfrm>
          </p:grpSpPr>
          <p:grpSp>
            <p:nvGrpSpPr>
              <p:cNvPr id="74" name="Group 50"/>
              <p:cNvGrpSpPr>
                <a:grpSpLocks/>
              </p:cNvGrpSpPr>
              <p:nvPr/>
            </p:nvGrpSpPr>
            <p:grpSpPr bwMode="auto">
              <a:xfrm>
                <a:off x="935" y="2160"/>
                <a:ext cx="310" cy="508"/>
                <a:chOff x="4993" y="2804"/>
                <a:chExt cx="310" cy="508"/>
              </a:xfrm>
            </p:grpSpPr>
            <p:sp>
              <p:nvSpPr>
                <p:cNvPr id="76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997" y="280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1</a:t>
                  </a:r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993" y="302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</a:t>
                  </a:r>
                  <a:r>
                    <a:rPr lang="en-US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75" name="Line 53"/>
              <p:cNvSpPr>
                <a:spLocks noChangeShapeType="1"/>
              </p:cNvSpPr>
              <p:nvPr/>
            </p:nvSpPr>
            <p:spPr bwMode="auto">
              <a:xfrm>
                <a:off x="1008" y="241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" name="Group 54"/>
            <p:cNvGrpSpPr>
              <a:grpSpLocks/>
            </p:cNvGrpSpPr>
            <p:nvPr/>
          </p:nvGrpSpPr>
          <p:grpSpPr bwMode="auto">
            <a:xfrm>
              <a:off x="2400" y="2160"/>
              <a:ext cx="313" cy="508"/>
              <a:chOff x="935" y="2160"/>
              <a:chExt cx="313" cy="508"/>
            </a:xfrm>
          </p:grpSpPr>
          <p:grpSp>
            <p:nvGrpSpPr>
              <p:cNvPr id="70" name="Group 55"/>
              <p:cNvGrpSpPr>
                <a:grpSpLocks/>
              </p:cNvGrpSpPr>
              <p:nvPr/>
            </p:nvGrpSpPr>
            <p:grpSpPr bwMode="auto">
              <a:xfrm>
                <a:off x="935" y="2160"/>
                <a:ext cx="310" cy="508"/>
                <a:chOff x="4993" y="2804"/>
                <a:chExt cx="310" cy="508"/>
              </a:xfrm>
            </p:grpSpPr>
            <p:sp>
              <p:nvSpPr>
                <p:cNvPr id="7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997" y="280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</a:t>
                  </a:r>
                  <a:r>
                    <a:rPr lang="en-US">
                      <a:solidFill>
                        <a:srgbClr val="FF0000"/>
                      </a:solidFill>
                    </a:rPr>
                    <a:t>4</a:t>
                  </a:r>
                </a:p>
              </p:txBody>
            </p:sp>
            <p:sp>
              <p:nvSpPr>
                <p:cNvPr id="7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993" y="302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3</a:t>
                  </a:r>
                </a:p>
              </p:txBody>
            </p:sp>
          </p:grpSp>
          <p:sp>
            <p:nvSpPr>
              <p:cNvPr id="71" name="Line 58"/>
              <p:cNvSpPr>
                <a:spLocks noChangeShapeType="1"/>
              </p:cNvSpPr>
              <p:nvPr/>
            </p:nvSpPr>
            <p:spPr bwMode="auto">
              <a:xfrm>
                <a:off x="1008" y="241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" name="Text Box 67"/>
            <p:cNvSpPr txBox="1">
              <a:spLocks noChangeArrowheads="1"/>
            </p:cNvSpPr>
            <p:nvPr/>
          </p:nvSpPr>
          <p:spPr bwMode="auto">
            <a:xfrm>
              <a:off x="2246" y="2250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</a:t>
              </a:r>
            </a:p>
          </p:txBody>
        </p:sp>
      </p:grpSp>
      <p:sp>
        <p:nvSpPr>
          <p:cNvPr id="78" name="Line 69"/>
          <p:cNvSpPr>
            <a:spLocks noChangeShapeType="1"/>
          </p:cNvSpPr>
          <p:nvPr/>
        </p:nvSpPr>
        <p:spPr bwMode="auto">
          <a:xfrm flipV="1">
            <a:off x="6665913" y="1022350"/>
            <a:ext cx="304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70"/>
          <p:cNvSpPr>
            <a:spLocks noChangeShapeType="1"/>
          </p:cNvSpPr>
          <p:nvPr/>
        </p:nvSpPr>
        <p:spPr bwMode="auto">
          <a:xfrm flipV="1">
            <a:off x="7427913" y="717550"/>
            <a:ext cx="304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Text Box 71"/>
          <p:cNvSpPr txBox="1">
            <a:spLocks noChangeArrowheads="1"/>
          </p:cNvSpPr>
          <p:nvPr/>
        </p:nvSpPr>
        <p:spPr bwMode="auto">
          <a:xfrm>
            <a:off x="7580313" y="533400"/>
            <a:ext cx="31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3000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81" name="Group 73"/>
          <p:cNvGrpSpPr>
            <a:grpSpLocks/>
          </p:cNvGrpSpPr>
          <p:nvPr/>
        </p:nvGrpSpPr>
        <p:grpSpPr bwMode="auto">
          <a:xfrm>
            <a:off x="7781925" y="565150"/>
            <a:ext cx="752475" cy="806450"/>
            <a:chOff x="2719" y="2160"/>
            <a:chExt cx="474" cy="508"/>
          </a:xfrm>
        </p:grpSpPr>
        <p:grpSp>
          <p:nvGrpSpPr>
            <p:cNvPr id="82" name="Group 59"/>
            <p:cNvGrpSpPr>
              <a:grpSpLocks/>
            </p:cNvGrpSpPr>
            <p:nvPr/>
          </p:nvGrpSpPr>
          <p:grpSpPr bwMode="auto">
            <a:xfrm>
              <a:off x="2880" y="2160"/>
              <a:ext cx="313" cy="508"/>
              <a:chOff x="935" y="2160"/>
              <a:chExt cx="313" cy="508"/>
            </a:xfrm>
          </p:grpSpPr>
          <p:grpSp>
            <p:nvGrpSpPr>
              <p:cNvPr id="84" name="Group 60"/>
              <p:cNvGrpSpPr>
                <a:grpSpLocks/>
              </p:cNvGrpSpPr>
              <p:nvPr/>
            </p:nvGrpSpPr>
            <p:grpSpPr bwMode="auto">
              <a:xfrm>
                <a:off x="935" y="2160"/>
                <a:ext cx="310" cy="508"/>
                <a:chOff x="4993" y="2804"/>
                <a:chExt cx="310" cy="508"/>
              </a:xfrm>
            </p:grpSpPr>
            <p:sp>
              <p:nvSpPr>
                <p:cNvPr id="8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997" y="280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2</a:t>
                  </a:r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993" y="3024"/>
                  <a:ext cx="30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 3</a:t>
                  </a:r>
                </a:p>
              </p:txBody>
            </p:sp>
          </p:grpSp>
          <p:sp>
            <p:nvSpPr>
              <p:cNvPr id="85" name="Line 63"/>
              <p:cNvSpPr>
                <a:spLocks noChangeShapeType="1"/>
              </p:cNvSpPr>
              <p:nvPr/>
            </p:nvSpPr>
            <p:spPr bwMode="auto">
              <a:xfrm>
                <a:off x="1008" y="241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" name="Text Box 72"/>
            <p:cNvSpPr txBox="1">
              <a:spLocks noChangeArrowheads="1"/>
            </p:cNvSpPr>
            <p:nvPr/>
          </p:nvSpPr>
          <p:spPr bwMode="auto">
            <a:xfrm>
              <a:off x="2719" y="225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</a:t>
              </a:r>
            </a:p>
          </p:txBody>
        </p:sp>
      </p:grpSp>
      <p:grpSp>
        <p:nvGrpSpPr>
          <p:cNvPr id="88" name="Group 117"/>
          <p:cNvGrpSpPr>
            <a:grpSpLocks/>
          </p:cNvGrpSpPr>
          <p:nvPr/>
        </p:nvGrpSpPr>
        <p:grpSpPr bwMode="auto">
          <a:xfrm>
            <a:off x="3321050" y="2057400"/>
            <a:ext cx="5060950" cy="806450"/>
            <a:chOff x="554" y="1508"/>
            <a:chExt cx="3188" cy="508"/>
          </a:xfrm>
        </p:grpSpPr>
        <p:grpSp>
          <p:nvGrpSpPr>
            <p:cNvPr id="89" name="Group 104"/>
            <p:cNvGrpSpPr>
              <a:grpSpLocks/>
            </p:cNvGrpSpPr>
            <p:nvPr/>
          </p:nvGrpSpPr>
          <p:grpSpPr bwMode="auto">
            <a:xfrm>
              <a:off x="554" y="1508"/>
              <a:ext cx="1351" cy="508"/>
              <a:chOff x="3002" y="1508"/>
              <a:chExt cx="1351" cy="508"/>
            </a:xfrm>
          </p:grpSpPr>
          <p:grpSp>
            <p:nvGrpSpPr>
              <p:cNvPr id="96" name="Group 105"/>
              <p:cNvGrpSpPr>
                <a:grpSpLocks/>
              </p:cNvGrpSpPr>
              <p:nvPr/>
            </p:nvGrpSpPr>
            <p:grpSpPr bwMode="auto">
              <a:xfrm>
                <a:off x="3002" y="1508"/>
                <a:ext cx="1351" cy="508"/>
                <a:chOff x="4470" y="2804"/>
                <a:chExt cx="1351" cy="508"/>
              </a:xfrm>
            </p:grpSpPr>
            <p:sp>
              <p:nvSpPr>
                <p:cNvPr id="98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606" y="2804"/>
                  <a:ext cx="109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30000"/>
                    <a:t>4</a:t>
                  </a:r>
                  <a:r>
                    <a:rPr lang="en-US" b="1" i="1"/>
                    <a:t> </a:t>
                  </a:r>
                  <a:r>
                    <a:rPr lang="en-US" b="1"/>
                    <a:t>– 9</a:t>
                  </a:r>
                  <a:r>
                    <a:rPr lang="en-US" b="1" i="1"/>
                    <a:t>x</a:t>
                  </a:r>
                  <a:r>
                    <a:rPr lang="en-US" b="1" baseline="30000"/>
                    <a:t>2</a:t>
                  </a:r>
                  <a:r>
                    <a:rPr lang="en-US" b="1" i="1"/>
                    <a:t> </a:t>
                  </a:r>
                  <a:r>
                    <a:rPr lang="en-US" b="1"/>
                    <a:t> </a:t>
                  </a:r>
                </a:p>
              </p:txBody>
            </p:sp>
            <p:sp>
              <p:nvSpPr>
                <p:cNvPr id="99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470" y="3024"/>
                  <a:ext cx="135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30000"/>
                    <a:t>2 </a:t>
                  </a:r>
                  <a:r>
                    <a:rPr lang="en-US" b="1"/>
                    <a:t>– 4</a:t>
                  </a:r>
                  <a:r>
                    <a:rPr lang="en-US" b="1" i="1"/>
                    <a:t>x</a:t>
                  </a:r>
                  <a:r>
                    <a:rPr lang="en-US" b="1"/>
                    <a:t> + 3</a:t>
                  </a:r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97" name="Line 108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" name="Text Box 109"/>
            <p:cNvSpPr txBox="1">
              <a:spLocks noChangeArrowheads="1"/>
            </p:cNvSpPr>
            <p:nvPr/>
          </p:nvSpPr>
          <p:spPr bwMode="auto">
            <a:xfrm>
              <a:off x="1860" y="1602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÷</a:t>
              </a:r>
            </a:p>
          </p:txBody>
        </p:sp>
        <p:grpSp>
          <p:nvGrpSpPr>
            <p:cNvPr id="91" name="Group 116"/>
            <p:cNvGrpSpPr>
              <a:grpSpLocks/>
            </p:cNvGrpSpPr>
            <p:nvPr/>
          </p:nvGrpSpPr>
          <p:grpSpPr bwMode="auto">
            <a:xfrm>
              <a:off x="2127" y="1508"/>
              <a:ext cx="1615" cy="508"/>
              <a:chOff x="2127" y="1508"/>
              <a:chExt cx="1615" cy="508"/>
            </a:xfrm>
          </p:grpSpPr>
          <p:grpSp>
            <p:nvGrpSpPr>
              <p:cNvPr id="92" name="Group 111"/>
              <p:cNvGrpSpPr>
                <a:grpSpLocks/>
              </p:cNvGrpSpPr>
              <p:nvPr/>
            </p:nvGrpSpPr>
            <p:grpSpPr bwMode="auto">
              <a:xfrm>
                <a:off x="2127" y="1508"/>
                <a:ext cx="1615" cy="508"/>
                <a:chOff x="4346" y="2804"/>
                <a:chExt cx="1615" cy="508"/>
              </a:xfrm>
            </p:grpSpPr>
            <p:sp>
              <p:nvSpPr>
                <p:cNvPr id="94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346" y="2804"/>
                  <a:ext cx="161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30000"/>
                    <a:t>4</a:t>
                  </a:r>
                  <a:r>
                    <a:rPr lang="en-US" b="1" i="1"/>
                    <a:t> </a:t>
                  </a:r>
                  <a:r>
                    <a:rPr lang="en-US" b="1"/>
                    <a:t>+ 2</a:t>
                  </a:r>
                  <a:r>
                    <a:rPr lang="en-US" b="1" i="1"/>
                    <a:t>x</a:t>
                  </a:r>
                  <a:r>
                    <a:rPr lang="en-US" b="1" baseline="30000"/>
                    <a:t>3</a:t>
                  </a:r>
                  <a:r>
                    <a:rPr lang="en-US" b="1"/>
                    <a:t> – 8</a:t>
                  </a:r>
                  <a:r>
                    <a:rPr lang="en-US" b="1" i="1"/>
                    <a:t>x</a:t>
                  </a:r>
                  <a:r>
                    <a:rPr lang="en-US" b="1" baseline="30000"/>
                    <a:t>2</a:t>
                  </a:r>
                </a:p>
              </p:txBody>
            </p:sp>
            <p:sp>
              <p:nvSpPr>
                <p:cNvPr id="95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686" y="3024"/>
                  <a:ext cx="9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30000"/>
                    <a:t>2</a:t>
                  </a:r>
                  <a:r>
                    <a:rPr lang="en-US" b="1"/>
                    <a:t> – 16</a:t>
                  </a:r>
                  <a:r>
                    <a:rPr lang="en-US" b="1" baseline="30000"/>
                    <a:t> </a:t>
                  </a:r>
                </a:p>
              </p:txBody>
            </p:sp>
          </p:grpSp>
          <p:sp>
            <p:nvSpPr>
              <p:cNvPr id="93" name="Line 114"/>
              <p:cNvSpPr>
                <a:spLocks noChangeShapeType="1"/>
              </p:cNvSpPr>
              <p:nvPr/>
            </p:nvSpPr>
            <p:spPr bwMode="auto">
              <a:xfrm>
                <a:off x="2160" y="1760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6139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65" grpId="0"/>
      <p:bldP spid="78" grpId="0" animBg="1"/>
      <p:bldP spid="79" grpId="0" animBg="1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5A: Solving Simple Rational Equations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76200" y="6858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Solve. Check your solution.</a:t>
            </a:r>
            <a:endParaRPr lang="en-US" altLang="en-US" dirty="0"/>
          </a:p>
        </p:txBody>
      </p:sp>
      <p:sp>
        <p:nvSpPr>
          <p:cNvPr id="143401" name="Text Box 41"/>
          <p:cNvSpPr txBox="1">
            <a:spLocks noChangeArrowheads="1"/>
          </p:cNvSpPr>
          <p:nvPr/>
        </p:nvSpPr>
        <p:spPr bwMode="auto">
          <a:xfrm>
            <a:off x="7116762" y="3288268"/>
            <a:ext cx="1798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solidFill>
                  <a:srgbClr val="3333FF"/>
                </a:solidFill>
                <a:latin typeface="Arial" charset="0"/>
              </a:rPr>
              <a:t>Note that x </a:t>
            </a:r>
            <a:r>
              <a:rPr lang="en-US" i="1" dirty="0">
                <a:solidFill>
                  <a:srgbClr val="3333FF"/>
                </a:solidFill>
                <a:latin typeface="Arial" charset="0"/>
                <a:cs typeface="Arial" charset="0"/>
              </a:rPr>
              <a:t>≠ 5</a:t>
            </a:r>
            <a:r>
              <a:rPr lang="en-US" i="1" dirty="0">
                <a:solidFill>
                  <a:srgbClr val="3333FF"/>
                </a:solidFill>
                <a:latin typeface="Arial" charset="0"/>
              </a:rPr>
              <a:t>.</a:t>
            </a:r>
            <a:endParaRPr lang="en-US" i="1" dirty="0">
              <a:latin typeface="Arial" charset="0"/>
              <a:sym typeface="Symbol" pitchFamily="18" charset="2"/>
            </a:endParaRPr>
          </a:p>
        </p:txBody>
      </p:sp>
      <p:grpSp>
        <p:nvGrpSpPr>
          <p:cNvPr id="143414" name="Group 54"/>
          <p:cNvGrpSpPr>
            <a:grpSpLocks/>
          </p:cNvGrpSpPr>
          <p:nvPr/>
        </p:nvGrpSpPr>
        <p:grpSpPr bwMode="auto">
          <a:xfrm>
            <a:off x="4932362" y="3048000"/>
            <a:ext cx="2382838" cy="838200"/>
            <a:chOff x="610" y="1344"/>
            <a:chExt cx="1501" cy="528"/>
          </a:xfrm>
        </p:grpSpPr>
        <p:grpSp>
          <p:nvGrpSpPr>
            <p:cNvPr id="143413" name="Group 53"/>
            <p:cNvGrpSpPr>
              <a:grpSpLocks/>
            </p:cNvGrpSpPr>
            <p:nvPr/>
          </p:nvGrpSpPr>
          <p:grpSpPr bwMode="auto">
            <a:xfrm>
              <a:off x="610" y="1344"/>
              <a:ext cx="878" cy="528"/>
              <a:chOff x="610" y="1344"/>
              <a:chExt cx="878" cy="528"/>
            </a:xfrm>
          </p:grpSpPr>
          <p:sp>
            <p:nvSpPr>
              <p:cNvPr id="143405" name="Text Box 45"/>
              <p:cNvSpPr txBox="1">
                <a:spLocks noChangeArrowheads="1"/>
              </p:cNvSpPr>
              <p:nvPr/>
            </p:nvSpPr>
            <p:spPr bwMode="auto">
              <a:xfrm>
                <a:off x="610" y="1344"/>
                <a:ext cx="87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 dirty="0"/>
                  <a:t>x</a:t>
                </a:r>
                <a:r>
                  <a:rPr lang="en-US" b="1" baseline="30000" dirty="0"/>
                  <a:t>2</a:t>
                </a:r>
                <a:r>
                  <a:rPr lang="en-US" b="1" dirty="0"/>
                  <a:t> – 25</a:t>
                </a:r>
              </a:p>
            </p:txBody>
          </p:sp>
          <p:sp>
            <p:nvSpPr>
              <p:cNvPr id="143406" name="Text Box 46"/>
              <p:cNvSpPr txBox="1">
                <a:spLocks noChangeArrowheads="1"/>
              </p:cNvSpPr>
              <p:nvPr/>
            </p:nvSpPr>
            <p:spPr bwMode="auto">
              <a:xfrm>
                <a:off x="723" y="1584"/>
                <a:ext cx="7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 </a:t>
                </a:r>
                <a:r>
                  <a:rPr lang="en-US" b="1"/>
                  <a:t>–</a:t>
                </a:r>
                <a:r>
                  <a:rPr lang="en-US" b="1" i="1"/>
                  <a:t> </a:t>
                </a:r>
                <a:r>
                  <a:rPr lang="en-US" b="1"/>
                  <a:t>5</a:t>
                </a:r>
                <a:r>
                  <a:rPr lang="en-US" b="1" i="1"/>
                  <a:t> </a:t>
                </a:r>
                <a:endParaRPr lang="en-US" b="1"/>
              </a:p>
            </p:txBody>
          </p:sp>
          <p:sp>
            <p:nvSpPr>
              <p:cNvPr id="143407" name="Line 47"/>
              <p:cNvSpPr>
                <a:spLocks noChangeShapeType="1"/>
              </p:cNvSpPr>
              <p:nvPr/>
            </p:nvSpPr>
            <p:spPr bwMode="auto">
              <a:xfrm>
                <a:off x="624" y="1616"/>
                <a:ext cx="8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08" name="Text Box 48"/>
            <p:cNvSpPr txBox="1">
              <a:spLocks noChangeArrowheads="1"/>
            </p:cNvSpPr>
            <p:nvPr/>
          </p:nvSpPr>
          <p:spPr bwMode="auto">
            <a:xfrm>
              <a:off x="1488" y="1464"/>
              <a:ext cx="6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= 14</a:t>
              </a:r>
            </a:p>
          </p:txBody>
        </p:sp>
      </p:grpSp>
      <p:grpSp>
        <p:nvGrpSpPr>
          <p:cNvPr id="22" name="Group 45"/>
          <p:cNvGrpSpPr>
            <a:grpSpLocks/>
          </p:cNvGrpSpPr>
          <p:nvPr/>
        </p:nvGrpSpPr>
        <p:grpSpPr bwMode="auto">
          <a:xfrm>
            <a:off x="381000" y="3124200"/>
            <a:ext cx="2646363" cy="838200"/>
            <a:chOff x="336" y="1536"/>
            <a:chExt cx="1667" cy="528"/>
          </a:xfrm>
        </p:grpSpPr>
        <p:grpSp>
          <p:nvGrpSpPr>
            <p:cNvPr id="23" name="Group 46"/>
            <p:cNvGrpSpPr>
              <a:grpSpLocks/>
            </p:cNvGrpSpPr>
            <p:nvPr/>
          </p:nvGrpSpPr>
          <p:grpSpPr bwMode="auto">
            <a:xfrm>
              <a:off x="336" y="1536"/>
              <a:ext cx="1399" cy="528"/>
              <a:chOff x="336" y="1536"/>
              <a:chExt cx="1399" cy="528"/>
            </a:xfrm>
          </p:grpSpPr>
          <p:sp>
            <p:nvSpPr>
              <p:cNvPr id="25" name="Text Box 47"/>
              <p:cNvSpPr txBox="1">
                <a:spLocks noChangeArrowheads="1"/>
              </p:cNvSpPr>
              <p:nvPr/>
            </p:nvSpPr>
            <p:spPr bwMode="auto">
              <a:xfrm>
                <a:off x="364" y="1536"/>
                <a:ext cx="13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 dirty="0"/>
                  <a:t>x</a:t>
                </a:r>
                <a:r>
                  <a:rPr lang="en-US" b="1" baseline="30000" dirty="0"/>
                  <a:t>2</a:t>
                </a:r>
                <a:r>
                  <a:rPr lang="en-US" b="1" dirty="0"/>
                  <a:t> + </a:t>
                </a:r>
                <a:r>
                  <a:rPr lang="en-US" b="1" i="1" dirty="0"/>
                  <a:t>x </a:t>
                </a:r>
                <a:r>
                  <a:rPr lang="en-US" b="1" dirty="0"/>
                  <a:t>– 12 </a:t>
                </a:r>
              </a:p>
            </p:txBody>
          </p:sp>
          <p:sp>
            <p:nvSpPr>
              <p:cNvPr id="26" name="Text Box 48"/>
              <p:cNvSpPr txBox="1">
                <a:spLocks noChangeArrowheads="1"/>
              </p:cNvSpPr>
              <p:nvPr/>
            </p:nvSpPr>
            <p:spPr bwMode="auto">
              <a:xfrm>
                <a:off x="708" y="1776"/>
                <a:ext cx="7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 </a:t>
                </a:r>
                <a:r>
                  <a:rPr lang="en-US" b="1"/>
                  <a:t>+ 4</a:t>
                </a:r>
                <a:r>
                  <a:rPr lang="en-US" b="1" i="1"/>
                  <a:t> </a:t>
                </a:r>
                <a:endParaRPr lang="en-US" b="1"/>
              </a:p>
            </p:txBody>
          </p:sp>
          <p:sp>
            <p:nvSpPr>
              <p:cNvPr id="27" name="Line 49"/>
              <p:cNvSpPr>
                <a:spLocks noChangeShapeType="1"/>
              </p:cNvSpPr>
              <p:nvPr/>
            </p:nvSpPr>
            <p:spPr bwMode="auto">
              <a:xfrm>
                <a:off x="336" y="1808"/>
                <a:ext cx="13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1674" y="1656"/>
              <a:ext cx="3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ym typeface="Symbol" pitchFamily="18" charset="2"/>
                </a:rPr>
                <a:t>= </a:t>
              </a:r>
              <a:r>
                <a:rPr lang="en-US" b="1" dirty="0">
                  <a:sym typeface="Symbol" pitchFamily="18" charset="2"/>
                </a:rPr>
                <a:t>0</a:t>
              </a:r>
              <a:endParaRPr lang="en-US" b="1" dirty="0">
                <a:sym typeface="Symbol" pitchFamily="18" charset="2"/>
              </a:endParaRPr>
            </a:p>
          </p:txBody>
        </p:sp>
      </p:grpSp>
      <p:sp>
        <p:nvSpPr>
          <p:cNvPr id="28" name="Text Box 47"/>
          <p:cNvSpPr txBox="1">
            <a:spLocks noChangeArrowheads="1"/>
          </p:cNvSpPr>
          <p:nvPr/>
        </p:nvSpPr>
        <p:spPr bwMode="auto">
          <a:xfrm>
            <a:off x="261937" y="1066800"/>
            <a:ext cx="2176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+ </a:t>
            </a:r>
            <a:r>
              <a:rPr lang="en-US" b="1" i="1" dirty="0"/>
              <a:t>x </a:t>
            </a:r>
            <a:r>
              <a:rPr lang="en-US" b="1" dirty="0"/>
              <a:t>– 12 </a:t>
            </a:r>
          </a:p>
        </p:txBody>
      </p:sp>
      <p:sp>
        <p:nvSpPr>
          <p:cNvPr id="29" name="Text Box 50"/>
          <p:cNvSpPr txBox="1">
            <a:spLocks noChangeArrowheads="1"/>
          </p:cNvSpPr>
          <p:nvPr/>
        </p:nvSpPr>
        <p:spPr bwMode="auto">
          <a:xfrm>
            <a:off x="1893887" y="1066800"/>
            <a:ext cx="5222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ym typeface="Symbol" pitchFamily="18" charset="2"/>
              </a:rPr>
              <a:t>= </a:t>
            </a:r>
            <a:r>
              <a:rPr lang="en-US" b="1" dirty="0">
                <a:sym typeface="Symbol" pitchFamily="18" charset="2"/>
              </a:rPr>
              <a:t>0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2124670"/>
            <a:ext cx="441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solutions?</a:t>
            </a:r>
          </a:p>
          <a:p>
            <a:endParaRPr lang="en-US" dirty="0"/>
          </a:p>
          <a:p>
            <a:r>
              <a:rPr lang="en-US" dirty="0" smtClean="0"/>
              <a:t>Will we have the same solutions below?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3352800"/>
            <a:ext cx="1463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Factor</a:t>
            </a:r>
          </a:p>
          <a:p>
            <a:endParaRPr lang="en-US" dirty="0" smtClean="0"/>
          </a:p>
          <a:p>
            <a:r>
              <a:rPr lang="en-US" dirty="0" smtClean="0"/>
              <a:t>Divide out Common Factors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2362" y="541020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8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1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5B: Solving Simple Rational Equations</a:t>
            </a:r>
          </a:p>
        </p:txBody>
      </p:sp>
      <p:sp>
        <p:nvSpPr>
          <p:cNvPr id="144398" name="Text Box 14"/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Solve. Check your solution.</a:t>
            </a:r>
            <a:endParaRPr lang="en-US" altLang="en-US"/>
          </a:p>
        </p:txBody>
      </p:sp>
      <p:sp>
        <p:nvSpPr>
          <p:cNvPr id="144399" name="Text Box 15"/>
          <p:cNvSpPr txBox="1">
            <a:spLocks noChangeArrowheads="1"/>
          </p:cNvSpPr>
          <p:nvPr/>
        </p:nvSpPr>
        <p:spPr bwMode="auto">
          <a:xfrm>
            <a:off x="4632325" y="2071688"/>
            <a:ext cx="374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Note that x </a:t>
            </a: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≠ 2</a:t>
            </a:r>
            <a:r>
              <a:rPr lang="en-US" i="1">
                <a:solidFill>
                  <a:srgbClr val="3333FF"/>
                </a:solidFill>
                <a:latin typeface="Arial" charset="0"/>
              </a:rPr>
              <a:t>.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grpSp>
        <p:nvGrpSpPr>
          <p:cNvPr id="144416" name="Group 32"/>
          <p:cNvGrpSpPr>
            <a:grpSpLocks/>
          </p:cNvGrpSpPr>
          <p:nvPr/>
        </p:nvGrpSpPr>
        <p:grpSpPr bwMode="auto">
          <a:xfrm>
            <a:off x="1179513" y="1050925"/>
            <a:ext cx="2935287" cy="838200"/>
            <a:chOff x="311" y="1536"/>
            <a:chExt cx="1849" cy="528"/>
          </a:xfrm>
        </p:grpSpPr>
        <p:grpSp>
          <p:nvGrpSpPr>
            <p:cNvPr id="144415" name="Group 31"/>
            <p:cNvGrpSpPr>
              <a:grpSpLocks/>
            </p:cNvGrpSpPr>
            <p:nvPr/>
          </p:nvGrpSpPr>
          <p:grpSpPr bwMode="auto">
            <a:xfrm>
              <a:off x="311" y="1536"/>
              <a:ext cx="1478" cy="528"/>
              <a:chOff x="311" y="1536"/>
              <a:chExt cx="1478" cy="528"/>
            </a:xfrm>
          </p:grpSpPr>
          <p:sp>
            <p:nvSpPr>
              <p:cNvPr id="144402" name="Text Box 18"/>
              <p:cNvSpPr txBox="1">
                <a:spLocks noChangeArrowheads="1"/>
              </p:cNvSpPr>
              <p:nvPr/>
            </p:nvSpPr>
            <p:spPr bwMode="auto">
              <a:xfrm>
                <a:off x="311" y="1536"/>
                <a:ext cx="147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</a:t>
                </a:r>
                <a:r>
                  <a:rPr lang="en-US" b="1" baseline="30000"/>
                  <a:t>2</a:t>
                </a:r>
                <a:r>
                  <a:rPr lang="en-US" b="1"/>
                  <a:t> – 3</a:t>
                </a:r>
                <a:r>
                  <a:rPr lang="en-US" b="1" i="1"/>
                  <a:t>x </a:t>
                </a:r>
                <a:r>
                  <a:rPr lang="en-US" b="1"/>
                  <a:t>– 10 </a:t>
                </a:r>
              </a:p>
            </p:txBody>
          </p:sp>
          <p:sp>
            <p:nvSpPr>
              <p:cNvPr id="144403" name="Text Box 19"/>
              <p:cNvSpPr txBox="1">
                <a:spLocks noChangeArrowheads="1"/>
              </p:cNvSpPr>
              <p:nvPr/>
            </p:nvSpPr>
            <p:spPr bwMode="auto">
              <a:xfrm>
                <a:off x="723" y="1776"/>
                <a:ext cx="7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 </a:t>
                </a:r>
                <a:r>
                  <a:rPr lang="en-US" b="1"/>
                  <a:t>–</a:t>
                </a:r>
                <a:r>
                  <a:rPr lang="en-US" b="1" i="1"/>
                  <a:t> </a:t>
                </a:r>
                <a:r>
                  <a:rPr lang="en-US" b="1"/>
                  <a:t>2</a:t>
                </a:r>
                <a:r>
                  <a:rPr lang="en-US" b="1" i="1"/>
                  <a:t> </a:t>
                </a:r>
                <a:endParaRPr lang="en-US" b="1"/>
              </a:p>
            </p:txBody>
          </p:sp>
          <p:sp>
            <p:nvSpPr>
              <p:cNvPr id="144404" name="Line 20"/>
              <p:cNvSpPr>
                <a:spLocks noChangeShapeType="1"/>
              </p:cNvSpPr>
              <p:nvPr/>
            </p:nvSpPr>
            <p:spPr bwMode="auto">
              <a:xfrm>
                <a:off x="336" y="1808"/>
                <a:ext cx="13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405" name="Text Box 21"/>
            <p:cNvSpPr txBox="1">
              <a:spLocks noChangeArrowheads="1"/>
            </p:cNvSpPr>
            <p:nvPr/>
          </p:nvSpPr>
          <p:spPr bwMode="auto">
            <a:xfrm>
              <a:off x="1674" y="1656"/>
              <a:ext cx="4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= 7</a:t>
              </a:r>
            </a:p>
          </p:txBody>
        </p:sp>
      </p:grpSp>
      <p:grpSp>
        <p:nvGrpSpPr>
          <p:cNvPr id="144406" name="Group 22"/>
          <p:cNvGrpSpPr>
            <a:grpSpLocks/>
          </p:cNvGrpSpPr>
          <p:nvPr/>
        </p:nvGrpSpPr>
        <p:grpSpPr bwMode="auto">
          <a:xfrm>
            <a:off x="855663" y="1965325"/>
            <a:ext cx="3136900" cy="806450"/>
            <a:chOff x="539" y="2544"/>
            <a:chExt cx="1976" cy="508"/>
          </a:xfrm>
        </p:grpSpPr>
        <p:grpSp>
          <p:nvGrpSpPr>
            <p:cNvPr id="144407" name="Group 23"/>
            <p:cNvGrpSpPr>
              <a:grpSpLocks/>
            </p:cNvGrpSpPr>
            <p:nvPr/>
          </p:nvGrpSpPr>
          <p:grpSpPr bwMode="auto">
            <a:xfrm>
              <a:off x="539" y="2544"/>
              <a:ext cx="1464" cy="508"/>
              <a:chOff x="2951" y="1508"/>
              <a:chExt cx="1464" cy="508"/>
            </a:xfrm>
          </p:grpSpPr>
          <p:grpSp>
            <p:nvGrpSpPr>
              <p:cNvPr id="144408" name="Group 24"/>
              <p:cNvGrpSpPr>
                <a:grpSpLocks/>
              </p:cNvGrpSpPr>
              <p:nvPr/>
            </p:nvGrpSpPr>
            <p:grpSpPr bwMode="auto">
              <a:xfrm>
                <a:off x="2951" y="1508"/>
                <a:ext cx="1464" cy="508"/>
                <a:chOff x="4419" y="2804"/>
                <a:chExt cx="1464" cy="508"/>
              </a:xfrm>
            </p:grpSpPr>
            <p:sp>
              <p:nvSpPr>
                <p:cNvPr id="14440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419" y="2804"/>
                  <a:ext cx="146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(</a:t>
                  </a:r>
                  <a:r>
                    <a:rPr lang="en-US" i="1"/>
                    <a:t>x</a:t>
                  </a:r>
                  <a:r>
                    <a:rPr lang="en-US" baseline="30000"/>
                    <a:t> </a:t>
                  </a:r>
                  <a:r>
                    <a:rPr lang="en-US"/>
                    <a:t>+ 5)</a:t>
                  </a:r>
                  <a:r>
                    <a:rPr lang="en-US">
                      <a:solidFill>
                        <a:srgbClr val="FF0000"/>
                      </a:solidFill>
                    </a:rPr>
                    <a:t>(</a:t>
                  </a:r>
                  <a:r>
                    <a:rPr lang="en-US" i="1">
                      <a:solidFill>
                        <a:srgbClr val="FF0000"/>
                      </a:solidFill>
                    </a:rPr>
                    <a:t>x</a:t>
                  </a:r>
                  <a:r>
                    <a:rPr lang="en-US">
                      <a:solidFill>
                        <a:srgbClr val="FF0000"/>
                      </a:solidFill>
                    </a:rPr>
                    <a:t> – 2)</a:t>
                  </a:r>
                </a:p>
              </p:txBody>
            </p:sp>
            <p:sp>
              <p:nvSpPr>
                <p:cNvPr id="14441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752" y="3024"/>
                  <a:ext cx="7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>
                      <a:solidFill>
                        <a:srgbClr val="FF0000"/>
                      </a:solidFill>
                    </a:rPr>
                    <a:t>(</a:t>
                  </a:r>
                  <a:r>
                    <a:rPr lang="en-US" i="1">
                      <a:solidFill>
                        <a:srgbClr val="FF0000"/>
                      </a:solidFill>
                    </a:rPr>
                    <a:t>x</a:t>
                  </a:r>
                  <a:r>
                    <a:rPr lang="en-US">
                      <a:solidFill>
                        <a:srgbClr val="FF0000"/>
                      </a:solidFill>
                    </a:rPr>
                    <a:t> – 2)</a:t>
                  </a:r>
                </a:p>
              </p:txBody>
            </p:sp>
          </p:grpSp>
          <p:sp>
            <p:nvSpPr>
              <p:cNvPr id="144411" name="Line 27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412" name="Text Box 28"/>
            <p:cNvSpPr txBox="1">
              <a:spLocks noChangeArrowheads="1"/>
            </p:cNvSpPr>
            <p:nvPr/>
          </p:nvSpPr>
          <p:spPr bwMode="auto">
            <a:xfrm>
              <a:off x="2052" y="2640"/>
              <a:ext cx="4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= 7</a:t>
              </a:r>
            </a:p>
          </p:txBody>
        </p:sp>
      </p:grpSp>
      <p:sp>
        <p:nvSpPr>
          <p:cNvPr id="144413" name="Text Box 29"/>
          <p:cNvSpPr txBox="1">
            <a:spLocks noChangeArrowheads="1"/>
          </p:cNvSpPr>
          <p:nvPr/>
        </p:nvSpPr>
        <p:spPr bwMode="auto">
          <a:xfrm>
            <a:off x="2688272" y="2590800"/>
            <a:ext cx="20361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/>
              <a:t> + 5 = 7</a:t>
            </a:r>
            <a:endParaRPr lang="en-US" i="1"/>
          </a:p>
        </p:txBody>
      </p:sp>
      <p:sp>
        <p:nvSpPr>
          <p:cNvPr id="144414" name="Text Box 30"/>
          <p:cNvSpPr txBox="1">
            <a:spLocks noChangeArrowheads="1"/>
          </p:cNvSpPr>
          <p:nvPr/>
        </p:nvSpPr>
        <p:spPr bwMode="auto">
          <a:xfrm>
            <a:off x="3090862" y="3048000"/>
            <a:ext cx="102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/>
              <a:t> = 2</a:t>
            </a:r>
            <a:endParaRPr lang="en-US" i="1"/>
          </a:p>
        </p:txBody>
      </p:sp>
      <p:sp>
        <p:nvSpPr>
          <p:cNvPr id="144417" name="Line 33"/>
          <p:cNvSpPr>
            <a:spLocks noChangeShapeType="1"/>
          </p:cNvSpPr>
          <p:nvPr/>
        </p:nvSpPr>
        <p:spPr bwMode="auto">
          <a:xfrm flipV="1">
            <a:off x="1981200" y="2117725"/>
            <a:ext cx="11430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18" name="Line 34"/>
          <p:cNvSpPr>
            <a:spLocks noChangeShapeType="1"/>
          </p:cNvSpPr>
          <p:nvPr/>
        </p:nvSpPr>
        <p:spPr bwMode="auto">
          <a:xfrm flipV="1">
            <a:off x="1371600" y="2498725"/>
            <a:ext cx="1295400" cy="177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19" name="Text Box 35"/>
          <p:cNvSpPr txBox="1">
            <a:spLocks noChangeArrowheads="1"/>
          </p:cNvSpPr>
          <p:nvPr/>
        </p:nvSpPr>
        <p:spPr bwMode="auto">
          <a:xfrm>
            <a:off x="228601" y="335280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Because the left side of the original equation is undefined when </a:t>
            </a:r>
            <a:r>
              <a:rPr lang="en-US" i="1" dirty="0"/>
              <a:t>x</a:t>
            </a:r>
            <a:r>
              <a:rPr lang="en-US" dirty="0"/>
              <a:t> = 2, there is no solution.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517525" y="3989943"/>
            <a:ext cx="7407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 dirty="0" smtClean="0"/>
              <a:t>Check</a:t>
            </a:r>
            <a:endParaRPr lang="en-US" b="1" i="1" dirty="0"/>
          </a:p>
        </p:txBody>
      </p:sp>
      <p:pic>
        <p:nvPicPr>
          <p:cNvPr id="24" name="Picture 6" descr="8-2EX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35475"/>
            <a:ext cx="3657600" cy="24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1" descr="8-2EX5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35475"/>
            <a:ext cx="3657600" cy="24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4953000" y="5045075"/>
            <a:ext cx="2667000" cy="3048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4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9" grpId="0"/>
      <p:bldP spid="144413" grpId="0"/>
      <p:bldP spid="144414" grpId="0"/>
      <p:bldP spid="144417" grpId="0" animBg="1"/>
      <p:bldP spid="144418" grpId="0" animBg="1"/>
      <p:bldP spid="144419" grpId="0"/>
      <p:bldP spid="23" grpId="0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494</Words>
  <Application>Microsoft Office PowerPoint</Application>
  <PresentationFormat>On-screen Show (4:3)</PresentationFormat>
  <Paragraphs>125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8.2 Multiplying and Dividing Rational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 Multiplying and Dividing Rational Expressions</dc:title>
  <dc:creator>bb</dc:creator>
  <cp:lastModifiedBy>bb</cp:lastModifiedBy>
  <cp:revision>7</cp:revision>
  <dcterms:created xsi:type="dcterms:W3CDTF">2012-05-01T11:08:22Z</dcterms:created>
  <dcterms:modified xsi:type="dcterms:W3CDTF">2012-05-02T03:24:20Z</dcterms:modified>
</cp:coreProperties>
</file>