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7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4E7CD2-B795-44BD-A75F-2B423B07B2E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8838D6-9D06-4925-9D19-54ECC786AB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543800" cy="53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8.1 Factors and Greatest Common Factors</a:t>
            </a:r>
            <a:endParaRPr lang="en-US" sz="2400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828800" y="1905000"/>
            <a:ext cx="6934200" cy="1295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0" dirty="0"/>
              <a:t>Write the prime factorization of numbers. </a:t>
            </a:r>
          </a:p>
          <a:p>
            <a:pPr>
              <a:spcBef>
                <a:spcPct val="20000"/>
              </a:spcBef>
            </a:pPr>
            <a:endParaRPr lang="en-US" altLang="en-US" b="0" dirty="0"/>
          </a:p>
          <a:p>
            <a:pPr>
              <a:spcBef>
                <a:spcPct val="20000"/>
              </a:spcBef>
            </a:pPr>
            <a:r>
              <a:rPr lang="en-US" altLang="en-US" b="0" dirty="0"/>
              <a:t>Find the GCF of monomials.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b="0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362200" y="4724400"/>
            <a:ext cx="57150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prime factorization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greatest common factor  </a:t>
            </a:r>
          </a:p>
          <a:p>
            <a:pPr marL="342900" indent="-342900">
              <a:spcBef>
                <a:spcPct val="20000"/>
              </a:spcBef>
            </a:pPr>
            <a:endParaRPr lang="en-US" altLang="en-US" b="0" dirty="0"/>
          </a:p>
          <a:p>
            <a:pPr marL="342900" indent="-342900">
              <a:spcBef>
                <a:spcPct val="20000"/>
              </a:spcBef>
            </a:pPr>
            <a:endParaRPr lang="en-US" altLang="en-US" b="0" dirty="0"/>
          </a:p>
          <a:p>
            <a:pPr marL="342900" indent="-342900">
              <a:spcBef>
                <a:spcPct val="20000"/>
              </a:spcBef>
            </a:pPr>
            <a:endParaRPr lang="en-US" altLang="en-US" b="0" dirty="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388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b="0" i="1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373062" y="292100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/>
              <a:t>The whole numbers that are multiplied to find a product are called factors of that product. A number is divisible by its factors.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1660525" y="1022350"/>
            <a:ext cx="358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Factorizations of 12</a:t>
            </a:r>
          </a:p>
        </p:txBody>
      </p:sp>
      <p:grpSp>
        <p:nvGrpSpPr>
          <p:cNvPr id="31809" name="Group 65"/>
          <p:cNvGrpSpPr>
            <a:grpSpLocks/>
          </p:cNvGrpSpPr>
          <p:nvPr/>
        </p:nvGrpSpPr>
        <p:grpSpPr bwMode="auto">
          <a:xfrm>
            <a:off x="533400" y="1736725"/>
            <a:ext cx="6400800" cy="514350"/>
            <a:chOff x="1056" y="3426"/>
            <a:chExt cx="4032" cy="324"/>
          </a:xfrm>
        </p:grpSpPr>
        <p:sp>
          <p:nvSpPr>
            <p:cNvPr id="31793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1056" y="3426"/>
              <a:ext cx="510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1  12</a:t>
              </a:r>
            </a:p>
          </p:txBody>
        </p:sp>
        <p:sp>
          <p:nvSpPr>
            <p:cNvPr id="31794" name="Text Box 50"/>
            <p:cNvSpPr txBox="1">
              <a:spLocks noChangeArrowheads="1"/>
            </p:cNvSpPr>
            <p:nvPr/>
          </p:nvSpPr>
          <p:spPr bwMode="auto">
            <a:xfrm>
              <a:off x="1142" y="3456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2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31796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968" y="3474"/>
              <a:ext cx="38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0000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2  6</a:t>
              </a:r>
            </a:p>
          </p:txBody>
        </p:sp>
        <p:sp>
          <p:nvSpPr>
            <p:cNvPr id="31797" name="Text Box 53"/>
            <p:cNvSpPr txBox="1">
              <a:spLocks noChangeArrowheads="1"/>
            </p:cNvSpPr>
            <p:nvPr/>
          </p:nvSpPr>
          <p:spPr bwMode="auto">
            <a:xfrm>
              <a:off x="2055" y="3504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31798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2688" y="3426"/>
              <a:ext cx="38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3  4</a:t>
              </a:r>
            </a:p>
          </p:txBody>
        </p:sp>
        <p:sp>
          <p:nvSpPr>
            <p:cNvPr id="31799" name="Text Box 55"/>
            <p:cNvSpPr txBox="1">
              <a:spLocks noChangeArrowheads="1"/>
            </p:cNvSpPr>
            <p:nvPr/>
          </p:nvSpPr>
          <p:spPr bwMode="auto">
            <a:xfrm>
              <a:off x="2765" y="34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rgbClr val="33CC33"/>
                  </a:solidFill>
                  <a:sym typeface="Symbol" pitchFamily="18" charset="2"/>
                </a:rPr>
                <a:t> </a:t>
              </a:r>
              <a:r>
                <a:rPr lang="en-US" sz="1800" dirty="0">
                  <a:solidFill>
                    <a:srgbClr val="33CC33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31800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3438" y="3426"/>
              <a:ext cx="64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1  4  3</a:t>
              </a:r>
            </a:p>
          </p:txBody>
        </p:sp>
        <p:sp>
          <p:nvSpPr>
            <p:cNvPr id="31801" name="Text Box 57"/>
            <p:cNvSpPr txBox="1">
              <a:spLocks noChangeArrowheads="1"/>
            </p:cNvSpPr>
            <p:nvPr/>
          </p:nvSpPr>
          <p:spPr bwMode="auto">
            <a:xfrm>
              <a:off x="3782" y="3456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FF"/>
                  </a:solidFill>
                  <a:sym typeface="Symbol" pitchFamily="18" charset="2"/>
                </a:rPr>
                <a:t> </a:t>
              </a:r>
            </a:p>
          </p:txBody>
        </p:sp>
        <p:sp>
          <p:nvSpPr>
            <p:cNvPr id="31802" name="Text Box 58"/>
            <p:cNvSpPr txBox="1">
              <a:spLocks noChangeArrowheads="1"/>
            </p:cNvSpPr>
            <p:nvPr/>
          </p:nvSpPr>
          <p:spPr bwMode="auto">
            <a:xfrm>
              <a:off x="3494" y="3456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FF"/>
                  </a:solidFill>
                  <a:sym typeface="Symbol" pitchFamily="18" charset="2"/>
                </a:rPr>
                <a:t> </a:t>
              </a:r>
            </a:p>
          </p:txBody>
        </p:sp>
        <p:sp>
          <p:nvSpPr>
            <p:cNvPr id="31803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4446" y="3474"/>
              <a:ext cx="64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2  2  3</a:t>
              </a:r>
            </a:p>
          </p:txBody>
        </p:sp>
        <p:sp>
          <p:nvSpPr>
            <p:cNvPr id="31804" name="Text Box 60"/>
            <p:cNvSpPr txBox="1">
              <a:spLocks noChangeArrowheads="1"/>
            </p:cNvSpPr>
            <p:nvPr/>
          </p:nvSpPr>
          <p:spPr bwMode="auto">
            <a:xfrm>
              <a:off x="4790" y="351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99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31805" name="Text Box 61"/>
            <p:cNvSpPr txBox="1">
              <a:spLocks noChangeArrowheads="1"/>
            </p:cNvSpPr>
            <p:nvPr/>
          </p:nvSpPr>
          <p:spPr bwMode="auto">
            <a:xfrm>
              <a:off x="4529" y="3504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99"/>
                  </a:solidFill>
                  <a:sym typeface="Symbol" pitchFamily="18" charset="2"/>
                </a:rPr>
                <a:t></a:t>
              </a:r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22525" y="3429000"/>
            <a:ext cx="358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Factorizations of 12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400800" y="3911600"/>
            <a:ext cx="16002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81000" y="2667000"/>
            <a:ext cx="786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 smtClean="0"/>
              <a:t>The </a:t>
            </a:r>
            <a:r>
              <a:rPr lang="en-US" b="0" dirty="0"/>
              <a:t>circled factorization is the </a:t>
            </a:r>
            <a:r>
              <a:rPr lang="en-US" u="sng" dirty="0"/>
              <a:t>prime factorization</a:t>
            </a:r>
            <a:r>
              <a:rPr lang="en-US" b="0" dirty="0"/>
              <a:t> because all the factors are prime numbers. 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295400" y="3940175"/>
            <a:ext cx="6400800" cy="514350"/>
            <a:chOff x="1056" y="3426"/>
            <a:chExt cx="4032" cy="324"/>
          </a:xfrm>
        </p:grpSpPr>
        <p:sp>
          <p:nvSpPr>
            <p:cNvPr id="22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056" y="3426"/>
              <a:ext cx="510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1  12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142" y="3456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2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24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968" y="3474"/>
              <a:ext cx="38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0000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2  6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055" y="3504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26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688" y="3426"/>
              <a:ext cx="38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3  4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765" y="34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33CC33"/>
                  </a:solidFill>
                  <a:sym typeface="Symbol" pitchFamily="18" charset="2"/>
                </a:rPr>
                <a:t> </a:t>
              </a:r>
              <a:r>
                <a:rPr lang="en-US" sz="1800">
                  <a:solidFill>
                    <a:srgbClr val="33CC33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28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3438" y="3426"/>
              <a:ext cx="64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1  4  3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782" y="3456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FF"/>
                  </a:solidFill>
                  <a:sym typeface="Symbol" pitchFamily="18" charset="2"/>
                </a:rPr>
                <a:t> 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494" y="3456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33FF"/>
                  </a:solidFill>
                  <a:sym typeface="Symbol" pitchFamily="18" charset="2"/>
                </a:rPr>
                <a:t> </a:t>
              </a:r>
            </a:p>
          </p:txBody>
        </p:sp>
        <p:sp>
          <p:nvSpPr>
            <p:cNvPr id="31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446" y="3474"/>
              <a:ext cx="642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12700">
                    <a:solidFill>
                      <a:srgbClr val="993366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2  2  3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4790" y="351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99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4529" y="3504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99"/>
                  </a:solidFill>
                  <a:sym typeface="Symbol" pitchFamily="18" charset="2"/>
                </a:rPr>
                <a:t></a:t>
              </a:r>
            </a:p>
          </p:txBody>
        </p:sp>
      </p:grpSp>
      <p:grpSp>
        <p:nvGrpSpPr>
          <p:cNvPr id="34" name="Group 5"/>
          <p:cNvGrpSpPr>
            <a:grpSpLocks/>
          </p:cNvGrpSpPr>
          <p:nvPr/>
        </p:nvGrpSpPr>
        <p:grpSpPr bwMode="auto">
          <a:xfrm>
            <a:off x="831850" y="4811712"/>
            <a:ext cx="7854950" cy="827088"/>
            <a:chOff x="284" y="3072"/>
            <a:chExt cx="4948" cy="521"/>
          </a:xfrm>
        </p:grpSpPr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233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 dirty="0"/>
                <a:t>A prime number has exactly two factors, itself and 1. </a:t>
              </a:r>
              <a:endParaRPr lang="en-US" sz="800" b="0" dirty="0"/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Remember!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97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4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594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1: Writing Prime Factorizations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04800" y="457200"/>
            <a:ext cx="729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Write the prime factorization of 98. 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4800" y="954087"/>
            <a:ext cx="355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Method 1 </a:t>
            </a:r>
            <a:r>
              <a:rPr lang="en-US" b="0"/>
              <a:t>Factor tree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57200" y="1379537"/>
            <a:ext cx="396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Choose any two factors</a:t>
            </a:r>
          </a:p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of 98 to begin. Keep finding factors until each branch ends in a prime factor.</a:t>
            </a:r>
          </a:p>
        </p:txBody>
      </p:sp>
      <p:grpSp>
        <p:nvGrpSpPr>
          <p:cNvPr id="57429" name="Group 85"/>
          <p:cNvGrpSpPr>
            <a:grpSpLocks/>
          </p:cNvGrpSpPr>
          <p:nvPr/>
        </p:nvGrpSpPr>
        <p:grpSpPr bwMode="auto">
          <a:xfrm>
            <a:off x="1352550" y="2859087"/>
            <a:ext cx="1924050" cy="1295400"/>
            <a:chOff x="852" y="2377"/>
            <a:chExt cx="1212" cy="816"/>
          </a:xfrm>
        </p:grpSpPr>
        <p:sp>
          <p:nvSpPr>
            <p:cNvPr id="57356" name="Text Box 12"/>
            <p:cNvSpPr txBox="1">
              <a:spLocks noChangeArrowheads="1"/>
            </p:cNvSpPr>
            <p:nvPr/>
          </p:nvSpPr>
          <p:spPr bwMode="auto">
            <a:xfrm>
              <a:off x="1094" y="2377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98</a:t>
              </a:r>
            </a:p>
          </p:txBody>
        </p:sp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854" y="2617"/>
              <a:ext cx="9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2         49</a:t>
              </a:r>
            </a:p>
          </p:txBody>
        </p: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1363" y="2905"/>
              <a:ext cx="7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7       7</a:t>
              </a:r>
            </a:p>
          </p:txBody>
        </p:sp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H="1">
              <a:off x="1053" y="257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1371" y="2592"/>
              <a:ext cx="117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H="1">
              <a:off x="1461" y="2853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1728" y="285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Oval 31"/>
            <p:cNvSpPr>
              <a:spLocks noChangeArrowheads="1"/>
            </p:cNvSpPr>
            <p:nvPr/>
          </p:nvSpPr>
          <p:spPr bwMode="auto">
            <a:xfrm>
              <a:off x="852" y="2658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Oval 32"/>
            <p:cNvSpPr>
              <a:spLocks noChangeArrowheads="1"/>
            </p:cNvSpPr>
            <p:nvPr/>
          </p:nvSpPr>
          <p:spPr bwMode="auto">
            <a:xfrm>
              <a:off x="1776" y="2928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8" name="Oval 34"/>
            <p:cNvSpPr>
              <a:spLocks noChangeArrowheads="1"/>
            </p:cNvSpPr>
            <p:nvPr/>
          </p:nvSpPr>
          <p:spPr bwMode="auto">
            <a:xfrm>
              <a:off x="1296" y="2928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Text Box 35"/>
            <p:cNvSpPr txBox="1">
              <a:spLocks noChangeArrowheads="1"/>
            </p:cNvSpPr>
            <p:nvPr/>
          </p:nvSpPr>
          <p:spPr bwMode="auto">
            <a:xfrm>
              <a:off x="1188" y="2593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sym typeface="Wingdings" pitchFamily="2" charset="2"/>
                </a:rPr>
                <a:t></a:t>
              </a:r>
            </a:p>
          </p:txBody>
        </p:sp>
        <p:sp>
          <p:nvSpPr>
            <p:cNvPr id="57380" name="Text Box 36"/>
            <p:cNvSpPr txBox="1">
              <a:spLocks noChangeArrowheads="1"/>
            </p:cNvSpPr>
            <p:nvPr/>
          </p:nvSpPr>
          <p:spPr bwMode="auto">
            <a:xfrm>
              <a:off x="1536" y="2873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0">
                  <a:sym typeface="Wingdings" pitchFamily="2" charset="2"/>
                </a:rPr>
                <a:t></a:t>
              </a:r>
            </a:p>
          </p:txBody>
        </p:sp>
      </p:grpSp>
      <p:sp>
        <p:nvSpPr>
          <p:cNvPr id="57409" name="Text Box 65"/>
          <p:cNvSpPr txBox="1">
            <a:spLocks noChangeArrowheads="1"/>
          </p:cNvSpPr>
          <p:nvPr/>
        </p:nvSpPr>
        <p:spPr bwMode="auto">
          <a:xfrm>
            <a:off x="457200" y="4400550"/>
            <a:ext cx="4434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/>
              <a:t>The prime factorization of 98 is 2 </a:t>
            </a:r>
            <a:r>
              <a:rPr lang="en-US" b="0" dirty="0">
                <a:sym typeface="Wingdings" pitchFamily="2" charset="2"/>
              </a:rPr>
              <a:t> </a:t>
            </a:r>
            <a:r>
              <a:rPr lang="en-US" b="0" dirty="0"/>
              <a:t>7 </a:t>
            </a:r>
            <a:r>
              <a:rPr lang="en-US" b="0" dirty="0">
                <a:sym typeface="Wingdings" pitchFamily="2" charset="2"/>
              </a:rPr>
              <a:t></a:t>
            </a:r>
            <a:r>
              <a:rPr lang="en-US" b="0" dirty="0"/>
              <a:t> </a:t>
            </a:r>
            <a:r>
              <a:rPr lang="en-US" b="0" dirty="0" smtClean="0"/>
              <a:t>7</a:t>
            </a:r>
            <a:endParaRPr lang="en-US" b="0" dirty="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398373" y="1143000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b. </a:t>
            </a:r>
            <a:r>
              <a:rPr lang="en-US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78674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  <p:bldP spid="57353" grpId="0"/>
      <p:bldP spid="57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626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0" dirty="0"/>
              <a:t>Factors that are </a:t>
            </a:r>
            <a:r>
              <a:rPr lang="en-US" b="0" dirty="0" smtClean="0"/>
              <a:t>the same for </a:t>
            </a:r>
            <a:r>
              <a:rPr lang="en-US" b="0" dirty="0"/>
              <a:t>two </a:t>
            </a:r>
            <a:r>
              <a:rPr lang="en-US" b="0" dirty="0" smtClean="0"/>
              <a:t>numbers </a:t>
            </a:r>
            <a:r>
              <a:rPr lang="en-US" b="0" dirty="0"/>
              <a:t>are called common factors. The greatest of these common factors is called the </a:t>
            </a:r>
            <a:r>
              <a:rPr lang="en-US" u="sng" dirty="0"/>
              <a:t>greatest common factor</a:t>
            </a:r>
            <a:r>
              <a:rPr lang="en-US" b="0" dirty="0"/>
              <a:t>, or GCF.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851025" y="33448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703388" y="776288"/>
            <a:ext cx="488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Factors of 12: </a:t>
            </a:r>
            <a:r>
              <a:rPr lang="en-US" b="0">
                <a:solidFill>
                  <a:srgbClr val="FF0000"/>
                </a:solidFill>
              </a:rPr>
              <a:t>1</a:t>
            </a:r>
            <a:r>
              <a:rPr lang="en-US" b="0"/>
              <a:t>, </a:t>
            </a:r>
            <a:r>
              <a:rPr lang="en-US" b="0">
                <a:solidFill>
                  <a:srgbClr val="FF0000"/>
                </a:solidFill>
              </a:rPr>
              <a:t>2</a:t>
            </a:r>
            <a:r>
              <a:rPr lang="en-US" b="0"/>
              <a:t>, 3, </a:t>
            </a:r>
            <a:r>
              <a:rPr lang="en-US" b="0">
                <a:solidFill>
                  <a:srgbClr val="FF0000"/>
                </a:solidFill>
              </a:rPr>
              <a:t>4</a:t>
            </a:r>
            <a:r>
              <a:rPr lang="en-US" b="0"/>
              <a:t>, 6, 12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703388" y="1219200"/>
            <a:ext cx="5191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/>
              <a:t>Factors of 32: </a:t>
            </a:r>
            <a:r>
              <a:rPr lang="en-US" b="0" dirty="0">
                <a:solidFill>
                  <a:srgbClr val="FF0000"/>
                </a:solidFill>
              </a:rPr>
              <a:t>1</a:t>
            </a:r>
            <a:r>
              <a:rPr lang="en-US" b="0" dirty="0"/>
              <a:t>, </a:t>
            </a:r>
            <a:r>
              <a:rPr lang="en-US" b="0" dirty="0">
                <a:solidFill>
                  <a:srgbClr val="FF0000"/>
                </a:solidFill>
              </a:rPr>
              <a:t>2</a:t>
            </a:r>
            <a:r>
              <a:rPr lang="en-US" b="0" dirty="0"/>
              <a:t>, </a:t>
            </a:r>
            <a:r>
              <a:rPr lang="en-US" b="0" dirty="0">
                <a:solidFill>
                  <a:srgbClr val="FF0000"/>
                </a:solidFill>
              </a:rPr>
              <a:t>4</a:t>
            </a:r>
            <a:r>
              <a:rPr lang="en-US" b="0" dirty="0"/>
              <a:t>, 8, 16, 32 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719263" y="1600200"/>
            <a:ext cx="408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Common factors: </a:t>
            </a:r>
            <a:r>
              <a:rPr lang="en-US" b="0">
                <a:solidFill>
                  <a:srgbClr val="FF0000"/>
                </a:solidFill>
              </a:rPr>
              <a:t>1</a:t>
            </a:r>
            <a:r>
              <a:rPr lang="en-US" b="0"/>
              <a:t>, </a:t>
            </a:r>
            <a:r>
              <a:rPr lang="en-US" b="0">
                <a:solidFill>
                  <a:srgbClr val="FF0000"/>
                </a:solidFill>
              </a:rPr>
              <a:t>2</a:t>
            </a:r>
            <a:r>
              <a:rPr lang="en-US" b="0"/>
              <a:t>, </a:t>
            </a:r>
            <a:r>
              <a:rPr lang="en-US" b="0">
                <a:solidFill>
                  <a:srgbClr val="FF0000"/>
                </a:solidFill>
              </a:rPr>
              <a:t>4</a:t>
            </a:r>
            <a:r>
              <a:rPr lang="en-US" b="0"/>
              <a:t> 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752600" y="1981200"/>
            <a:ext cx="646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/>
              <a:t>The greatest of the common factors is 4.</a:t>
            </a:r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374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2A: Finding the GCF of Numbers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822325" y="2787650"/>
            <a:ext cx="664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Find the GCF of each pair of numbers.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838200" y="3092450"/>
            <a:ext cx="211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430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100 and 60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1355725" y="4191000"/>
            <a:ext cx="4054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/>
              <a:t>factors of 100</a:t>
            </a:r>
            <a:r>
              <a:rPr lang="en-US" b="0" dirty="0" smtClean="0"/>
              <a:t>:</a:t>
            </a:r>
            <a:endParaRPr lang="en-US" b="0" dirty="0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1357313" y="5149850"/>
            <a:ext cx="464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/>
              <a:t>factors of 60: 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6156325" y="4387850"/>
            <a:ext cx="264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List all the factors.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6156325" y="53784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Circle the GCF.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838200" y="362585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Method 1 </a:t>
            </a:r>
            <a:r>
              <a:rPr lang="en-US" b="0"/>
              <a:t>List the factors.</a:t>
            </a:r>
          </a:p>
        </p:txBody>
      </p:sp>
    </p:spTree>
    <p:extLst>
      <p:ext uri="{BB962C8B-B14F-4D97-AF65-F5344CB8AC3E}">
        <p14:creationId xmlns:p14="http://schemas.microsoft.com/office/powerpoint/2010/main" val="5510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  <p:bldP spid="60425" grpId="0"/>
      <p:bldP spid="60426" grpId="0"/>
      <p:bldP spid="60427" grpId="0" animBg="1"/>
      <p:bldP spid="12" grpId="0"/>
      <p:bldP spid="13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3A: Finding the GCF of Monomials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03212" y="457200"/>
            <a:ext cx="701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Find the GCF of each pair of monomials.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09600" y="914400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15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and 9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  <p:grpSp>
        <p:nvGrpSpPr>
          <p:cNvPr id="65565" name="Group 29"/>
          <p:cNvGrpSpPr>
            <a:grpSpLocks/>
          </p:cNvGrpSpPr>
          <p:nvPr/>
        </p:nvGrpSpPr>
        <p:grpSpPr bwMode="auto">
          <a:xfrm>
            <a:off x="2374900" y="1539875"/>
            <a:ext cx="319087" cy="1263650"/>
            <a:chOff x="2667" y="1758"/>
            <a:chExt cx="201" cy="796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667" y="1758"/>
              <a:ext cx="201" cy="61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17"/>
            <p:cNvSpPr>
              <a:spLocks noChangeShapeType="1"/>
            </p:cNvSpPr>
            <p:nvPr/>
          </p:nvSpPr>
          <p:spPr bwMode="auto">
            <a:xfrm flipH="1">
              <a:off x="2782" y="2373"/>
              <a:ext cx="2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92125" y="1525588"/>
            <a:ext cx="369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15</a:t>
            </a:r>
            <a:r>
              <a:rPr lang="en-US" b="0" i="1"/>
              <a:t>x</a:t>
            </a:r>
            <a:r>
              <a:rPr lang="en-US" b="0" baseline="30000"/>
              <a:t>3</a:t>
            </a:r>
            <a:r>
              <a:rPr lang="en-US" b="0"/>
              <a:t> = 3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/>
              <a:t> 5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 i="1"/>
              <a:t> x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 i="1"/>
              <a:t> x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 i="1"/>
              <a:t> x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76263" y="1982788"/>
            <a:ext cx="296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9</a:t>
            </a:r>
            <a:r>
              <a:rPr lang="en-US" b="0" i="1"/>
              <a:t>x</a:t>
            </a:r>
            <a:r>
              <a:rPr lang="en-US" b="0" baseline="30000"/>
              <a:t>2</a:t>
            </a:r>
            <a:r>
              <a:rPr lang="en-US" b="0"/>
              <a:t> = 3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/>
              <a:t> 3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/>
              <a:t> </a:t>
            </a:r>
            <a:r>
              <a:rPr lang="en-US" b="0" i="1"/>
              <a:t>x </a:t>
            </a:r>
            <a:r>
              <a:rPr lang="en-US" b="0">
                <a:sym typeface="Wingdings" pitchFamily="2" charset="2"/>
              </a:rPr>
              <a:t></a:t>
            </a:r>
            <a:r>
              <a:rPr lang="en-US" b="0" i="1"/>
              <a:t> x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1143000" y="2744788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/>
              <a:t>3 </a:t>
            </a:r>
            <a:r>
              <a:rPr lang="en-US" b="0" dirty="0">
                <a:sym typeface="Wingdings" pitchFamily="2" charset="2"/>
              </a:rPr>
              <a:t></a:t>
            </a:r>
            <a:r>
              <a:rPr lang="en-US" b="0" dirty="0"/>
              <a:t>      </a:t>
            </a:r>
            <a:r>
              <a:rPr lang="en-US" b="0" i="1" dirty="0"/>
              <a:t>x </a:t>
            </a:r>
            <a:r>
              <a:rPr lang="en-US" b="0" dirty="0">
                <a:sym typeface="Wingdings" pitchFamily="2" charset="2"/>
              </a:rPr>
              <a:t></a:t>
            </a:r>
            <a:r>
              <a:rPr lang="en-US" b="0" i="1" dirty="0"/>
              <a:t> </a:t>
            </a:r>
            <a:r>
              <a:rPr lang="en-US" b="0" i="1" dirty="0" smtClean="0"/>
              <a:t>   x </a:t>
            </a:r>
            <a:r>
              <a:rPr lang="en-US" b="0" dirty="0"/>
              <a:t>= 3</a:t>
            </a:r>
            <a:r>
              <a:rPr lang="en-US" b="0" i="1" dirty="0"/>
              <a:t>x</a:t>
            </a:r>
            <a:r>
              <a:rPr lang="en-US" b="0" baseline="30000" dirty="0"/>
              <a:t>2</a:t>
            </a:r>
          </a:p>
        </p:txBody>
      </p:sp>
      <p:grpSp>
        <p:nvGrpSpPr>
          <p:cNvPr id="65566" name="Group 30"/>
          <p:cNvGrpSpPr>
            <a:grpSpLocks/>
          </p:cNvGrpSpPr>
          <p:nvPr/>
        </p:nvGrpSpPr>
        <p:grpSpPr bwMode="auto">
          <a:xfrm>
            <a:off x="1828800" y="1539875"/>
            <a:ext cx="319087" cy="1263650"/>
            <a:chOff x="2667" y="1758"/>
            <a:chExt cx="201" cy="796"/>
          </a:xfrm>
        </p:grpSpPr>
        <p:sp>
          <p:nvSpPr>
            <p:cNvPr id="65567" name="Rectangle 31"/>
            <p:cNvSpPr>
              <a:spLocks noChangeArrowheads="1"/>
            </p:cNvSpPr>
            <p:nvPr/>
          </p:nvSpPr>
          <p:spPr bwMode="auto">
            <a:xfrm>
              <a:off x="2667" y="1758"/>
              <a:ext cx="201" cy="61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8" name="Line 32"/>
            <p:cNvSpPr>
              <a:spLocks noChangeShapeType="1"/>
            </p:cNvSpPr>
            <p:nvPr/>
          </p:nvSpPr>
          <p:spPr bwMode="auto">
            <a:xfrm flipH="1">
              <a:off x="2782" y="2373"/>
              <a:ext cx="2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69" name="Group 33"/>
          <p:cNvGrpSpPr>
            <a:grpSpLocks/>
          </p:cNvGrpSpPr>
          <p:nvPr/>
        </p:nvGrpSpPr>
        <p:grpSpPr bwMode="auto">
          <a:xfrm>
            <a:off x="1143000" y="1539875"/>
            <a:ext cx="319088" cy="1263650"/>
            <a:chOff x="2667" y="1758"/>
            <a:chExt cx="201" cy="796"/>
          </a:xfrm>
        </p:grpSpPr>
        <p:sp>
          <p:nvSpPr>
            <p:cNvPr id="65570" name="Rectangle 34"/>
            <p:cNvSpPr>
              <a:spLocks noChangeArrowheads="1"/>
            </p:cNvSpPr>
            <p:nvPr/>
          </p:nvSpPr>
          <p:spPr bwMode="auto">
            <a:xfrm>
              <a:off x="2667" y="1758"/>
              <a:ext cx="201" cy="61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Line 35"/>
            <p:cNvSpPr>
              <a:spLocks noChangeShapeType="1"/>
            </p:cNvSpPr>
            <p:nvPr/>
          </p:nvSpPr>
          <p:spPr bwMode="auto">
            <a:xfrm flipH="1">
              <a:off x="2782" y="2373"/>
              <a:ext cx="2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4495800" y="762000"/>
            <a:ext cx="464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i="1">
                <a:solidFill>
                  <a:srgbClr val="3333FF"/>
                </a:solidFill>
              </a:rPr>
              <a:t>Write the prime factorization of each coefficient and write powers as products.</a:t>
            </a: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4495800" y="1981200"/>
            <a:ext cx="370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rgbClr val="3333FF"/>
                </a:solidFill>
                <a:latin typeface="Arial" charset="0"/>
              </a:rPr>
              <a:t>Align the common factors.</a:t>
            </a: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4495800" y="2759075"/>
            <a:ext cx="4664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6286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i="1">
                <a:solidFill>
                  <a:srgbClr val="3333FF"/>
                </a:solidFill>
              </a:rPr>
              <a:t>Find the product of the common  factors.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304800" y="3048000"/>
            <a:ext cx="484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dirty="0"/>
              <a:t>The GCF of 3</a:t>
            </a:r>
            <a:r>
              <a:rPr lang="en-US" b="0" i="1" dirty="0"/>
              <a:t>x</a:t>
            </a:r>
            <a:r>
              <a:rPr lang="en-US" b="0" baseline="30000" dirty="0"/>
              <a:t>3</a:t>
            </a:r>
            <a:r>
              <a:rPr lang="en-US" b="0" dirty="0"/>
              <a:t> and 6</a:t>
            </a:r>
            <a:r>
              <a:rPr lang="en-US" b="0" i="1" dirty="0"/>
              <a:t>x</a:t>
            </a:r>
            <a:r>
              <a:rPr lang="en-US" b="0" baseline="30000" dirty="0"/>
              <a:t>2</a:t>
            </a:r>
            <a:r>
              <a:rPr lang="en-US" b="0" dirty="0"/>
              <a:t> is 3</a:t>
            </a:r>
            <a:r>
              <a:rPr lang="en-US" b="0" i="1" dirty="0"/>
              <a:t>x</a:t>
            </a:r>
            <a:r>
              <a:rPr lang="en-US" b="0" baseline="30000" dirty="0"/>
              <a:t>2</a:t>
            </a:r>
            <a:r>
              <a:rPr lang="en-US" b="0" dirty="0"/>
              <a:t>.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70119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Find the GCF of each pair of monomials.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215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8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and 7</a:t>
            </a:r>
            <a:r>
              <a:rPr lang="en-US" i="1" dirty="0"/>
              <a:t>y</a:t>
            </a:r>
            <a:r>
              <a:rPr lang="en-US" baseline="30000" dirty="0"/>
              <a:t>3</a:t>
            </a:r>
            <a:endParaRPr lang="en-US" dirty="0"/>
          </a:p>
        </p:txBody>
      </p:sp>
      <p:grpSp>
        <p:nvGrpSpPr>
          <p:cNvPr id="23" name="Group 8"/>
          <p:cNvGrpSpPr>
            <a:grpSpLocks/>
          </p:cNvGrpSpPr>
          <p:nvPr/>
        </p:nvGrpSpPr>
        <p:grpSpPr bwMode="auto">
          <a:xfrm>
            <a:off x="457200" y="5411787"/>
            <a:ext cx="7854950" cy="1065213"/>
            <a:chOff x="236" y="2256"/>
            <a:chExt cx="4948" cy="1051"/>
          </a:xfrm>
        </p:grpSpPr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0"/>
                <a:t>If two terms contain the same variable raised to different powers, the GCF will contain that variable raised to the lower power.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Helpful Hint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6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  <p:bldP spid="65546" grpId="0"/>
      <p:bldP spid="65564" grpId="0"/>
      <p:bldP spid="65572" grpId="0"/>
      <p:bldP spid="65573" grpId="0"/>
      <p:bldP spid="65574" grpId="0"/>
      <p:bldP spid="6557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428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8.1 Factors and Greatest Common Factors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Factors and Greatest Common Factors</dc:title>
  <dc:creator>bb</dc:creator>
  <cp:lastModifiedBy>bb</cp:lastModifiedBy>
  <cp:revision>2</cp:revision>
  <dcterms:created xsi:type="dcterms:W3CDTF">2012-05-03T03:39:21Z</dcterms:created>
  <dcterms:modified xsi:type="dcterms:W3CDTF">2012-05-03T03:56:47Z</dcterms:modified>
</cp:coreProperties>
</file>