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7"/>
  </p:notesMasterIdLst>
  <p:sldIdLst>
    <p:sldId id="256" r:id="rId2"/>
    <p:sldId id="295" r:id="rId3"/>
    <p:sldId id="266" r:id="rId4"/>
    <p:sldId id="296" r:id="rId5"/>
    <p:sldId id="28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7D0C73-DB11-4DE5-9C98-DD3C7A9C4DB7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10E41B-23DE-4004-A397-851DD3936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02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B81A07-F16A-41C1-AFC5-C10956CCD560}" type="slidenum">
              <a:rPr lang="en-US"/>
              <a:pPr/>
              <a:t>3</a:t>
            </a:fld>
            <a:endParaRPr lang="en-US"/>
          </a:p>
        </p:txBody>
      </p:sp>
      <p:sp>
        <p:nvSpPr>
          <p:cNvPr id="870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17F447-E1D6-4E5E-85EA-947C08D90A2C}" type="slidenum">
              <a:rPr lang="en-US"/>
              <a:pPr/>
              <a:t>5</a:t>
            </a:fld>
            <a:endParaRPr lang="en-US"/>
          </a:p>
        </p:txBody>
      </p:sp>
      <p:sp>
        <p:nvSpPr>
          <p:cNvPr id="102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722D2CF-3DCD-414E-8256-B1157B636699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C7F244A-A25E-454E-A7FC-E3D08A0345F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D2CF-3DCD-414E-8256-B1157B636699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F244A-A25E-454E-A7FC-E3D08A0345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D2CF-3DCD-414E-8256-B1157B636699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F244A-A25E-454E-A7FC-E3D08A0345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722D2CF-3DCD-414E-8256-B1157B636699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C7F244A-A25E-454E-A7FC-E3D08A0345F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722D2CF-3DCD-414E-8256-B1157B636699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C7F244A-A25E-454E-A7FC-E3D08A0345F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D2CF-3DCD-414E-8256-B1157B636699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F244A-A25E-454E-A7FC-E3D08A0345F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D2CF-3DCD-414E-8256-B1157B636699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F244A-A25E-454E-A7FC-E3D08A0345F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22D2CF-3DCD-414E-8256-B1157B636699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C7F244A-A25E-454E-A7FC-E3D08A0345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D2CF-3DCD-414E-8256-B1157B636699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F244A-A25E-454E-A7FC-E3D08A0345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722D2CF-3DCD-414E-8256-B1157B636699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C7F244A-A25E-454E-A7FC-E3D08A0345F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22D2CF-3DCD-414E-8256-B1157B636699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C7F244A-A25E-454E-A7FC-E3D08A0345F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722D2CF-3DCD-414E-8256-B1157B636699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C7F244A-A25E-454E-A7FC-E3D08A0345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76200"/>
            <a:ext cx="6172200" cy="685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7.5 Exponential and Logarithmic Equations and Inequalities </a:t>
            </a:r>
            <a:endParaRPr lang="en-US" sz="2400" dirty="0"/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1676400" y="1066800"/>
            <a:ext cx="7086600" cy="6858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dirty="0"/>
              <a:t>Solve exponential and logarithmic equations and equalities.</a:t>
            </a:r>
            <a:r>
              <a:rPr lang="en-US" altLang="en-US" dirty="0">
                <a:latin typeface="Arial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en-US" altLang="en-US" dirty="0" smtClean="0"/>
              <a:t>Solve </a:t>
            </a:r>
            <a:r>
              <a:rPr lang="en-US" altLang="en-US" dirty="0"/>
              <a:t>problems involving exponential and logarithmic equations.</a:t>
            </a:r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0" y="762000"/>
            <a:ext cx="9144000" cy="31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i="1">
                <a:solidFill>
                  <a:srgbClr val="FF6600"/>
                </a:solidFill>
                <a:latin typeface="Arial Black" pitchFamily="34" charset="0"/>
              </a:rPr>
              <a:t>Objectives</a:t>
            </a:r>
            <a:endParaRPr lang="en-US" altLang="en-US" i="1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1752600" y="2209800"/>
            <a:ext cx="7010400" cy="6858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en-US" dirty="0"/>
              <a:t>exponential equation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dirty="0"/>
              <a:t>logarithmic equation</a:t>
            </a:r>
          </a:p>
          <a:p>
            <a:pPr marL="342900" indent="-342900">
              <a:spcBef>
                <a:spcPct val="20000"/>
              </a:spcBef>
            </a:pPr>
            <a:endParaRPr lang="en-US" altLang="en-US" dirty="0">
              <a:latin typeface="Arial" charset="0"/>
            </a:endParaRP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0" y="1828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i="1">
                <a:solidFill>
                  <a:srgbClr val="FF0000"/>
                </a:solidFill>
                <a:latin typeface="Arial Black" pitchFamily="34" charset="0"/>
              </a:rPr>
              <a:t>Vocabulary</a:t>
            </a:r>
            <a:endParaRPr lang="en-US" altLang="en-US" i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981200" y="3276600"/>
            <a:ext cx="6858000" cy="34290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 dirty="0">
                <a:solidFill>
                  <a:srgbClr val="3333CC"/>
                </a:solidFill>
              </a:rPr>
              <a:t>Warm Up</a:t>
            </a:r>
            <a:endParaRPr lang="en-US" altLang="en-US" dirty="0"/>
          </a:p>
          <a:p>
            <a:r>
              <a:rPr lang="en-US" altLang="en-US" b="1" dirty="0"/>
              <a:t>Solve.</a:t>
            </a:r>
          </a:p>
          <a:p>
            <a:endParaRPr lang="en-US" altLang="en-US" b="1" dirty="0"/>
          </a:p>
          <a:p>
            <a:pPr>
              <a:lnSpc>
                <a:spcPct val="140000"/>
              </a:lnSpc>
            </a:pPr>
            <a:r>
              <a:rPr lang="en-US" altLang="en-US" b="1" dirty="0" smtClean="0"/>
              <a:t>1</a:t>
            </a:r>
            <a:r>
              <a:rPr lang="en-US" altLang="en-US" b="1" dirty="0"/>
              <a:t>.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18" charset="2"/>
              </a:rPr>
              <a:t>log</a:t>
            </a:r>
            <a:r>
              <a:rPr lang="en-US" altLang="en-US" baseline="-50000" dirty="0">
                <a:sym typeface="Symbol" pitchFamily="18" charset="2"/>
              </a:rPr>
              <a:t>16</a:t>
            </a:r>
            <a:r>
              <a:rPr lang="en-US" altLang="en-US" i="1" dirty="0">
                <a:sym typeface="Symbol" pitchFamily="18" charset="2"/>
              </a:rPr>
              <a:t>x = </a:t>
            </a:r>
            <a:r>
              <a:rPr lang="en-US" altLang="en-US" i="1" dirty="0" smtClean="0">
                <a:sym typeface="Symbol" pitchFamily="18" charset="2"/>
              </a:rPr>
              <a:t>                               </a:t>
            </a:r>
            <a:r>
              <a:rPr lang="en-US" altLang="en-US" b="1" dirty="0" smtClean="0">
                <a:sym typeface="Symbol" pitchFamily="18" charset="2"/>
              </a:rPr>
              <a:t>2</a:t>
            </a:r>
            <a:r>
              <a:rPr lang="en-US" altLang="en-US" b="1" dirty="0">
                <a:sym typeface="Symbol" pitchFamily="18" charset="2"/>
              </a:rPr>
              <a:t>.</a:t>
            </a:r>
            <a:r>
              <a:rPr lang="en-US" altLang="en-US" dirty="0">
                <a:sym typeface="Symbol" pitchFamily="18" charset="2"/>
              </a:rPr>
              <a:t> log</a:t>
            </a:r>
            <a:r>
              <a:rPr lang="en-US" altLang="en-US" i="1" baseline="-50000" dirty="0">
                <a:sym typeface="Symbol" pitchFamily="18" charset="2"/>
              </a:rPr>
              <a:t>x</a:t>
            </a:r>
            <a:r>
              <a:rPr lang="en-US" altLang="en-US" dirty="0">
                <a:sym typeface="Symbol" pitchFamily="18" charset="2"/>
              </a:rPr>
              <a:t>1.331</a:t>
            </a:r>
            <a:r>
              <a:rPr lang="en-US" altLang="en-US" i="1" dirty="0">
                <a:sym typeface="Symbol" pitchFamily="18" charset="2"/>
              </a:rPr>
              <a:t> =  </a:t>
            </a:r>
            <a:r>
              <a:rPr lang="en-US" altLang="en-US" dirty="0">
                <a:sym typeface="Symbol" pitchFamily="18" charset="2"/>
              </a:rPr>
              <a:t>3</a:t>
            </a:r>
          </a:p>
          <a:p>
            <a:pPr>
              <a:lnSpc>
                <a:spcPct val="140000"/>
              </a:lnSpc>
            </a:pPr>
            <a:endParaRPr lang="en-US" altLang="en-US" dirty="0" smtClean="0">
              <a:sym typeface="Symbol" pitchFamily="18" charset="2"/>
            </a:endParaRPr>
          </a:p>
          <a:p>
            <a:pPr>
              <a:lnSpc>
                <a:spcPct val="140000"/>
              </a:lnSpc>
            </a:pPr>
            <a:endParaRPr lang="en-US" altLang="en-US" dirty="0">
              <a:sym typeface="Symbol" pitchFamily="18" charset="2"/>
            </a:endParaRPr>
          </a:p>
          <a:p>
            <a:pPr>
              <a:lnSpc>
                <a:spcPct val="140000"/>
              </a:lnSpc>
            </a:pPr>
            <a:r>
              <a:rPr lang="en-US" altLang="en-US" b="1" dirty="0">
                <a:sym typeface="Symbol" pitchFamily="18" charset="2"/>
              </a:rPr>
              <a:t>3.</a:t>
            </a:r>
            <a:r>
              <a:rPr lang="en-US" altLang="en-US" dirty="0">
                <a:sym typeface="Symbol" pitchFamily="18" charset="2"/>
              </a:rPr>
              <a:t> log10,000 </a:t>
            </a:r>
            <a:r>
              <a:rPr lang="en-US" altLang="en-US" i="1" dirty="0">
                <a:sym typeface="Symbol" pitchFamily="18" charset="2"/>
              </a:rPr>
              <a:t> =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i="1" dirty="0">
                <a:sym typeface="Symbol" pitchFamily="18" charset="2"/>
              </a:rPr>
              <a:t>x</a:t>
            </a:r>
            <a:endParaRPr lang="en-US" altLang="en-US" dirty="0">
              <a:sym typeface="Symbol" pitchFamily="18" charset="2"/>
            </a:endParaRPr>
          </a:p>
          <a:p>
            <a:r>
              <a:rPr lang="en-US" altLang="en-US" dirty="0">
                <a:solidFill>
                  <a:srgbClr val="FF0000"/>
                </a:solidFill>
              </a:rPr>
              <a:t>		</a:t>
            </a:r>
          </a:p>
        </p:txBody>
      </p: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3352800" y="4022722"/>
            <a:ext cx="628650" cy="777875"/>
            <a:chOff x="1668" y="3206"/>
            <a:chExt cx="396" cy="490"/>
          </a:xfrm>
        </p:grpSpPr>
        <p:sp>
          <p:nvSpPr>
            <p:cNvPr id="10" name="Text Box 27"/>
            <p:cNvSpPr txBox="1">
              <a:spLocks noChangeArrowheads="1"/>
            </p:cNvSpPr>
            <p:nvPr/>
          </p:nvSpPr>
          <p:spPr bwMode="auto">
            <a:xfrm>
              <a:off x="1680" y="3206"/>
              <a:ext cx="38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3</a:t>
              </a:r>
            </a:p>
          </p:txBody>
        </p:sp>
        <p:sp>
          <p:nvSpPr>
            <p:cNvPr id="11" name="Text Box 29"/>
            <p:cNvSpPr txBox="1">
              <a:spLocks noChangeArrowheads="1"/>
            </p:cNvSpPr>
            <p:nvPr/>
          </p:nvSpPr>
          <p:spPr bwMode="auto">
            <a:xfrm>
              <a:off x="1668" y="3463"/>
              <a:ext cx="38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2</a:t>
              </a:r>
            </a:p>
          </p:txBody>
        </p:sp>
        <p:sp>
          <p:nvSpPr>
            <p:cNvPr id="12" name="Line 30"/>
            <p:cNvSpPr>
              <a:spLocks noChangeShapeType="1"/>
            </p:cNvSpPr>
            <p:nvPr/>
          </p:nvSpPr>
          <p:spPr bwMode="auto">
            <a:xfrm>
              <a:off x="1668" y="3456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6174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"/>
            <a:ext cx="89154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/>
              <a:t>To solve exponential equation: </a:t>
            </a:r>
          </a:p>
          <a:p>
            <a:r>
              <a:rPr lang="en-US" sz="1700" dirty="0" smtClean="0"/>
              <a:t>If the bases are the same (or can be made the same) drop the bases and solve for x.</a:t>
            </a:r>
          </a:p>
          <a:p>
            <a:endParaRPr lang="en-US" sz="1700" dirty="0" smtClean="0"/>
          </a:p>
          <a:p>
            <a:r>
              <a:rPr lang="en-US" sz="1700" dirty="0" smtClean="0"/>
              <a:t>If there is only one power , switch to log equation and solve for x.</a:t>
            </a:r>
          </a:p>
          <a:p>
            <a:endParaRPr lang="en-US" sz="1700" dirty="0" smtClean="0"/>
          </a:p>
          <a:p>
            <a:r>
              <a:rPr lang="en-US" sz="1700" dirty="0" smtClean="0"/>
              <a:t>If there are two powers with different bases, log both sides (base 10) and solve for x</a:t>
            </a:r>
            <a:endParaRPr lang="en-US" sz="1700" dirty="0"/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3276600" y="1524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9</a:t>
            </a:r>
            <a:r>
              <a:rPr lang="en-US" b="1" baseline="40000" dirty="0"/>
              <a:t>8 </a:t>
            </a:r>
            <a:r>
              <a:rPr lang="en-US" b="1" i="1" baseline="40000" dirty="0">
                <a:cs typeface="Arial" charset="0"/>
              </a:rPr>
              <a:t>– x</a:t>
            </a:r>
            <a:r>
              <a:rPr lang="en-US" b="1" i="1" baseline="30000" dirty="0">
                <a:cs typeface="Arial" charset="0"/>
              </a:rPr>
              <a:t> </a:t>
            </a:r>
            <a:r>
              <a:rPr lang="en-US" b="1" i="1" dirty="0">
                <a:cs typeface="Arial" charset="0"/>
              </a:rPr>
              <a:t> = </a:t>
            </a:r>
            <a:r>
              <a:rPr lang="en-US" b="1" dirty="0">
                <a:cs typeface="Arial" charset="0"/>
              </a:rPr>
              <a:t>27</a:t>
            </a:r>
            <a:r>
              <a:rPr lang="en-US" b="1" i="1" baseline="40000" dirty="0">
                <a:cs typeface="Arial" charset="0"/>
              </a:rPr>
              <a:t>x – </a:t>
            </a:r>
            <a:r>
              <a:rPr lang="en-US" b="1" baseline="40000" dirty="0">
                <a:cs typeface="Arial" charset="0"/>
              </a:rPr>
              <a:t>3</a:t>
            </a:r>
            <a:endParaRPr lang="en-US" b="1" baseline="40000" dirty="0"/>
          </a:p>
        </p:txBody>
      </p:sp>
      <p:pic>
        <p:nvPicPr>
          <p:cNvPr id="6" name="Picture 7" descr="formula 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685800"/>
            <a:ext cx="3352800" cy="356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170412"/>
            <a:ext cx="2819400" cy="35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 descr="formula2 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839912"/>
            <a:ext cx="3581400" cy="293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304800" y="25146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9</a:t>
            </a:r>
            <a:r>
              <a:rPr lang="en-US" b="1" baseline="40000" dirty="0"/>
              <a:t>8 </a:t>
            </a:r>
            <a:r>
              <a:rPr lang="en-US" b="1" i="1" baseline="40000" dirty="0">
                <a:cs typeface="Arial" charset="0"/>
              </a:rPr>
              <a:t>– x</a:t>
            </a:r>
            <a:r>
              <a:rPr lang="en-US" b="1" i="1" baseline="30000" dirty="0">
                <a:cs typeface="Arial" charset="0"/>
              </a:rPr>
              <a:t> </a:t>
            </a:r>
            <a:r>
              <a:rPr lang="en-US" b="1" i="1" dirty="0">
                <a:cs typeface="Arial" charset="0"/>
              </a:rPr>
              <a:t> = </a:t>
            </a:r>
            <a:r>
              <a:rPr lang="en-US" b="1" dirty="0">
                <a:cs typeface="Arial" charset="0"/>
              </a:rPr>
              <a:t>27</a:t>
            </a:r>
            <a:r>
              <a:rPr lang="en-US" b="1" i="1" baseline="40000" dirty="0">
                <a:cs typeface="Arial" charset="0"/>
              </a:rPr>
              <a:t>x – </a:t>
            </a:r>
            <a:r>
              <a:rPr lang="en-US" b="1" baseline="40000" dirty="0">
                <a:cs typeface="Arial" charset="0"/>
              </a:rPr>
              <a:t>3</a:t>
            </a:r>
            <a:endParaRPr lang="en-US" b="1" baseline="40000" dirty="0"/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0" y="2057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1A: Solving Exponential Equations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352800" y="25146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4</a:t>
            </a:r>
            <a:r>
              <a:rPr lang="en-US" b="1" i="1" baseline="40000" dirty="0"/>
              <a:t>x </a:t>
            </a:r>
            <a:r>
              <a:rPr lang="en-US" b="1" i="1" baseline="40000" dirty="0">
                <a:cs typeface="Arial" charset="0"/>
              </a:rPr>
              <a:t>– </a:t>
            </a:r>
            <a:r>
              <a:rPr lang="en-US" b="1" baseline="40000" dirty="0">
                <a:cs typeface="Arial" charset="0"/>
              </a:rPr>
              <a:t>1</a:t>
            </a:r>
            <a:r>
              <a:rPr lang="en-US" b="1" i="1" baseline="30000" dirty="0">
                <a:cs typeface="Arial" charset="0"/>
              </a:rPr>
              <a:t> </a:t>
            </a:r>
            <a:r>
              <a:rPr lang="en-US" b="1" i="1" dirty="0">
                <a:cs typeface="Arial" charset="0"/>
              </a:rPr>
              <a:t>=  </a:t>
            </a:r>
            <a:r>
              <a:rPr lang="en-US" b="1" dirty="0">
                <a:cs typeface="Arial" charset="0"/>
              </a:rPr>
              <a:t>5</a:t>
            </a:r>
            <a:endParaRPr lang="en-US" b="1" baseline="40000" dirty="0"/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6324600" y="2526268"/>
            <a:ext cx="2286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9</a:t>
            </a:r>
            <a:r>
              <a:rPr lang="en-US" b="1" i="1" baseline="40000" dirty="0" smtClean="0">
                <a:cs typeface="Arial" charset="0"/>
              </a:rPr>
              <a:t> </a:t>
            </a:r>
            <a:r>
              <a:rPr lang="en-US" b="1" i="1" baseline="40000" dirty="0">
                <a:cs typeface="Arial" charset="0"/>
              </a:rPr>
              <a:t>x</a:t>
            </a:r>
            <a:r>
              <a:rPr lang="en-US" b="1" i="1" baseline="30000" dirty="0">
                <a:cs typeface="Arial" charset="0"/>
              </a:rPr>
              <a:t> </a:t>
            </a:r>
            <a:r>
              <a:rPr lang="en-US" b="1" i="1" dirty="0">
                <a:cs typeface="Arial" charset="0"/>
              </a:rPr>
              <a:t> = </a:t>
            </a:r>
            <a:r>
              <a:rPr lang="en-US" b="1" dirty="0" smtClean="0">
                <a:cs typeface="Arial" charset="0"/>
              </a:rPr>
              <a:t>2</a:t>
            </a:r>
            <a:r>
              <a:rPr lang="en-US" b="1" i="1" baseline="40000" dirty="0" smtClean="0">
                <a:cs typeface="Arial" charset="0"/>
              </a:rPr>
              <a:t>2x </a:t>
            </a:r>
            <a:endParaRPr lang="en-US" b="1" baseline="400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6336268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*You can always log both sides in order to solve but might be more steps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172200" y="1347206"/>
            <a:ext cx="7239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061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dirty="0"/>
              <a:t>Solve and check.</a:t>
            </a:r>
            <a:endParaRPr lang="en-US" altLang="en-US" dirty="0">
              <a:latin typeface="Times" pitchFamily="18" charset="0"/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457200" y="9144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</a:t>
            </a:r>
            <a:r>
              <a:rPr lang="en-US" b="1" baseline="40000">
                <a:cs typeface="Arial" charset="0"/>
              </a:rPr>
              <a:t>2</a:t>
            </a:r>
            <a:r>
              <a:rPr lang="en-US" b="1" i="1" baseline="40000">
                <a:cs typeface="Arial" charset="0"/>
              </a:rPr>
              <a:t>x</a:t>
            </a:r>
            <a:r>
              <a:rPr lang="en-US" b="1" i="1" baseline="30000">
                <a:cs typeface="Arial" charset="0"/>
              </a:rPr>
              <a:t> </a:t>
            </a:r>
            <a:r>
              <a:rPr lang="en-US" b="1" i="1">
                <a:cs typeface="Arial" charset="0"/>
              </a:rPr>
              <a:t> = </a:t>
            </a:r>
            <a:r>
              <a:rPr lang="en-US" b="1">
                <a:cs typeface="Arial" charset="0"/>
              </a:rPr>
              <a:t>27</a:t>
            </a:r>
            <a:endParaRPr lang="en-US" b="1" baseline="40000"/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0" y="76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 Example 1a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4495800" y="8382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7</a:t>
            </a:r>
            <a:r>
              <a:rPr lang="en-US" b="1" i="1" baseline="40000">
                <a:latin typeface="Arial" charset="0"/>
                <a:cs typeface="Arial" charset="0"/>
              </a:rPr>
              <a:t>–x  </a:t>
            </a:r>
            <a:r>
              <a:rPr lang="en-US" b="1" i="1" baseline="30000">
                <a:latin typeface="Arial" charset="0"/>
                <a:cs typeface="Arial" charset="0"/>
              </a:rPr>
              <a:t> </a:t>
            </a:r>
            <a:r>
              <a:rPr lang="en-US" b="1" i="1">
                <a:latin typeface="Arial" charset="0"/>
                <a:cs typeface="Arial" charset="0"/>
              </a:rPr>
              <a:t> =  </a:t>
            </a:r>
            <a:r>
              <a:rPr lang="en-US" b="1">
                <a:latin typeface="Arial" charset="0"/>
                <a:cs typeface="Arial" charset="0"/>
              </a:rPr>
              <a:t>21</a:t>
            </a:r>
            <a:endParaRPr lang="en-US" b="1" baseline="40000"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12954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Hint: write 27 as a power with base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9962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915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solve log equation, make single logs on each side of the equation and then:</a:t>
            </a:r>
          </a:p>
          <a:p>
            <a:r>
              <a:rPr lang="en-US" dirty="0" smtClean="0"/>
              <a:t>If the log have the same base, drop the log and solve for x.</a:t>
            </a:r>
          </a:p>
          <a:p>
            <a:endParaRPr lang="en-US" dirty="0" smtClean="0"/>
          </a:p>
          <a:p>
            <a:r>
              <a:rPr lang="en-US" dirty="0" smtClean="0"/>
              <a:t>If only have one log, change to exponential equation and solve for x</a:t>
            </a:r>
          </a:p>
          <a:p>
            <a:r>
              <a:rPr lang="en-US" dirty="0" smtClean="0"/>
              <a:t>OR</a:t>
            </a:r>
          </a:p>
          <a:p>
            <a:r>
              <a:rPr lang="en-US" dirty="0" smtClean="0"/>
              <a:t>If only have one log, raise both sides to a power with the same base</a:t>
            </a:r>
          </a:p>
          <a:p>
            <a:endParaRPr lang="en-US" dirty="0"/>
          </a:p>
        </p:txBody>
      </p:sp>
      <p:pic>
        <p:nvPicPr>
          <p:cNvPr id="3" name="Picture 5" descr="formula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1" y="720811"/>
            <a:ext cx="3047999" cy="34598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700" y="1247775"/>
            <a:ext cx="12573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450" y="1295400"/>
            <a:ext cx="8191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>
            <a:stCxn id="2050" idx="3"/>
          </p:cNvCxnSpPr>
          <p:nvPr/>
        </p:nvCxnSpPr>
        <p:spPr>
          <a:xfrm flipV="1">
            <a:off x="5334000" y="1423987"/>
            <a:ext cx="83820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2590800" y="1752600"/>
            <a:ext cx="3505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log</a:t>
            </a:r>
            <a:r>
              <a:rPr lang="en-US" b="1" baseline="-50000" dirty="0" smtClean="0">
                <a:solidFill>
                  <a:schemeClr val="tx2"/>
                </a:solidFill>
                <a:latin typeface="Arial" charset="0"/>
              </a:rPr>
              <a:t>6</a:t>
            </a: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(</a:t>
            </a:r>
            <a:r>
              <a:rPr lang="en-US" b="1" i="1" dirty="0" smtClean="0">
                <a:solidFill>
                  <a:schemeClr val="tx2"/>
                </a:solidFill>
                <a:latin typeface="Arial" charset="0"/>
              </a:rPr>
              <a:t>x </a:t>
            </a:r>
            <a:r>
              <a:rPr lang="en-US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)</a:t>
            </a:r>
            <a:r>
              <a:rPr lang="en-US" b="1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US" b="1" i="1" dirty="0">
                <a:solidFill>
                  <a:schemeClr val="tx2"/>
                </a:solidFill>
                <a:latin typeface="Arial" charset="0"/>
                <a:cs typeface="Arial" charset="0"/>
              </a:rPr>
              <a:t>=  </a:t>
            </a:r>
            <a:r>
              <a:rPr lang="en-US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1</a:t>
            </a:r>
            <a:endParaRPr lang="en-US" b="1" baseline="40000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5029200" y="1752600"/>
            <a:ext cx="1828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6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baseline="40000" dirty="0">
                <a:solidFill>
                  <a:schemeClr val="tx2"/>
                </a:solidFill>
              </a:rPr>
              <a:t>log</a:t>
            </a:r>
            <a:r>
              <a:rPr lang="en-US" baseline="-2000" dirty="0">
                <a:solidFill>
                  <a:schemeClr val="tx2"/>
                </a:solidFill>
              </a:rPr>
              <a:t>6 </a:t>
            </a:r>
            <a:r>
              <a:rPr lang="en-US" baseline="40000" dirty="0" smtClean="0">
                <a:solidFill>
                  <a:schemeClr val="tx2"/>
                </a:solidFill>
              </a:rPr>
              <a:t>(</a:t>
            </a:r>
            <a:r>
              <a:rPr lang="en-US" i="1" baseline="40000" dirty="0" smtClean="0">
                <a:solidFill>
                  <a:schemeClr val="tx2"/>
                </a:solidFill>
              </a:rPr>
              <a:t>x </a:t>
            </a:r>
            <a:r>
              <a:rPr lang="en-US" baseline="40000" dirty="0" smtClean="0">
                <a:solidFill>
                  <a:schemeClr val="tx2"/>
                </a:solidFill>
                <a:cs typeface="Arial" charset="0"/>
              </a:rPr>
              <a:t>)</a:t>
            </a:r>
            <a:r>
              <a:rPr lang="en-US" dirty="0" smtClean="0">
                <a:solidFill>
                  <a:schemeClr val="tx2"/>
                </a:solidFill>
                <a:cs typeface="Arial" charset="0"/>
              </a:rPr>
              <a:t> </a:t>
            </a:r>
            <a:r>
              <a:rPr lang="en-US" i="1" dirty="0" smtClean="0">
                <a:solidFill>
                  <a:schemeClr val="tx2"/>
                </a:solidFill>
                <a:cs typeface="Arial" charset="0"/>
              </a:rPr>
              <a:t> </a:t>
            </a:r>
            <a:r>
              <a:rPr lang="en-US" i="1" dirty="0">
                <a:solidFill>
                  <a:schemeClr val="tx2"/>
                </a:solidFill>
                <a:cs typeface="Arial" charset="0"/>
              </a:rPr>
              <a:t>=  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6</a:t>
            </a:r>
            <a:r>
              <a:rPr lang="en-US" baseline="40000" dirty="0" smtClean="0">
                <a:solidFill>
                  <a:schemeClr val="tx2"/>
                </a:solidFill>
                <a:cs typeface="Arial" charset="0"/>
              </a:rPr>
              <a:t>1</a:t>
            </a:r>
            <a:endParaRPr lang="en-US" baseline="40000" dirty="0">
              <a:solidFill>
                <a:schemeClr val="tx2"/>
              </a:solidFill>
              <a:cs typeface="Arial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076700" y="1937266"/>
            <a:ext cx="952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304800" y="2209800"/>
            <a:ext cx="3429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dirty="0"/>
              <a:t>Solve</a:t>
            </a:r>
            <a:r>
              <a:rPr lang="en-US" altLang="en-US" b="1" dirty="0" smtClean="0"/>
              <a:t>. </a:t>
            </a:r>
            <a:endParaRPr lang="en-US" altLang="en-US" dirty="0">
              <a:latin typeface="Times" pitchFamily="18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0" y="2057400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</a:t>
            </a:r>
            <a:r>
              <a:rPr lang="en-US" altLang="en-US" dirty="0" smtClean="0">
                <a:solidFill>
                  <a:srgbClr val="006699"/>
                </a:solidFill>
                <a:latin typeface="Arial Black" pitchFamily="34" charset="0"/>
              </a:rPr>
              <a:t>3: </a:t>
            </a: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Solving Logarithmic Equations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4724400" y="2438400"/>
            <a:ext cx="3505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log</a:t>
            </a:r>
            <a:r>
              <a:rPr lang="en-US" b="1" baseline="-50000" dirty="0" smtClean="0">
                <a:solidFill>
                  <a:schemeClr val="tx2"/>
                </a:solidFill>
              </a:rPr>
              <a:t>6</a:t>
            </a:r>
            <a:r>
              <a:rPr lang="en-US" b="1" dirty="0" smtClean="0">
                <a:solidFill>
                  <a:schemeClr val="tx2"/>
                </a:solidFill>
              </a:rPr>
              <a:t>(2</a:t>
            </a:r>
            <a:r>
              <a:rPr lang="en-US" b="1" i="1" dirty="0" smtClean="0">
                <a:solidFill>
                  <a:schemeClr val="tx2"/>
                </a:solidFill>
              </a:rPr>
              <a:t>x </a:t>
            </a:r>
            <a:r>
              <a:rPr lang="en-US" b="1" i="1" dirty="0" smtClean="0">
                <a:solidFill>
                  <a:schemeClr val="tx2"/>
                </a:solidFill>
                <a:cs typeface="Arial" charset="0"/>
              </a:rPr>
              <a:t>– </a:t>
            </a:r>
            <a:r>
              <a:rPr lang="en-US" b="1" dirty="0">
                <a:solidFill>
                  <a:schemeClr val="tx2"/>
                </a:solidFill>
                <a:cs typeface="Arial" charset="0"/>
              </a:rPr>
              <a:t>1</a:t>
            </a:r>
            <a:r>
              <a:rPr lang="en-US" b="1" dirty="0" smtClean="0">
                <a:solidFill>
                  <a:schemeClr val="tx2"/>
                </a:solidFill>
                <a:cs typeface="Arial" charset="0"/>
              </a:rPr>
              <a:t>)</a:t>
            </a:r>
            <a:r>
              <a:rPr lang="en-US" b="1" i="1" dirty="0" smtClean="0">
                <a:solidFill>
                  <a:schemeClr val="tx2"/>
                </a:solidFill>
                <a:cs typeface="Arial" charset="0"/>
              </a:rPr>
              <a:t> </a:t>
            </a:r>
            <a:r>
              <a:rPr lang="en-US" b="1" i="1" dirty="0">
                <a:solidFill>
                  <a:schemeClr val="tx2"/>
                </a:solidFill>
                <a:cs typeface="Arial" charset="0"/>
              </a:rPr>
              <a:t>= </a:t>
            </a:r>
            <a:r>
              <a:rPr lang="en-US" b="1" i="1" dirty="0" smtClean="0">
                <a:solidFill>
                  <a:schemeClr val="tx2"/>
                </a:solidFill>
                <a:cs typeface="Arial" charset="0"/>
              </a:rPr>
              <a:t>-1</a:t>
            </a:r>
            <a:endParaRPr lang="en-US" b="1" baseline="40000" dirty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304800" y="2362200"/>
            <a:ext cx="480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log(</a:t>
            </a:r>
            <a:r>
              <a:rPr lang="en-US" b="1" i="1" dirty="0"/>
              <a:t>x </a:t>
            </a:r>
            <a:r>
              <a:rPr lang="en-US" b="1" dirty="0"/>
              <a:t>+ 70) = 2log</a:t>
            </a:r>
            <a:r>
              <a:rPr lang="en-US" sz="2800" b="1" dirty="0"/>
              <a:t>(</a:t>
            </a:r>
            <a:r>
              <a:rPr lang="en-US" sz="3200" b="1" dirty="0"/>
              <a:t>   </a:t>
            </a:r>
            <a:r>
              <a:rPr lang="en-US" sz="2800" b="1" dirty="0"/>
              <a:t>)</a:t>
            </a:r>
            <a:endParaRPr lang="en-US" sz="2800" b="1" i="1" dirty="0"/>
          </a:p>
        </p:txBody>
      </p: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2362200" y="2362200"/>
            <a:ext cx="1123950" cy="784225"/>
            <a:chOff x="2460" y="1272"/>
            <a:chExt cx="708" cy="494"/>
          </a:xfrm>
        </p:grpSpPr>
        <p:sp>
          <p:nvSpPr>
            <p:cNvPr id="18" name="Text Box 12"/>
            <p:cNvSpPr txBox="1">
              <a:spLocks noChangeArrowheads="1"/>
            </p:cNvSpPr>
            <p:nvPr/>
          </p:nvSpPr>
          <p:spPr bwMode="auto">
            <a:xfrm>
              <a:off x="2460" y="1272"/>
              <a:ext cx="5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latin typeface="Arial" charset="0"/>
                  <a:cs typeface="Arial" charset="0"/>
                </a:rPr>
                <a:t>  </a:t>
              </a:r>
              <a:r>
                <a:rPr lang="en-US" b="1" i="1" dirty="0">
                  <a:latin typeface="Arial" charset="0"/>
                  <a:cs typeface="Arial" charset="0"/>
                </a:rPr>
                <a:t>x</a:t>
              </a:r>
            </a:p>
          </p:txBody>
        </p:sp>
        <p:sp>
          <p:nvSpPr>
            <p:cNvPr id="19" name="Text Box 13"/>
            <p:cNvSpPr txBox="1">
              <a:spLocks noChangeArrowheads="1"/>
            </p:cNvSpPr>
            <p:nvPr/>
          </p:nvSpPr>
          <p:spPr bwMode="auto">
            <a:xfrm>
              <a:off x="2460" y="1478"/>
              <a:ext cx="7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Arial" charset="0"/>
                  <a:cs typeface="Arial" charset="0"/>
                </a:rPr>
                <a:t>  </a:t>
              </a:r>
              <a:r>
                <a:rPr lang="en-US" b="1">
                  <a:latin typeface="Arial" charset="0"/>
                  <a:cs typeface="Arial" charset="0"/>
                </a:rPr>
                <a:t>3</a:t>
              </a:r>
              <a:endParaRPr lang="en-US" b="1" baseline="40000">
                <a:latin typeface="Arial" charset="0"/>
                <a:cs typeface="Arial" charset="0"/>
              </a:endParaRPr>
            </a:p>
          </p:txBody>
        </p:sp>
        <p:sp>
          <p:nvSpPr>
            <p:cNvPr id="20" name="Line 14"/>
            <p:cNvSpPr>
              <a:spLocks noChangeShapeType="1"/>
            </p:cNvSpPr>
            <p:nvPr/>
          </p:nvSpPr>
          <p:spPr bwMode="auto">
            <a:xfrm>
              <a:off x="2562" y="1512"/>
              <a:ext cx="20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06398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9" grpId="1"/>
      <p:bldP spid="13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dirty="0"/>
              <a:t>Solve.</a:t>
            </a:r>
            <a:endParaRPr lang="en-US" altLang="en-US" dirty="0">
              <a:latin typeface="Times" pitchFamily="18" charset="0"/>
            </a:endParaRP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0" y="76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3B: Solving Logarithmic Equations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304800" y="6858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log</a:t>
            </a:r>
            <a:r>
              <a:rPr lang="en-US" b="1" baseline="-50000" dirty="0">
                <a:solidFill>
                  <a:schemeClr val="tx2"/>
                </a:solidFill>
                <a:latin typeface="Arial" charset="0"/>
              </a:rPr>
              <a:t>4</a:t>
            </a:r>
            <a:r>
              <a:rPr lang="en-US" b="1" dirty="0">
                <a:solidFill>
                  <a:schemeClr val="tx2"/>
                </a:solidFill>
                <a:latin typeface="Arial" charset="0"/>
              </a:rPr>
              <a:t>100 </a:t>
            </a:r>
            <a:r>
              <a:rPr lang="en-US" b="1" dirty="0">
                <a:solidFill>
                  <a:schemeClr val="tx2"/>
                </a:solidFill>
                <a:latin typeface="Arial" charset="0"/>
                <a:cs typeface="Arial" charset="0"/>
              </a:rPr>
              <a:t>– log</a:t>
            </a:r>
            <a:r>
              <a:rPr lang="en-US" b="1" baseline="-25000" dirty="0">
                <a:solidFill>
                  <a:schemeClr val="tx2"/>
                </a:solidFill>
                <a:latin typeface="Arial" charset="0"/>
                <a:cs typeface="Arial" charset="0"/>
              </a:rPr>
              <a:t>4</a:t>
            </a:r>
            <a:r>
              <a:rPr lang="en-US" b="1" dirty="0">
                <a:solidFill>
                  <a:schemeClr val="tx2"/>
                </a:solidFill>
                <a:latin typeface="Arial" charset="0"/>
                <a:cs typeface="Arial" charset="0"/>
              </a:rPr>
              <a:t>(</a:t>
            </a:r>
            <a:r>
              <a:rPr lang="en-US" b="1" i="1" dirty="0">
                <a:solidFill>
                  <a:schemeClr val="tx2"/>
                </a:solidFill>
                <a:latin typeface="Arial" charset="0"/>
                <a:cs typeface="Arial" charset="0"/>
              </a:rPr>
              <a:t>x</a:t>
            </a:r>
            <a:r>
              <a:rPr lang="en-US" b="1" dirty="0">
                <a:solidFill>
                  <a:schemeClr val="tx2"/>
                </a:solidFill>
                <a:latin typeface="Arial" charset="0"/>
                <a:cs typeface="Arial" charset="0"/>
              </a:rPr>
              <a:t> + 1) = 1</a:t>
            </a:r>
            <a:endParaRPr lang="en-US" b="1" baseline="40000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4876800" y="7620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log</a:t>
            </a:r>
            <a:r>
              <a:rPr lang="en-US" b="1" baseline="-50000" dirty="0">
                <a:solidFill>
                  <a:schemeClr val="tx2"/>
                </a:solidFill>
                <a:latin typeface="Arial" charset="0"/>
              </a:rPr>
              <a:t>5</a:t>
            </a:r>
            <a:r>
              <a:rPr lang="en-US" b="1" i="1" dirty="0">
                <a:solidFill>
                  <a:schemeClr val="tx2"/>
                </a:solidFill>
                <a:latin typeface="Arial" charset="0"/>
                <a:cs typeface="Arial" charset="0"/>
              </a:rPr>
              <a:t>x </a:t>
            </a:r>
            <a:r>
              <a:rPr lang="en-US" b="1" baseline="40000" dirty="0">
                <a:solidFill>
                  <a:schemeClr val="tx2"/>
                </a:solidFill>
                <a:latin typeface="Arial" charset="0"/>
                <a:cs typeface="Arial" charset="0"/>
              </a:rPr>
              <a:t>4 </a:t>
            </a:r>
            <a:r>
              <a:rPr lang="en-US" b="1" dirty="0">
                <a:solidFill>
                  <a:schemeClr val="tx2"/>
                </a:solidFill>
                <a:latin typeface="Arial" charset="0"/>
                <a:cs typeface="Arial" charset="0"/>
              </a:rPr>
              <a:t> = 8</a:t>
            </a:r>
            <a:endParaRPr lang="en-US" b="1" baseline="40000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4648200" y="3886200"/>
            <a:ext cx="502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2"/>
                </a:solidFill>
              </a:rPr>
              <a:t>log</a:t>
            </a:r>
            <a:r>
              <a:rPr lang="en-US" b="1" baseline="-50000" dirty="0">
                <a:solidFill>
                  <a:schemeClr val="tx2"/>
                </a:solidFill>
              </a:rPr>
              <a:t>12</a:t>
            </a:r>
            <a:r>
              <a:rPr lang="en-US" b="1" i="1" dirty="0">
                <a:solidFill>
                  <a:schemeClr val="tx2"/>
                </a:solidFill>
              </a:rPr>
              <a:t>x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>
                <a:solidFill>
                  <a:schemeClr val="tx2"/>
                </a:solidFill>
                <a:cs typeface="Arial" charset="0"/>
              </a:rPr>
              <a:t>+ log</a:t>
            </a:r>
            <a:r>
              <a:rPr lang="en-US" b="1" baseline="-40000" dirty="0">
                <a:solidFill>
                  <a:schemeClr val="tx2"/>
                </a:solidFill>
                <a:cs typeface="Arial" charset="0"/>
              </a:rPr>
              <a:t>12</a:t>
            </a:r>
            <a:r>
              <a:rPr lang="en-US" b="1" dirty="0">
                <a:solidFill>
                  <a:schemeClr val="tx2"/>
                </a:solidFill>
                <a:cs typeface="Arial" charset="0"/>
              </a:rPr>
              <a:t>(</a:t>
            </a:r>
            <a:r>
              <a:rPr lang="en-US" b="1" i="1" dirty="0">
                <a:solidFill>
                  <a:schemeClr val="tx2"/>
                </a:solidFill>
                <a:cs typeface="Arial" charset="0"/>
              </a:rPr>
              <a:t>x</a:t>
            </a:r>
            <a:r>
              <a:rPr lang="en-US" b="1" dirty="0">
                <a:solidFill>
                  <a:schemeClr val="tx2"/>
                </a:solidFill>
                <a:cs typeface="Arial" charset="0"/>
              </a:rPr>
              <a:t> + 1) = 1</a:t>
            </a:r>
            <a:endParaRPr lang="en-US" b="1" baseline="40000" dirty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457200" y="38100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2"/>
                </a:solidFill>
              </a:rPr>
              <a:t>3 = log 8 + 3log </a:t>
            </a:r>
            <a:r>
              <a:rPr lang="en-US" b="1" i="1" dirty="0">
                <a:solidFill>
                  <a:schemeClr val="tx2"/>
                </a:solidFill>
              </a:rPr>
              <a:t>x</a:t>
            </a:r>
            <a:endParaRPr lang="en-US" b="1" baseline="40000" dirty="0">
              <a:solidFill>
                <a:schemeClr val="tx2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8197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121</TotalTime>
  <Words>322</Words>
  <Application>Microsoft Office PowerPoint</Application>
  <PresentationFormat>On-screen Show (4:3)</PresentationFormat>
  <Paragraphs>56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7.5 Exponential and Logarithmic Equations and Inequalities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7.5 Exponential and Logarithmic Equations and Inequalities </dc:title>
  <dc:creator>R402</dc:creator>
  <cp:lastModifiedBy>R402</cp:lastModifiedBy>
  <cp:revision>9</cp:revision>
  <dcterms:created xsi:type="dcterms:W3CDTF">2012-05-25T01:40:57Z</dcterms:created>
  <dcterms:modified xsi:type="dcterms:W3CDTF">2012-05-25T03:42:50Z</dcterms:modified>
</cp:coreProperties>
</file>