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302" r:id="rId3"/>
    <p:sldId id="261" r:id="rId4"/>
    <p:sldId id="265" r:id="rId5"/>
    <p:sldId id="268" r:id="rId6"/>
    <p:sldId id="274" r:id="rId7"/>
    <p:sldId id="275" r:id="rId8"/>
    <p:sldId id="279" r:id="rId9"/>
    <p:sldId id="280" r:id="rId10"/>
    <p:sldId id="285" r:id="rId11"/>
    <p:sldId id="290" r:id="rId12"/>
    <p:sldId id="291" r:id="rId13"/>
    <p:sldId id="296" r:id="rId14"/>
    <p:sldId id="30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AF925B-0E7C-46BD-A1D6-47CE1FD80545}" type="datetimeFigureOut">
              <a:rPr lang="en-US" smtClean="0"/>
              <a:t>5/24/2012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619CB9-CC57-46A3-B3A0-817CF5EF3560}" type="slidenum">
              <a:rPr lang="en-US" smtClean="0"/>
              <a:t>‹#›</a:t>
            </a:fld>
            <a:endParaRPr lang="en-US"/>
          </a:p>
        </p:txBody>
      </p:sp>
    </p:spTree>
    <p:extLst>
      <p:ext uri="{BB962C8B-B14F-4D97-AF65-F5344CB8AC3E}">
        <p14:creationId xmlns:p14="http://schemas.microsoft.com/office/powerpoint/2010/main" val="199647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4603C80-AA0E-4FD8-9411-48CFDD7E119C}" type="datetimeFigureOut">
              <a:rPr lang="en-US" smtClean="0"/>
              <a:t>5/24/2012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E9D4CCA-FD46-424C-B206-27CC76C5AFA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603C80-AA0E-4FD8-9411-48CFDD7E119C}" type="datetimeFigureOut">
              <a:rPr lang="en-US" smtClean="0"/>
              <a:t>5/24/2012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D4CCA-FD46-424C-B206-27CC76C5AFA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603C80-AA0E-4FD8-9411-48CFDD7E119C}" type="datetimeFigureOut">
              <a:rPr lang="en-US" smtClean="0"/>
              <a:t>5/24/2012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D4CCA-FD46-424C-B206-27CC76C5AFA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4603C80-AA0E-4FD8-9411-48CFDD7E119C}" type="datetimeFigureOut">
              <a:rPr lang="en-US" smtClean="0"/>
              <a:t>5/24/2012</a:t>
            </a:fld>
            <a:endParaRPr lang="en-US"/>
          </a:p>
        </p:txBody>
      </p:sp>
      <p:sp>
        <p:nvSpPr>
          <p:cNvPr id="9" name="Slide Number Placeholder 8"/>
          <p:cNvSpPr>
            <a:spLocks noGrp="1"/>
          </p:cNvSpPr>
          <p:nvPr>
            <p:ph type="sldNum" sz="quarter" idx="15"/>
          </p:nvPr>
        </p:nvSpPr>
        <p:spPr/>
        <p:txBody>
          <a:bodyPr rtlCol="0"/>
          <a:lstStyle/>
          <a:p>
            <a:fld id="{0E9D4CCA-FD46-424C-B206-27CC76C5AFAA}"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4603C80-AA0E-4FD8-9411-48CFDD7E119C}" type="datetimeFigureOut">
              <a:rPr lang="en-US" smtClean="0"/>
              <a:t>5/24/2012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E9D4CCA-FD46-424C-B206-27CC76C5AFA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4603C80-AA0E-4FD8-9411-48CFDD7E119C}" type="datetimeFigureOut">
              <a:rPr lang="en-US" smtClean="0"/>
              <a:t>5/24/2012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D4CCA-FD46-424C-B206-27CC76C5AFAA}"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4603C80-AA0E-4FD8-9411-48CFDD7E119C}" type="datetimeFigureOut">
              <a:rPr lang="en-US" smtClean="0"/>
              <a:t>5/24/2012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9D4CCA-FD46-424C-B206-27CC76C5AFAA}"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4603C80-AA0E-4FD8-9411-48CFDD7E119C}" type="datetimeFigureOut">
              <a:rPr lang="en-US" smtClean="0"/>
              <a:t>5/24/2012</a:t>
            </a:fld>
            <a:endParaRPr lang="en-US"/>
          </a:p>
        </p:txBody>
      </p:sp>
      <p:sp>
        <p:nvSpPr>
          <p:cNvPr id="7" name="Slide Number Placeholder 6"/>
          <p:cNvSpPr>
            <a:spLocks noGrp="1"/>
          </p:cNvSpPr>
          <p:nvPr>
            <p:ph type="sldNum" sz="quarter" idx="11"/>
          </p:nvPr>
        </p:nvSpPr>
        <p:spPr/>
        <p:txBody>
          <a:bodyPr rtlCol="0"/>
          <a:lstStyle/>
          <a:p>
            <a:fld id="{0E9D4CCA-FD46-424C-B206-27CC76C5AFAA}"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603C80-AA0E-4FD8-9411-48CFDD7E119C}" type="datetimeFigureOut">
              <a:rPr lang="en-US" smtClean="0"/>
              <a:t>5/24/2012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9D4CCA-FD46-424C-B206-27CC76C5AFA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4603C80-AA0E-4FD8-9411-48CFDD7E119C}" type="datetimeFigureOut">
              <a:rPr lang="en-US" smtClean="0"/>
              <a:t>5/24/2012</a:t>
            </a:fld>
            <a:endParaRPr lang="en-US"/>
          </a:p>
        </p:txBody>
      </p:sp>
      <p:sp>
        <p:nvSpPr>
          <p:cNvPr id="22" name="Slide Number Placeholder 21"/>
          <p:cNvSpPr>
            <a:spLocks noGrp="1"/>
          </p:cNvSpPr>
          <p:nvPr>
            <p:ph type="sldNum" sz="quarter" idx="15"/>
          </p:nvPr>
        </p:nvSpPr>
        <p:spPr/>
        <p:txBody>
          <a:bodyPr rtlCol="0"/>
          <a:lstStyle/>
          <a:p>
            <a:fld id="{0E9D4CCA-FD46-424C-B206-27CC76C5AFAA}"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4603C80-AA0E-4FD8-9411-48CFDD7E119C}" type="datetimeFigureOut">
              <a:rPr lang="en-US" smtClean="0"/>
              <a:t>5/24/2012</a:t>
            </a:fld>
            <a:endParaRPr lang="en-US"/>
          </a:p>
        </p:txBody>
      </p:sp>
      <p:sp>
        <p:nvSpPr>
          <p:cNvPr id="18" name="Slide Number Placeholder 17"/>
          <p:cNvSpPr>
            <a:spLocks noGrp="1"/>
          </p:cNvSpPr>
          <p:nvPr>
            <p:ph type="sldNum" sz="quarter" idx="11"/>
          </p:nvPr>
        </p:nvSpPr>
        <p:spPr/>
        <p:txBody>
          <a:bodyPr rtlCol="0"/>
          <a:lstStyle/>
          <a:p>
            <a:fld id="{0E9D4CCA-FD46-424C-B206-27CC76C5AFAA}"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4603C80-AA0E-4FD8-9411-48CFDD7E119C}" type="datetimeFigureOut">
              <a:rPr lang="en-US" smtClean="0"/>
              <a:t>5/24/2012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E9D4CCA-FD46-424C-B206-27CC76C5AFA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457200"/>
            <a:ext cx="6172200" cy="533400"/>
          </a:xfrm>
        </p:spPr>
        <p:txBody>
          <a:bodyPr>
            <a:normAutofit fontScale="90000"/>
          </a:bodyPr>
          <a:lstStyle/>
          <a:p>
            <a:r>
              <a:rPr lang="en-US" dirty="0" smtClean="0"/>
              <a:t>7.5 Polynomials &amp; 7.6 Adding and Subtracting Polynomials</a:t>
            </a:r>
            <a:endParaRPr lang="en-US" dirty="0"/>
          </a:p>
        </p:txBody>
      </p:sp>
      <p:sp>
        <p:nvSpPr>
          <p:cNvPr id="4" name="Rectangle 14"/>
          <p:cNvSpPr>
            <a:spLocks noChangeArrowheads="1"/>
          </p:cNvSpPr>
          <p:nvPr/>
        </p:nvSpPr>
        <p:spPr bwMode="auto">
          <a:xfrm>
            <a:off x="1828800" y="1295400"/>
            <a:ext cx="6934200" cy="1066800"/>
          </a:xfrm>
          <a:prstGeom prst="rect">
            <a:avLst/>
          </a:prstGeom>
          <a:noFill/>
          <a:ln w="28575">
            <a:solidFill>
              <a:srgbClr val="DBDBDB"/>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US" altLang="en-US" b="0" dirty="0"/>
              <a:t>Classify polynomials and write polynomials in standard form. </a:t>
            </a:r>
          </a:p>
          <a:p>
            <a:pPr>
              <a:spcBef>
                <a:spcPct val="20000"/>
              </a:spcBef>
            </a:pPr>
            <a:r>
              <a:rPr lang="en-US" altLang="en-US" b="0" dirty="0"/>
              <a:t>Evaluate </a:t>
            </a:r>
            <a:r>
              <a:rPr lang="en-US" altLang="en-US" dirty="0"/>
              <a:t>polynomial expressions</a:t>
            </a:r>
            <a:r>
              <a:rPr lang="en-US" altLang="en-US" dirty="0" smtClean="0"/>
              <a:t>.</a:t>
            </a:r>
          </a:p>
          <a:p>
            <a:pPr>
              <a:spcBef>
                <a:spcPct val="20000"/>
              </a:spcBef>
            </a:pPr>
            <a:r>
              <a:rPr lang="en-US" altLang="en-US" dirty="0" smtClean="0"/>
              <a:t>Add and subtract polynomials. </a:t>
            </a:r>
          </a:p>
          <a:p>
            <a:pPr>
              <a:spcBef>
                <a:spcPct val="20000"/>
              </a:spcBef>
            </a:pPr>
            <a:endParaRPr lang="en-US" altLang="en-US" b="0" dirty="0"/>
          </a:p>
        </p:txBody>
      </p:sp>
      <p:sp>
        <p:nvSpPr>
          <p:cNvPr id="5" name="Rectangle 15"/>
          <p:cNvSpPr>
            <a:spLocks noChangeArrowheads="1"/>
          </p:cNvSpPr>
          <p:nvPr/>
        </p:nvSpPr>
        <p:spPr bwMode="auto">
          <a:xfrm>
            <a:off x="0" y="914400"/>
            <a:ext cx="91440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b="0" i="1" dirty="0">
                <a:solidFill>
                  <a:srgbClr val="FF6600"/>
                </a:solidFill>
                <a:latin typeface="Arial Black" pitchFamily="34" charset="0"/>
              </a:rPr>
              <a:t>Objectives</a:t>
            </a:r>
            <a:endParaRPr lang="en-US" altLang="en-US" b="0" i="1" dirty="0">
              <a:solidFill>
                <a:srgbClr val="FF6600"/>
              </a:solidFill>
              <a:latin typeface="Arial" charset="0"/>
            </a:endParaRPr>
          </a:p>
        </p:txBody>
      </p:sp>
      <p:sp>
        <p:nvSpPr>
          <p:cNvPr id="6" name="Rectangle 15"/>
          <p:cNvSpPr>
            <a:spLocks noChangeArrowheads="1"/>
          </p:cNvSpPr>
          <p:nvPr/>
        </p:nvSpPr>
        <p:spPr bwMode="auto">
          <a:xfrm>
            <a:off x="2133600" y="2819400"/>
            <a:ext cx="6172200" cy="2514600"/>
          </a:xfrm>
          <a:prstGeom prst="rect">
            <a:avLst/>
          </a:prstGeom>
          <a:noFill/>
          <a:ln w="28575">
            <a:solidFill>
              <a:srgbClr val="DBDBDB"/>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en-US" altLang="en-US" b="0" dirty="0"/>
              <a:t>monomial</a:t>
            </a:r>
          </a:p>
          <a:p>
            <a:pPr marL="342900" indent="-342900">
              <a:spcBef>
                <a:spcPct val="20000"/>
              </a:spcBef>
            </a:pPr>
            <a:r>
              <a:rPr lang="en-US" altLang="en-US" b="0" dirty="0"/>
              <a:t>degree of a monomial</a:t>
            </a:r>
          </a:p>
          <a:p>
            <a:pPr marL="342900" indent="-342900">
              <a:spcBef>
                <a:spcPct val="20000"/>
              </a:spcBef>
            </a:pPr>
            <a:r>
              <a:rPr lang="en-US" altLang="en-US" b="0" dirty="0"/>
              <a:t>polynomial</a:t>
            </a:r>
          </a:p>
          <a:p>
            <a:pPr marL="342900" indent="-342900">
              <a:spcBef>
                <a:spcPct val="20000"/>
              </a:spcBef>
            </a:pPr>
            <a:r>
              <a:rPr lang="en-US" altLang="en-US" b="0" dirty="0"/>
              <a:t>degree of a polynomial</a:t>
            </a:r>
          </a:p>
          <a:p>
            <a:pPr marL="342900" indent="-342900">
              <a:spcBef>
                <a:spcPct val="20000"/>
              </a:spcBef>
            </a:pPr>
            <a:r>
              <a:rPr lang="en-US" altLang="en-US" b="0" dirty="0"/>
              <a:t>standard form of a </a:t>
            </a:r>
          </a:p>
          <a:p>
            <a:pPr marL="342900" indent="-342900">
              <a:spcBef>
                <a:spcPct val="20000"/>
              </a:spcBef>
            </a:pPr>
            <a:r>
              <a:rPr lang="en-US" altLang="en-US" b="0" dirty="0"/>
              <a:t>  polynomial</a:t>
            </a:r>
          </a:p>
          <a:p>
            <a:pPr marL="342900" indent="-342900">
              <a:spcBef>
                <a:spcPct val="20000"/>
              </a:spcBef>
            </a:pPr>
            <a:r>
              <a:rPr lang="en-US" altLang="en-US" b="0" dirty="0"/>
              <a:t>leading coefficient</a:t>
            </a:r>
          </a:p>
          <a:p>
            <a:pPr marL="342900" indent="-342900">
              <a:spcBef>
                <a:spcPct val="20000"/>
              </a:spcBef>
            </a:pPr>
            <a:endParaRPr lang="en-US" altLang="en-US" b="0" dirty="0"/>
          </a:p>
          <a:p>
            <a:pPr marL="342900" indent="-342900">
              <a:spcBef>
                <a:spcPct val="20000"/>
              </a:spcBef>
            </a:pPr>
            <a:endParaRPr lang="en-US" altLang="en-US" b="0" dirty="0"/>
          </a:p>
          <a:p>
            <a:pPr marL="342900" indent="-342900">
              <a:spcBef>
                <a:spcPct val="20000"/>
              </a:spcBef>
            </a:pPr>
            <a:endParaRPr lang="en-US" altLang="en-US" b="0" dirty="0"/>
          </a:p>
        </p:txBody>
      </p:sp>
      <p:sp>
        <p:nvSpPr>
          <p:cNvPr id="7" name="Rectangle 16"/>
          <p:cNvSpPr>
            <a:spLocks noChangeArrowheads="1"/>
          </p:cNvSpPr>
          <p:nvPr/>
        </p:nvSpPr>
        <p:spPr bwMode="auto">
          <a:xfrm>
            <a:off x="0" y="2514600"/>
            <a:ext cx="91440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b="0" i="1" dirty="0">
                <a:solidFill>
                  <a:srgbClr val="FF0000"/>
                </a:solidFill>
                <a:latin typeface="Arial Black" pitchFamily="34" charset="0"/>
              </a:rPr>
              <a:t>Vocabulary</a:t>
            </a:r>
            <a:endParaRPr lang="en-US" altLang="en-US" b="0" i="1" dirty="0">
              <a:solidFill>
                <a:srgbClr val="FF0000"/>
              </a:solidFill>
              <a:latin typeface="Arial" charset="0"/>
            </a:endParaRPr>
          </a:p>
        </p:txBody>
      </p:sp>
      <p:sp>
        <p:nvSpPr>
          <p:cNvPr id="8" name="Text Box 19"/>
          <p:cNvSpPr txBox="1">
            <a:spLocks noChangeArrowheads="1"/>
          </p:cNvSpPr>
          <p:nvPr/>
        </p:nvSpPr>
        <p:spPr bwMode="auto">
          <a:xfrm>
            <a:off x="5762625" y="4050268"/>
            <a:ext cx="111921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dirty="0"/>
              <a:t>binomial</a:t>
            </a:r>
          </a:p>
        </p:txBody>
      </p:sp>
      <p:sp>
        <p:nvSpPr>
          <p:cNvPr id="9" name="Text Box 20"/>
          <p:cNvSpPr txBox="1">
            <a:spLocks noChangeArrowheads="1"/>
          </p:cNvSpPr>
          <p:nvPr/>
        </p:nvSpPr>
        <p:spPr bwMode="auto">
          <a:xfrm>
            <a:off x="5780088" y="4435475"/>
            <a:ext cx="24161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0"/>
              <a:t>trinomial</a:t>
            </a:r>
          </a:p>
        </p:txBody>
      </p:sp>
      <p:sp>
        <p:nvSpPr>
          <p:cNvPr id="10" name="Text Box 21"/>
          <p:cNvSpPr txBox="1">
            <a:spLocks noChangeArrowheads="1"/>
          </p:cNvSpPr>
          <p:nvPr/>
        </p:nvSpPr>
        <p:spPr bwMode="auto">
          <a:xfrm>
            <a:off x="5791200" y="2983468"/>
            <a:ext cx="12105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dirty="0"/>
              <a:t>quadratic</a:t>
            </a:r>
          </a:p>
        </p:txBody>
      </p:sp>
      <p:sp>
        <p:nvSpPr>
          <p:cNvPr id="11" name="Text Box 22"/>
          <p:cNvSpPr txBox="1">
            <a:spLocks noChangeArrowheads="1"/>
          </p:cNvSpPr>
          <p:nvPr/>
        </p:nvSpPr>
        <p:spPr bwMode="auto">
          <a:xfrm>
            <a:off x="5791200" y="3516868"/>
            <a:ext cx="73129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dirty="0"/>
              <a:t>cubic</a:t>
            </a:r>
          </a:p>
        </p:txBody>
      </p:sp>
      <p:sp>
        <p:nvSpPr>
          <p:cNvPr id="12" name="Rectangle 15"/>
          <p:cNvSpPr>
            <a:spLocks noChangeArrowheads="1"/>
          </p:cNvSpPr>
          <p:nvPr/>
        </p:nvSpPr>
        <p:spPr bwMode="auto">
          <a:xfrm>
            <a:off x="152400" y="5448300"/>
            <a:ext cx="91440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b="0" i="1" dirty="0" smtClean="0">
                <a:solidFill>
                  <a:srgbClr val="FF6600"/>
                </a:solidFill>
                <a:latin typeface="Arial" charset="0"/>
              </a:rPr>
              <a:t>Why are we learning this?</a:t>
            </a:r>
            <a:endParaRPr lang="en-US" altLang="en-US" b="0" i="1" dirty="0">
              <a:solidFill>
                <a:srgbClr val="FF6600"/>
              </a:solidFill>
              <a:latin typeface="Arial" charset="0"/>
            </a:endParaRPr>
          </a:p>
        </p:txBody>
      </p:sp>
      <p:sp>
        <p:nvSpPr>
          <p:cNvPr id="3" name="TextBox 2"/>
          <p:cNvSpPr txBox="1"/>
          <p:nvPr/>
        </p:nvSpPr>
        <p:spPr>
          <a:xfrm>
            <a:off x="1981200" y="5791200"/>
            <a:ext cx="6934200" cy="369332"/>
          </a:xfrm>
          <a:prstGeom prst="rect">
            <a:avLst/>
          </a:prstGeom>
          <a:noFill/>
        </p:spPr>
        <p:txBody>
          <a:bodyPr wrap="square" rtlCol="0">
            <a:spAutoFit/>
          </a:bodyPr>
          <a:lstStyle/>
          <a:p>
            <a:r>
              <a:rPr lang="en-US" dirty="0" smtClean="0"/>
              <a:t>We can use polynomials to plan complex firework displays</a:t>
            </a:r>
            <a:endParaRPr lang="en-US" dirty="0"/>
          </a:p>
        </p:txBody>
      </p:sp>
    </p:spTree>
    <p:extLst>
      <p:ext uri="{BB962C8B-B14F-4D97-AF65-F5344CB8AC3E}">
        <p14:creationId xmlns:p14="http://schemas.microsoft.com/office/powerpoint/2010/main" val="4201556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wipe(left)">
                                      <p:cBhvr>
                                        <p:cTn id="11" dur="500"/>
                                        <p:tgtEl>
                                          <p:spTgt spid="4">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left)">
                                      <p:cBhvr>
                                        <p:cTn id="15" dur="500"/>
                                        <p:tgtEl>
                                          <p:spTgt spid="4">
                                            <p:txEl>
                                              <p:pRg st="2" end="2"/>
                                            </p:txEl>
                                          </p:spTgt>
                                        </p:tgtEl>
                                      </p:cBhvr>
                                    </p:animEffect>
                                  </p:childTnLst>
                                </p:cTn>
                              </p:par>
                            </p:childTnLst>
                          </p:cTn>
                        </p:par>
                        <p:par>
                          <p:cTn id="16" fill="hold">
                            <p:stCondLst>
                              <p:cond delay="1500"/>
                            </p:stCondLst>
                            <p:childTnLst>
                              <p:par>
                                <p:cTn id="17" presetID="17" presetClass="entr" presetSubtype="1" fill="hold" grpId="0" nodeType="after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0" dur="500" fill="hold"/>
                                        <p:tgtEl>
                                          <p:spTgt spid="6">
                                            <p:txEl>
                                              <p:pRg st="0" end="0"/>
                                            </p:txEl>
                                          </p:spTgt>
                                        </p:tgtEl>
                                        <p:attrNameLst>
                                          <p:attrName>ppt_y</p:attrName>
                                        </p:attrNameLst>
                                      </p:cBhvr>
                                      <p:tavLst>
                                        <p:tav tm="0">
                                          <p:val>
                                            <p:strVal val="#ppt_y-#ppt_h/2"/>
                                          </p:val>
                                        </p:tav>
                                        <p:tav tm="100000">
                                          <p:val>
                                            <p:strVal val="#ppt_y"/>
                                          </p:val>
                                        </p:tav>
                                      </p:tavLst>
                                    </p:anim>
                                    <p:anim calcmode="lin" valueType="num">
                                      <p:cBhvr>
                                        <p:cTn id="21" dur="500" fill="hold"/>
                                        <p:tgtEl>
                                          <p:spTgt spid="6">
                                            <p:txEl>
                                              <p:pRg st="0" end="0"/>
                                            </p:txEl>
                                          </p:spTgt>
                                        </p:tgtEl>
                                        <p:attrNameLst>
                                          <p:attrName>ppt_w</p:attrName>
                                        </p:attrNameLst>
                                      </p:cBhvr>
                                      <p:tavLst>
                                        <p:tav tm="0">
                                          <p:val>
                                            <p:strVal val="#ppt_w"/>
                                          </p:val>
                                        </p:tav>
                                        <p:tav tm="100000">
                                          <p:val>
                                            <p:strVal val="#ppt_w"/>
                                          </p:val>
                                        </p:tav>
                                      </p:tavLst>
                                    </p:anim>
                                    <p:anim calcmode="lin" valueType="num">
                                      <p:cBhvr>
                                        <p:cTn id="22" dur="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par>
                          <p:cTn id="23" fill="hold">
                            <p:stCondLst>
                              <p:cond delay="2000"/>
                            </p:stCondLst>
                            <p:childTnLst>
                              <p:par>
                                <p:cTn id="24" presetID="17" presetClass="entr" presetSubtype="1" fill="hold" grpId="0" nodeType="afterEffect">
                                  <p:stCondLst>
                                    <p:cond delay="0"/>
                                  </p:stCondLst>
                                  <p:childTnLst>
                                    <p:set>
                                      <p:cBhvr>
                                        <p:cTn id="25" dur="1" fill="hold">
                                          <p:stCondLst>
                                            <p:cond delay="0"/>
                                          </p:stCondLst>
                                        </p:cTn>
                                        <p:tgtEl>
                                          <p:spTgt spid="6">
                                            <p:txEl>
                                              <p:pRg st="1" end="1"/>
                                            </p:txEl>
                                          </p:spTgt>
                                        </p:tgtEl>
                                        <p:attrNameLst>
                                          <p:attrName>style.visibility</p:attrName>
                                        </p:attrNameLst>
                                      </p:cBhvr>
                                      <p:to>
                                        <p:strVal val="visible"/>
                                      </p:to>
                                    </p:set>
                                    <p:anim calcmode="lin" valueType="num">
                                      <p:cBhvr>
                                        <p:cTn id="26"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7" dur="500" fill="hold"/>
                                        <p:tgtEl>
                                          <p:spTgt spid="6">
                                            <p:txEl>
                                              <p:pRg st="1" end="1"/>
                                            </p:txEl>
                                          </p:spTgt>
                                        </p:tgtEl>
                                        <p:attrNameLst>
                                          <p:attrName>ppt_y</p:attrName>
                                        </p:attrNameLst>
                                      </p:cBhvr>
                                      <p:tavLst>
                                        <p:tav tm="0">
                                          <p:val>
                                            <p:strVal val="#ppt_y-#ppt_h/2"/>
                                          </p:val>
                                        </p:tav>
                                        <p:tav tm="100000">
                                          <p:val>
                                            <p:strVal val="#ppt_y"/>
                                          </p:val>
                                        </p:tav>
                                      </p:tavLst>
                                    </p:anim>
                                    <p:anim calcmode="lin" valueType="num">
                                      <p:cBhvr>
                                        <p:cTn id="28" dur="500" fill="hold"/>
                                        <p:tgtEl>
                                          <p:spTgt spid="6">
                                            <p:txEl>
                                              <p:pRg st="1" end="1"/>
                                            </p:txEl>
                                          </p:spTgt>
                                        </p:tgtEl>
                                        <p:attrNameLst>
                                          <p:attrName>ppt_w</p:attrName>
                                        </p:attrNameLst>
                                      </p:cBhvr>
                                      <p:tavLst>
                                        <p:tav tm="0">
                                          <p:val>
                                            <p:strVal val="#ppt_w"/>
                                          </p:val>
                                        </p:tav>
                                        <p:tav tm="100000">
                                          <p:val>
                                            <p:strVal val="#ppt_w"/>
                                          </p:val>
                                        </p:tav>
                                      </p:tavLst>
                                    </p:anim>
                                    <p:anim calcmode="lin" valueType="num">
                                      <p:cBhvr>
                                        <p:cTn id="29" dur="500" fill="hold"/>
                                        <p:tgtEl>
                                          <p:spTgt spid="6">
                                            <p:txEl>
                                              <p:pRg st="1" end="1"/>
                                            </p:txEl>
                                          </p:spTgt>
                                        </p:tgtEl>
                                        <p:attrNameLst>
                                          <p:attrName>ppt_h</p:attrName>
                                        </p:attrNameLst>
                                      </p:cBhvr>
                                      <p:tavLst>
                                        <p:tav tm="0">
                                          <p:val>
                                            <p:fltVal val="0"/>
                                          </p:val>
                                        </p:tav>
                                        <p:tav tm="100000">
                                          <p:val>
                                            <p:strVal val="#ppt_h"/>
                                          </p:val>
                                        </p:tav>
                                      </p:tavLst>
                                    </p:anim>
                                  </p:childTnLst>
                                </p:cTn>
                              </p:par>
                            </p:childTnLst>
                          </p:cTn>
                        </p:par>
                        <p:par>
                          <p:cTn id="30" fill="hold">
                            <p:stCondLst>
                              <p:cond delay="2500"/>
                            </p:stCondLst>
                            <p:childTnLst>
                              <p:par>
                                <p:cTn id="31" presetID="17" presetClass="entr" presetSubtype="1" fill="hold" grpId="0" nodeType="afterEffect">
                                  <p:stCondLst>
                                    <p:cond delay="0"/>
                                  </p:stCondLst>
                                  <p:childTnLst>
                                    <p:set>
                                      <p:cBhvr>
                                        <p:cTn id="32" dur="1" fill="hold">
                                          <p:stCondLst>
                                            <p:cond delay="0"/>
                                          </p:stCondLst>
                                        </p:cTn>
                                        <p:tgtEl>
                                          <p:spTgt spid="6">
                                            <p:txEl>
                                              <p:pRg st="2" end="2"/>
                                            </p:txEl>
                                          </p:spTgt>
                                        </p:tgtEl>
                                        <p:attrNameLst>
                                          <p:attrName>style.visibility</p:attrName>
                                        </p:attrNameLst>
                                      </p:cBhvr>
                                      <p:to>
                                        <p:strVal val="visible"/>
                                      </p:to>
                                    </p:set>
                                    <p:anim calcmode="lin" valueType="num">
                                      <p:cBhvr>
                                        <p:cTn id="3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4" dur="500" fill="hold"/>
                                        <p:tgtEl>
                                          <p:spTgt spid="6">
                                            <p:txEl>
                                              <p:pRg st="2" end="2"/>
                                            </p:txEl>
                                          </p:spTgt>
                                        </p:tgtEl>
                                        <p:attrNameLst>
                                          <p:attrName>ppt_y</p:attrName>
                                        </p:attrNameLst>
                                      </p:cBhvr>
                                      <p:tavLst>
                                        <p:tav tm="0">
                                          <p:val>
                                            <p:strVal val="#ppt_y-#ppt_h/2"/>
                                          </p:val>
                                        </p:tav>
                                        <p:tav tm="100000">
                                          <p:val>
                                            <p:strVal val="#ppt_y"/>
                                          </p:val>
                                        </p:tav>
                                      </p:tavLst>
                                    </p:anim>
                                    <p:anim calcmode="lin" valueType="num">
                                      <p:cBhvr>
                                        <p:cTn id="35" dur="500" fill="hold"/>
                                        <p:tgtEl>
                                          <p:spTgt spid="6">
                                            <p:txEl>
                                              <p:pRg st="2" end="2"/>
                                            </p:txEl>
                                          </p:spTgt>
                                        </p:tgtEl>
                                        <p:attrNameLst>
                                          <p:attrName>ppt_w</p:attrName>
                                        </p:attrNameLst>
                                      </p:cBhvr>
                                      <p:tavLst>
                                        <p:tav tm="0">
                                          <p:val>
                                            <p:strVal val="#ppt_w"/>
                                          </p:val>
                                        </p:tav>
                                        <p:tav tm="100000">
                                          <p:val>
                                            <p:strVal val="#ppt_w"/>
                                          </p:val>
                                        </p:tav>
                                      </p:tavLst>
                                    </p:anim>
                                    <p:anim calcmode="lin" valueType="num">
                                      <p:cBhvr>
                                        <p:cTn id="36" dur="500" fill="hold"/>
                                        <p:tgtEl>
                                          <p:spTgt spid="6">
                                            <p:txEl>
                                              <p:pRg st="2" end="2"/>
                                            </p:txEl>
                                          </p:spTgt>
                                        </p:tgtEl>
                                        <p:attrNameLst>
                                          <p:attrName>ppt_h</p:attrName>
                                        </p:attrNameLst>
                                      </p:cBhvr>
                                      <p:tavLst>
                                        <p:tav tm="0">
                                          <p:val>
                                            <p:fltVal val="0"/>
                                          </p:val>
                                        </p:tav>
                                        <p:tav tm="100000">
                                          <p:val>
                                            <p:strVal val="#ppt_h"/>
                                          </p:val>
                                        </p:tav>
                                      </p:tavLst>
                                    </p:anim>
                                  </p:childTnLst>
                                </p:cTn>
                              </p:par>
                            </p:childTnLst>
                          </p:cTn>
                        </p:par>
                        <p:par>
                          <p:cTn id="37" fill="hold">
                            <p:stCondLst>
                              <p:cond delay="3000"/>
                            </p:stCondLst>
                            <p:childTnLst>
                              <p:par>
                                <p:cTn id="38" presetID="17" presetClass="entr" presetSubtype="1" fill="hold" grpId="0" nodeType="afterEffect">
                                  <p:stCondLst>
                                    <p:cond delay="0"/>
                                  </p:stCondLst>
                                  <p:childTnLst>
                                    <p:set>
                                      <p:cBhvr>
                                        <p:cTn id="39" dur="1" fill="hold">
                                          <p:stCondLst>
                                            <p:cond delay="0"/>
                                          </p:stCondLst>
                                        </p:cTn>
                                        <p:tgtEl>
                                          <p:spTgt spid="6">
                                            <p:txEl>
                                              <p:pRg st="3" end="3"/>
                                            </p:txEl>
                                          </p:spTgt>
                                        </p:tgtEl>
                                        <p:attrNameLst>
                                          <p:attrName>style.visibility</p:attrName>
                                        </p:attrNameLst>
                                      </p:cBhvr>
                                      <p:to>
                                        <p:strVal val="visible"/>
                                      </p:to>
                                    </p:set>
                                    <p:anim calcmode="lin" valueType="num">
                                      <p:cBhvr>
                                        <p:cTn id="40"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41" dur="500" fill="hold"/>
                                        <p:tgtEl>
                                          <p:spTgt spid="6">
                                            <p:txEl>
                                              <p:pRg st="3" end="3"/>
                                            </p:txEl>
                                          </p:spTgt>
                                        </p:tgtEl>
                                        <p:attrNameLst>
                                          <p:attrName>ppt_y</p:attrName>
                                        </p:attrNameLst>
                                      </p:cBhvr>
                                      <p:tavLst>
                                        <p:tav tm="0">
                                          <p:val>
                                            <p:strVal val="#ppt_y-#ppt_h/2"/>
                                          </p:val>
                                        </p:tav>
                                        <p:tav tm="100000">
                                          <p:val>
                                            <p:strVal val="#ppt_y"/>
                                          </p:val>
                                        </p:tav>
                                      </p:tavLst>
                                    </p:anim>
                                    <p:anim calcmode="lin" valueType="num">
                                      <p:cBhvr>
                                        <p:cTn id="42" dur="500" fill="hold"/>
                                        <p:tgtEl>
                                          <p:spTgt spid="6">
                                            <p:txEl>
                                              <p:pRg st="3" end="3"/>
                                            </p:txEl>
                                          </p:spTgt>
                                        </p:tgtEl>
                                        <p:attrNameLst>
                                          <p:attrName>ppt_w</p:attrName>
                                        </p:attrNameLst>
                                      </p:cBhvr>
                                      <p:tavLst>
                                        <p:tav tm="0">
                                          <p:val>
                                            <p:strVal val="#ppt_w"/>
                                          </p:val>
                                        </p:tav>
                                        <p:tav tm="100000">
                                          <p:val>
                                            <p:strVal val="#ppt_w"/>
                                          </p:val>
                                        </p:tav>
                                      </p:tavLst>
                                    </p:anim>
                                    <p:anim calcmode="lin" valueType="num">
                                      <p:cBhvr>
                                        <p:cTn id="43" dur="500" fill="hold"/>
                                        <p:tgtEl>
                                          <p:spTgt spid="6">
                                            <p:txEl>
                                              <p:pRg st="3" end="3"/>
                                            </p:txEl>
                                          </p:spTgt>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17" presetClass="entr" presetSubtype="1" fill="hold" grpId="0" nodeType="afterEffect">
                                  <p:stCondLst>
                                    <p:cond delay="0"/>
                                  </p:stCondLst>
                                  <p:childTnLst>
                                    <p:set>
                                      <p:cBhvr>
                                        <p:cTn id="46" dur="1" fill="hold">
                                          <p:stCondLst>
                                            <p:cond delay="0"/>
                                          </p:stCondLst>
                                        </p:cTn>
                                        <p:tgtEl>
                                          <p:spTgt spid="6">
                                            <p:txEl>
                                              <p:pRg st="4" end="4"/>
                                            </p:txEl>
                                          </p:spTgt>
                                        </p:tgtEl>
                                        <p:attrNameLst>
                                          <p:attrName>style.visibility</p:attrName>
                                        </p:attrNameLst>
                                      </p:cBhvr>
                                      <p:to>
                                        <p:strVal val="visible"/>
                                      </p:to>
                                    </p:set>
                                    <p:anim calcmode="lin" valueType="num">
                                      <p:cBhvr>
                                        <p:cTn id="4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48" dur="500" fill="hold"/>
                                        <p:tgtEl>
                                          <p:spTgt spid="6">
                                            <p:txEl>
                                              <p:pRg st="4" end="4"/>
                                            </p:txEl>
                                          </p:spTgt>
                                        </p:tgtEl>
                                        <p:attrNameLst>
                                          <p:attrName>ppt_y</p:attrName>
                                        </p:attrNameLst>
                                      </p:cBhvr>
                                      <p:tavLst>
                                        <p:tav tm="0">
                                          <p:val>
                                            <p:strVal val="#ppt_y-#ppt_h/2"/>
                                          </p:val>
                                        </p:tav>
                                        <p:tav tm="100000">
                                          <p:val>
                                            <p:strVal val="#ppt_y"/>
                                          </p:val>
                                        </p:tav>
                                      </p:tavLst>
                                    </p:anim>
                                    <p:anim calcmode="lin" valueType="num">
                                      <p:cBhvr>
                                        <p:cTn id="49" dur="500" fill="hold"/>
                                        <p:tgtEl>
                                          <p:spTgt spid="6">
                                            <p:txEl>
                                              <p:pRg st="4" end="4"/>
                                            </p:txEl>
                                          </p:spTgt>
                                        </p:tgtEl>
                                        <p:attrNameLst>
                                          <p:attrName>ppt_w</p:attrName>
                                        </p:attrNameLst>
                                      </p:cBhvr>
                                      <p:tavLst>
                                        <p:tav tm="0">
                                          <p:val>
                                            <p:strVal val="#ppt_w"/>
                                          </p:val>
                                        </p:tav>
                                        <p:tav tm="100000">
                                          <p:val>
                                            <p:strVal val="#ppt_w"/>
                                          </p:val>
                                        </p:tav>
                                      </p:tavLst>
                                    </p:anim>
                                    <p:anim calcmode="lin" valueType="num">
                                      <p:cBhvr>
                                        <p:cTn id="50" dur="500" fill="hold"/>
                                        <p:tgtEl>
                                          <p:spTgt spid="6">
                                            <p:txEl>
                                              <p:pRg st="4" end="4"/>
                                            </p:txEl>
                                          </p:spTgt>
                                        </p:tgtEl>
                                        <p:attrNameLst>
                                          <p:attrName>ppt_h</p:attrName>
                                        </p:attrNameLst>
                                      </p:cBhvr>
                                      <p:tavLst>
                                        <p:tav tm="0">
                                          <p:val>
                                            <p:fltVal val="0"/>
                                          </p:val>
                                        </p:tav>
                                        <p:tav tm="100000">
                                          <p:val>
                                            <p:strVal val="#ppt_h"/>
                                          </p:val>
                                        </p:tav>
                                      </p:tavLst>
                                    </p:anim>
                                  </p:childTnLst>
                                </p:cTn>
                              </p:par>
                            </p:childTnLst>
                          </p:cTn>
                        </p:par>
                        <p:par>
                          <p:cTn id="51" fill="hold">
                            <p:stCondLst>
                              <p:cond delay="4000"/>
                            </p:stCondLst>
                            <p:childTnLst>
                              <p:par>
                                <p:cTn id="52" presetID="17" presetClass="entr" presetSubtype="1" fill="hold" grpId="0" nodeType="afterEffect">
                                  <p:stCondLst>
                                    <p:cond delay="0"/>
                                  </p:stCondLst>
                                  <p:childTnLst>
                                    <p:set>
                                      <p:cBhvr>
                                        <p:cTn id="53" dur="1" fill="hold">
                                          <p:stCondLst>
                                            <p:cond delay="0"/>
                                          </p:stCondLst>
                                        </p:cTn>
                                        <p:tgtEl>
                                          <p:spTgt spid="6">
                                            <p:txEl>
                                              <p:pRg st="5" end="5"/>
                                            </p:txEl>
                                          </p:spTgt>
                                        </p:tgtEl>
                                        <p:attrNameLst>
                                          <p:attrName>style.visibility</p:attrName>
                                        </p:attrNameLst>
                                      </p:cBhvr>
                                      <p:to>
                                        <p:strVal val="visible"/>
                                      </p:to>
                                    </p:set>
                                    <p:anim calcmode="lin" valueType="num">
                                      <p:cBhvr>
                                        <p:cTn id="54"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55" dur="500" fill="hold"/>
                                        <p:tgtEl>
                                          <p:spTgt spid="6">
                                            <p:txEl>
                                              <p:pRg st="5" end="5"/>
                                            </p:txEl>
                                          </p:spTgt>
                                        </p:tgtEl>
                                        <p:attrNameLst>
                                          <p:attrName>ppt_y</p:attrName>
                                        </p:attrNameLst>
                                      </p:cBhvr>
                                      <p:tavLst>
                                        <p:tav tm="0">
                                          <p:val>
                                            <p:strVal val="#ppt_y-#ppt_h/2"/>
                                          </p:val>
                                        </p:tav>
                                        <p:tav tm="100000">
                                          <p:val>
                                            <p:strVal val="#ppt_y"/>
                                          </p:val>
                                        </p:tav>
                                      </p:tavLst>
                                    </p:anim>
                                    <p:anim calcmode="lin" valueType="num">
                                      <p:cBhvr>
                                        <p:cTn id="56" dur="500" fill="hold"/>
                                        <p:tgtEl>
                                          <p:spTgt spid="6">
                                            <p:txEl>
                                              <p:pRg st="5" end="5"/>
                                            </p:txEl>
                                          </p:spTgt>
                                        </p:tgtEl>
                                        <p:attrNameLst>
                                          <p:attrName>ppt_w</p:attrName>
                                        </p:attrNameLst>
                                      </p:cBhvr>
                                      <p:tavLst>
                                        <p:tav tm="0">
                                          <p:val>
                                            <p:strVal val="#ppt_w"/>
                                          </p:val>
                                        </p:tav>
                                        <p:tav tm="100000">
                                          <p:val>
                                            <p:strVal val="#ppt_w"/>
                                          </p:val>
                                        </p:tav>
                                      </p:tavLst>
                                    </p:anim>
                                    <p:anim calcmode="lin" valueType="num">
                                      <p:cBhvr>
                                        <p:cTn id="57" dur="500" fill="hold"/>
                                        <p:tgtEl>
                                          <p:spTgt spid="6">
                                            <p:txEl>
                                              <p:pRg st="5" end="5"/>
                                            </p:txEl>
                                          </p:spTgt>
                                        </p:tgtEl>
                                        <p:attrNameLst>
                                          <p:attrName>ppt_h</p:attrName>
                                        </p:attrNameLst>
                                      </p:cBhvr>
                                      <p:tavLst>
                                        <p:tav tm="0">
                                          <p:val>
                                            <p:fltVal val="0"/>
                                          </p:val>
                                        </p:tav>
                                        <p:tav tm="100000">
                                          <p:val>
                                            <p:strVal val="#ppt_h"/>
                                          </p:val>
                                        </p:tav>
                                      </p:tavLst>
                                    </p:anim>
                                  </p:childTnLst>
                                </p:cTn>
                              </p:par>
                            </p:childTnLst>
                          </p:cTn>
                        </p:par>
                        <p:par>
                          <p:cTn id="58" fill="hold">
                            <p:stCondLst>
                              <p:cond delay="4500"/>
                            </p:stCondLst>
                            <p:childTnLst>
                              <p:par>
                                <p:cTn id="59" presetID="17" presetClass="entr" presetSubtype="1" fill="hold" grpId="0" nodeType="afterEffect">
                                  <p:stCondLst>
                                    <p:cond delay="0"/>
                                  </p:stCondLst>
                                  <p:childTnLst>
                                    <p:set>
                                      <p:cBhvr>
                                        <p:cTn id="60" dur="1" fill="hold">
                                          <p:stCondLst>
                                            <p:cond delay="0"/>
                                          </p:stCondLst>
                                        </p:cTn>
                                        <p:tgtEl>
                                          <p:spTgt spid="6">
                                            <p:txEl>
                                              <p:pRg st="6" end="6"/>
                                            </p:txEl>
                                          </p:spTgt>
                                        </p:tgtEl>
                                        <p:attrNameLst>
                                          <p:attrName>style.visibility</p:attrName>
                                        </p:attrNameLst>
                                      </p:cBhvr>
                                      <p:to>
                                        <p:strVal val="visible"/>
                                      </p:to>
                                    </p:set>
                                    <p:anim calcmode="lin" valueType="num">
                                      <p:cBhvr>
                                        <p:cTn id="6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62" dur="500" fill="hold"/>
                                        <p:tgtEl>
                                          <p:spTgt spid="6">
                                            <p:txEl>
                                              <p:pRg st="6" end="6"/>
                                            </p:txEl>
                                          </p:spTgt>
                                        </p:tgtEl>
                                        <p:attrNameLst>
                                          <p:attrName>ppt_y</p:attrName>
                                        </p:attrNameLst>
                                      </p:cBhvr>
                                      <p:tavLst>
                                        <p:tav tm="0">
                                          <p:val>
                                            <p:strVal val="#ppt_y-#ppt_h/2"/>
                                          </p:val>
                                        </p:tav>
                                        <p:tav tm="100000">
                                          <p:val>
                                            <p:strVal val="#ppt_y"/>
                                          </p:val>
                                        </p:tav>
                                      </p:tavLst>
                                    </p:anim>
                                    <p:anim calcmode="lin" valueType="num">
                                      <p:cBhvr>
                                        <p:cTn id="63" dur="500" fill="hold"/>
                                        <p:tgtEl>
                                          <p:spTgt spid="6">
                                            <p:txEl>
                                              <p:pRg st="6" end="6"/>
                                            </p:txEl>
                                          </p:spTgt>
                                        </p:tgtEl>
                                        <p:attrNameLst>
                                          <p:attrName>ppt_w</p:attrName>
                                        </p:attrNameLst>
                                      </p:cBhvr>
                                      <p:tavLst>
                                        <p:tav tm="0">
                                          <p:val>
                                            <p:strVal val="#ppt_w"/>
                                          </p:val>
                                        </p:tav>
                                        <p:tav tm="100000">
                                          <p:val>
                                            <p:strVal val="#ppt_w"/>
                                          </p:val>
                                        </p:tav>
                                      </p:tavLst>
                                    </p:anim>
                                    <p:anim calcmode="lin" valueType="num">
                                      <p:cBhvr>
                                        <p:cTn id="64" dur="500" fill="hold"/>
                                        <p:tgtEl>
                                          <p:spTgt spid="6">
                                            <p:txEl>
                                              <p:pRg st="6" end="6"/>
                                            </p:txEl>
                                          </p:spTgt>
                                        </p:tgtEl>
                                        <p:attrNameLst>
                                          <p:attrName>ppt_h</p:attrName>
                                        </p:attrNameLst>
                                      </p:cBhvr>
                                      <p:tavLst>
                                        <p:tav tm="0">
                                          <p:val>
                                            <p:fltVal val="0"/>
                                          </p:val>
                                        </p:tav>
                                        <p:tav tm="100000">
                                          <p:val>
                                            <p:strVal val="#ppt_h"/>
                                          </p:val>
                                        </p:tav>
                                      </p:tavLst>
                                    </p:anim>
                                  </p:childTnLst>
                                </p:cTn>
                              </p:par>
                            </p:childTnLst>
                          </p:cTn>
                        </p:par>
                        <p:par>
                          <p:cTn id="65" fill="hold">
                            <p:stCondLst>
                              <p:cond delay="5000"/>
                            </p:stCondLst>
                            <p:childTnLst>
                              <p:par>
                                <p:cTn id="66" presetID="17" presetClass="entr" presetSubtype="1" fill="hold" grpId="0" nodeType="afterEffect">
                                  <p:stCondLst>
                                    <p:cond delay="0"/>
                                  </p:stCondLst>
                                  <p:childTnLst>
                                    <p:set>
                                      <p:cBhvr>
                                        <p:cTn id="67" dur="1" fill="hold">
                                          <p:stCondLst>
                                            <p:cond delay="0"/>
                                          </p:stCondLst>
                                        </p:cTn>
                                        <p:tgtEl>
                                          <p:spTgt spid="10"/>
                                        </p:tgtEl>
                                        <p:attrNameLst>
                                          <p:attrName>style.visibility</p:attrName>
                                        </p:attrNameLst>
                                      </p:cBhvr>
                                      <p:to>
                                        <p:strVal val="visible"/>
                                      </p:to>
                                    </p:set>
                                    <p:anim calcmode="lin" valueType="num">
                                      <p:cBhvr>
                                        <p:cTn id="68" dur="500" fill="hold"/>
                                        <p:tgtEl>
                                          <p:spTgt spid="10"/>
                                        </p:tgtEl>
                                        <p:attrNameLst>
                                          <p:attrName>ppt_x</p:attrName>
                                        </p:attrNameLst>
                                      </p:cBhvr>
                                      <p:tavLst>
                                        <p:tav tm="0">
                                          <p:val>
                                            <p:strVal val="#ppt_x"/>
                                          </p:val>
                                        </p:tav>
                                        <p:tav tm="100000">
                                          <p:val>
                                            <p:strVal val="#ppt_x"/>
                                          </p:val>
                                        </p:tav>
                                      </p:tavLst>
                                    </p:anim>
                                    <p:anim calcmode="lin" valueType="num">
                                      <p:cBhvr>
                                        <p:cTn id="69" dur="500" fill="hold"/>
                                        <p:tgtEl>
                                          <p:spTgt spid="10"/>
                                        </p:tgtEl>
                                        <p:attrNameLst>
                                          <p:attrName>ppt_y</p:attrName>
                                        </p:attrNameLst>
                                      </p:cBhvr>
                                      <p:tavLst>
                                        <p:tav tm="0">
                                          <p:val>
                                            <p:strVal val="#ppt_y-#ppt_h/2"/>
                                          </p:val>
                                        </p:tav>
                                        <p:tav tm="100000">
                                          <p:val>
                                            <p:strVal val="#ppt_y"/>
                                          </p:val>
                                        </p:tav>
                                      </p:tavLst>
                                    </p:anim>
                                    <p:anim calcmode="lin" valueType="num">
                                      <p:cBhvr>
                                        <p:cTn id="70" dur="500" fill="hold"/>
                                        <p:tgtEl>
                                          <p:spTgt spid="10"/>
                                        </p:tgtEl>
                                        <p:attrNameLst>
                                          <p:attrName>ppt_w</p:attrName>
                                        </p:attrNameLst>
                                      </p:cBhvr>
                                      <p:tavLst>
                                        <p:tav tm="0">
                                          <p:val>
                                            <p:strVal val="#ppt_w"/>
                                          </p:val>
                                        </p:tav>
                                        <p:tav tm="100000">
                                          <p:val>
                                            <p:strVal val="#ppt_w"/>
                                          </p:val>
                                        </p:tav>
                                      </p:tavLst>
                                    </p:anim>
                                    <p:anim calcmode="lin" valueType="num">
                                      <p:cBhvr>
                                        <p:cTn id="71" dur="500" fill="hold"/>
                                        <p:tgtEl>
                                          <p:spTgt spid="10"/>
                                        </p:tgtEl>
                                        <p:attrNameLst>
                                          <p:attrName>ppt_h</p:attrName>
                                        </p:attrNameLst>
                                      </p:cBhvr>
                                      <p:tavLst>
                                        <p:tav tm="0">
                                          <p:val>
                                            <p:fltVal val="0"/>
                                          </p:val>
                                        </p:tav>
                                        <p:tav tm="100000">
                                          <p:val>
                                            <p:strVal val="#ppt_h"/>
                                          </p:val>
                                        </p:tav>
                                      </p:tavLst>
                                    </p:anim>
                                  </p:childTnLst>
                                </p:cTn>
                              </p:par>
                            </p:childTnLst>
                          </p:cTn>
                        </p:par>
                        <p:par>
                          <p:cTn id="72" fill="hold">
                            <p:stCondLst>
                              <p:cond delay="5500"/>
                            </p:stCondLst>
                            <p:childTnLst>
                              <p:par>
                                <p:cTn id="73" presetID="17" presetClass="entr" presetSubtype="1" fill="hold" grpId="0" nodeType="afterEffect">
                                  <p:stCondLst>
                                    <p:cond delay="0"/>
                                  </p:stCondLst>
                                  <p:childTnLst>
                                    <p:set>
                                      <p:cBhvr>
                                        <p:cTn id="74" dur="1" fill="hold">
                                          <p:stCondLst>
                                            <p:cond delay="0"/>
                                          </p:stCondLst>
                                        </p:cTn>
                                        <p:tgtEl>
                                          <p:spTgt spid="11"/>
                                        </p:tgtEl>
                                        <p:attrNameLst>
                                          <p:attrName>style.visibility</p:attrName>
                                        </p:attrNameLst>
                                      </p:cBhvr>
                                      <p:to>
                                        <p:strVal val="visible"/>
                                      </p:to>
                                    </p:set>
                                    <p:anim calcmode="lin" valueType="num">
                                      <p:cBhvr>
                                        <p:cTn id="75" dur="500" fill="hold"/>
                                        <p:tgtEl>
                                          <p:spTgt spid="11"/>
                                        </p:tgtEl>
                                        <p:attrNameLst>
                                          <p:attrName>ppt_x</p:attrName>
                                        </p:attrNameLst>
                                      </p:cBhvr>
                                      <p:tavLst>
                                        <p:tav tm="0">
                                          <p:val>
                                            <p:strVal val="#ppt_x"/>
                                          </p:val>
                                        </p:tav>
                                        <p:tav tm="100000">
                                          <p:val>
                                            <p:strVal val="#ppt_x"/>
                                          </p:val>
                                        </p:tav>
                                      </p:tavLst>
                                    </p:anim>
                                    <p:anim calcmode="lin" valueType="num">
                                      <p:cBhvr>
                                        <p:cTn id="76" dur="500" fill="hold"/>
                                        <p:tgtEl>
                                          <p:spTgt spid="11"/>
                                        </p:tgtEl>
                                        <p:attrNameLst>
                                          <p:attrName>ppt_y</p:attrName>
                                        </p:attrNameLst>
                                      </p:cBhvr>
                                      <p:tavLst>
                                        <p:tav tm="0">
                                          <p:val>
                                            <p:strVal val="#ppt_y-#ppt_h/2"/>
                                          </p:val>
                                        </p:tav>
                                        <p:tav tm="100000">
                                          <p:val>
                                            <p:strVal val="#ppt_y"/>
                                          </p:val>
                                        </p:tav>
                                      </p:tavLst>
                                    </p:anim>
                                    <p:anim calcmode="lin" valueType="num">
                                      <p:cBhvr>
                                        <p:cTn id="77" dur="500" fill="hold"/>
                                        <p:tgtEl>
                                          <p:spTgt spid="11"/>
                                        </p:tgtEl>
                                        <p:attrNameLst>
                                          <p:attrName>ppt_w</p:attrName>
                                        </p:attrNameLst>
                                      </p:cBhvr>
                                      <p:tavLst>
                                        <p:tav tm="0">
                                          <p:val>
                                            <p:strVal val="#ppt_w"/>
                                          </p:val>
                                        </p:tav>
                                        <p:tav tm="100000">
                                          <p:val>
                                            <p:strVal val="#ppt_w"/>
                                          </p:val>
                                        </p:tav>
                                      </p:tavLst>
                                    </p:anim>
                                    <p:anim calcmode="lin" valueType="num">
                                      <p:cBhvr>
                                        <p:cTn id="78" dur="500" fill="hold"/>
                                        <p:tgtEl>
                                          <p:spTgt spid="11"/>
                                        </p:tgtEl>
                                        <p:attrNameLst>
                                          <p:attrName>ppt_h</p:attrName>
                                        </p:attrNameLst>
                                      </p:cBhvr>
                                      <p:tavLst>
                                        <p:tav tm="0">
                                          <p:val>
                                            <p:fltVal val="0"/>
                                          </p:val>
                                        </p:tav>
                                        <p:tav tm="100000">
                                          <p:val>
                                            <p:strVal val="#ppt_h"/>
                                          </p:val>
                                        </p:tav>
                                      </p:tavLst>
                                    </p:anim>
                                  </p:childTnLst>
                                </p:cTn>
                              </p:par>
                            </p:childTnLst>
                          </p:cTn>
                        </p:par>
                        <p:par>
                          <p:cTn id="79" fill="hold">
                            <p:stCondLst>
                              <p:cond delay="6000"/>
                            </p:stCondLst>
                            <p:childTnLst>
                              <p:par>
                                <p:cTn id="80" presetID="17" presetClass="entr" presetSubtype="1" fill="hold" grpId="0" nodeType="afterEffect">
                                  <p:stCondLst>
                                    <p:cond delay="0"/>
                                  </p:stCondLst>
                                  <p:childTnLst>
                                    <p:set>
                                      <p:cBhvr>
                                        <p:cTn id="81" dur="1" fill="hold">
                                          <p:stCondLst>
                                            <p:cond delay="0"/>
                                          </p:stCondLst>
                                        </p:cTn>
                                        <p:tgtEl>
                                          <p:spTgt spid="8"/>
                                        </p:tgtEl>
                                        <p:attrNameLst>
                                          <p:attrName>style.visibility</p:attrName>
                                        </p:attrNameLst>
                                      </p:cBhvr>
                                      <p:to>
                                        <p:strVal val="visible"/>
                                      </p:to>
                                    </p:set>
                                    <p:anim calcmode="lin" valueType="num">
                                      <p:cBhvr>
                                        <p:cTn id="82" dur="500" fill="hold"/>
                                        <p:tgtEl>
                                          <p:spTgt spid="8"/>
                                        </p:tgtEl>
                                        <p:attrNameLst>
                                          <p:attrName>ppt_x</p:attrName>
                                        </p:attrNameLst>
                                      </p:cBhvr>
                                      <p:tavLst>
                                        <p:tav tm="0">
                                          <p:val>
                                            <p:strVal val="#ppt_x"/>
                                          </p:val>
                                        </p:tav>
                                        <p:tav tm="100000">
                                          <p:val>
                                            <p:strVal val="#ppt_x"/>
                                          </p:val>
                                        </p:tav>
                                      </p:tavLst>
                                    </p:anim>
                                    <p:anim calcmode="lin" valueType="num">
                                      <p:cBhvr>
                                        <p:cTn id="83" dur="500" fill="hold"/>
                                        <p:tgtEl>
                                          <p:spTgt spid="8"/>
                                        </p:tgtEl>
                                        <p:attrNameLst>
                                          <p:attrName>ppt_y</p:attrName>
                                        </p:attrNameLst>
                                      </p:cBhvr>
                                      <p:tavLst>
                                        <p:tav tm="0">
                                          <p:val>
                                            <p:strVal val="#ppt_y-#ppt_h/2"/>
                                          </p:val>
                                        </p:tav>
                                        <p:tav tm="100000">
                                          <p:val>
                                            <p:strVal val="#ppt_y"/>
                                          </p:val>
                                        </p:tav>
                                      </p:tavLst>
                                    </p:anim>
                                    <p:anim calcmode="lin" valueType="num">
                                      <p:cBhvr>
                                        <p:cTn id="84" dur="500" fill="hold"/>
                                        <p:tgtEl>
                                          <p:spTgt spid="8"/>
                                        </p:tgtEl>
                                        <p:attrNameLst>
                                          <p:attrName>ppt_w</p:attrName>
                                        </p:attrNameLst>
                                      </p:cBhvr>
                                      <p:tavLst>
                                        <p:tav tm="0">
                                          <p:val>
                                            <p:strVal val="#ppt_w"/>
                                          </p:val>
                                        </p:tav>
                                        <p:tav tm="100000">
                                          <p:val>
                                            <p:strVal val="#ppt_w"/>
                                          </p:val>
                                        </p:tav>
                                      </p:tavLst>
                                    </p:anim>
                                    <p:anim calcmode="lin" valueType="num">
                                      <p:cBhvr>
                                        <p:cTn id="85" dur="500" fill="hold"/>
                                        <p:tgtEl>
                                          <p:spTgt spid="8"/>
                                        </p:tgtEl>
                                        <p:attrNameLst>
                                          <p:attrName>ppt_h</p:attrName>
                                        </p:attrNameLst>
                                      </p:cBhvr>
                                      <p:tavLst>
                                        <p:tav tm="0">
                                          <p:val>
                                            <p:fltVal val="0"/>
                                          </p:val>
                                        </p:tav>
                                        <p:tav tm="100000">
                                          <p:val>
                                            <p:strVal val="#ppt_h"/>
                                          </p:val>
                                        </p:tav>
                                      </p:tavLst>
                                    </p:anim>
                                  </p:childTnLst>
                                </p:cTn>
                              </p:par>
                            </p:childTnLst>
                          </p:cTn>
                        </p:par>
                        <p:par>
                          <p:cTn id="86" fill="hold">
                            <p:stCondLst>
                              <p:cond delay="6500"/>
                            </p:stCondLst>
                            <p:childTnLst>
                              <p:par>
                                <p:cTn id="87" presetID="17" presetClass="entr" presetSubtype="1" fill="hold" grpId="0" nodeType="afterEffect">
                                  <p:stCondLst>
                                    <p:cond delay="0"/>
                                  </p:stCondLst>
                                  <p:childTnLst>
                                    <p:set>
                                      <p:cBhvr>
                                        <p:cTn id="88" dur="1" fill="hold">
                                          <p:stCondLst>
                                            <p:cond delay="0"/>
                                          </p:stCondLst>
                                        </p:cTn>
                                        <p:tgtEl>
                                          <p:spTgt spid="9"/>
                                        </p:tgtEl>
                                        <p:attrNameLst>
                                          <p:attrName>style.visibility</p:attrName>
                                        </p:attrNameLst>
                                      </p:cBhvr>
                                      <p:to>
                                        <p:strVal val="visible"/>
                                      </p:to>
                                    </p:set>
                                    <p:anim calcmode="lin" valueType="num">
                                      <p:cBhvr>
                                        <p:cTn id="89" dur="500" fill="hold"/>
                                        <p:tgtEl>
                                          <p:spTgt spid="9"/>
                                        </p:tgtEl>
                                        <p:attrNameLst>
                                          <p:attrName>ppt_x</p:attrName>
                                        </p:attrNameLst>
                                      </p:cBhvr>
                                      <p:tavLst>
                                        <p:tav tm="0">
                                          <p:val>
                                            <p:strVal val="#ppt_x"/>
                                          </p:val>
                                        </p:tav>
                                        <p:tav tm="100000">
                                          <p:val>
                                            <p:strVal val="#ppt_x"/>
                                          </p:val>
                                        </p:tav>
                                      </p:tavLst>
                                    </p:anim>
                                    <p:anim calcmode="lin" valueType="num">
                                      <p:cBhvr>
                                        <p:cTn id="90" dur="500" fill="hold"/>
                                        <p:tgtEl>
                                          <p:spTgt spid="9"/>
                                        </p:tgtEl>
                                        <p:attrNameLst>
                                          <p:attrName>ppt_y</p:attrName>
                                        </p:attrNameLst>
                                      </p:cBhvr>
                                      <p:tavLst>
                                        <p:tav tm="0">
                                          <p:val>
                                            <p:strVal val="#ppt_y-#ppt_h/2"/>
                                          </p:val>
                                        </p:tav>
                                        <p:tav tm="100000">
                                          <p:val>
                                            <p:strVal val="#ppt_y"/>
                                          </p:val>
                                        </p:tav>
                                      </p:tavLst>
                                    </p:anim>
                                    <p:anim calcmode="lin" valueType="num">
                                      <p:cBhvr>
                                        <p:cTn id="91" dur="500" fill="hold"/>
                                        <p:tgtEl>
                                          <p:spTgt spid="9"/>
                                        </p:tgtEl>
                                        <p:attrNameLst>
                                          <p:attrName>ppt_w</p:attrName>
                                        </p:attrNameLst>
                                      </p:cBhvr>
                                      <p:tavLst>
                                        <p:tav tm="0">
                                          <p:val>
                                            <p:strVal val="#ppt_w"/>
                                          </p:val>
                                        </p:tav>
                                        <p:tav tm="100000">
                                          <p:val>
                                            <p:strVal val="#ppt_w"/>
                                          </p:val>
                                        </p:tav>
                                      </p:tavLst>
                                    </p:anim>
                                    <p:anim calcmode="lin" valueType="num">
                                      <p:cBhvr>
                                        <p:cTn id="92"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advAuto="0"/>
      <p:bldP spid="8" grpId="0"/>
      <p:bldP spid="9" grpId="0"/>
      <p:bldP spid="10"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Text Box 5"/>
          <p:cNvSpPr txBox="1">
            <a:spLocks noChangeArrowheads="1"/>
          </p:cNvSpPr>
          <p:nvPr/>
        </p:nvSpPr>
        <p:spPr bwMode="auto">
          <a:xfrm>
            <a:off x="304800" y="1828800"/>
            <a:ext cx="82375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400" dirty="0">
                <a:latin typeface="Verdana" pitchFamily="34" charset="0"/>
              </a:rPr>
              <a:t>Add or Subtract..</a:t>
            </a:r>
            <a:endParaRPr lang="en-US" altLang="en-US" sz="2400" b="0" dirty="0">
              <a:latin typeface="Times" pitchFamily="18" charset="0"/>
            </a:endParaRPr>
          </a:p>
        </p:txBody>
      </p:sp>
      <p:sp>
        <p:nvSpPr>
          <p:cNvPr id="32774" name="Text Box 6"/>
          <p:cNvSpPr txBox="1">
            <a:spLocks noChangeArrowheads="1"/>
          </p:cNvSpPr>
          <p:nvPr/>
        </p:nvSpPr>
        <p:spPr bwMode="auto">
          <a:xfrm>
            <a:off x="0" y="1573369"/>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spcBef>
                <a:spcPct val="50000"/>
              </a:spcBef>
            </a:pPr>
            <a:r>
              <a:rPr lang="en-US" altLang="en-US" sz="2400" b="0" dirty="0">
                <a:solidFill>
                  <a:srgbClr val="006699"/>
                </a:solidFill>
                <a:latin typeface="Arial Black" pitchFamily="34" charset="0"/>
              </a:rPr>
              <a:t>Example 1: Adding and Subtracting Monomials</a:t>
            </a:r>
            <a:endParaRPr lang="en-US" altLang="en-US" sz="2600" b="0" dirty="0">
              <a:solidFill>
                <a:schemeClr val="accent2"/>
              </a:solidFill>
              <a:latin typeface="Arial MT Bl" charset="0"/>
            </a:endParaRPr>
          </a:p>
        </p:txBody>
      </p:sp>
      <p:sp>
        <p:nvSpPr>
          <p:cNvPr id="32775" name="Text Box 7"/>
          <p:cNvSpPr txBox="1">
            <a:spLocks noChangeArrowheads="1"/>
          </p:cNvSpPr>
          <p:nvPr/>
        </p:nvSpPr>
        <p:spPr bwMode="auto">
          <a:xfrm>
            <a:off x="361950" y="2438400"/>
            <a:ext cx="381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latin typeface="Verdana" pitchFamily="34" charset="0"/>
              </a:rPr>
              <a:t>A. </a:t>
            </a:r>
            <a:r>
              <a:rPr lang="en-US" sz="2400"/>
              <a:t>12</a:t>
            </a:r>
            <a:r>
              <a:rPr lang="en-US" sz="2400" i="1"/>
              <a:t>p</a:t>
            </a:r>
            <a:r>
              <a:rPr lang="en-US" sz="2400" baseline="30000"/>
              <a:t>3</a:t>
            </a:r>
            <a:r>
              <a:rPr lang="en-US" sz="2400"/>
              <a:t> + 11</a:t>
            </a:r>
            <a:r>
              <a:rPr lang="en-US" sz="2400" i="1"/>
              <a:t>p</a:t>
            </a:r>
            <a:r>
              <a:rPr lang="en-US" sz="2400" baseline="30000"/>
              <a:t>2</a:t>
            </a:r>
            <a:r>
              <a:rPr lang="en-US" sz="2400"/>
              <a:t> + 8</a:t>
            </a:r>
            <a:r>
              <a:rPr lang="en-US" sz="2400" i="1"/>
              <a:t>p</a:t>
            </a:r>
            <a:r>
              <a:rPr lang="en-US" sz="2400" baseline="30000"/>
              <a:t>3</a:t>
            </a:r>
            <a:r>
              <a:rPr lang="en-US" sz="2400"/>
              <a:t> </a:t>
            </a:r>
          </a:p>
        </p:txBody>
      </p:sp>
      <p:sp>
        <p:nvSpPr>
          <p:cNvPr id="32781" name="Text Box 13"/>
          <p:cNvSpPr txBox="1">
            <a:spLocks noChangeArrowheads="1"/>
          </p:cNvSpPr>
          <p:nvPr/>
        </p:nvSpPr>
        <p:spPr bwMode="auto">
          <a:xfrm>
            <a:off x="4781550" y="2895936"/>
            <a:ext cx="2640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0" i="1">
                <a:solidFill>
                  <a:srgbClr val="3333FF"/>
                </a:solidFill>
              </a:rPr>
              <a:t>Identify like terms.</a:t>
            </a:r>
          </a:p>
        </p:txBody>
      </p:sp>
      <p:sp>
        <p:nvSpPr>
          <p:cNvPr id="32783" name="Text Box 15"/>
          <p:cNvSpPr txBox="1">
            <a:spLocks noChangeArrowheads="1"/>
          </p:cNvSpPr>
          <p:nvPr/>
        </p:nvSpPr>
        <p:spPr bwMode="auto">
          <a:xfrm>
            <a:off x="4781550" y="3313448"/>
            <a:ext cx="4114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7663" indent="-347663">
              <a:defRPr>
                <a:solidFill>
                  <a:schemeClr val="tx1"/>
                </a:solidFill>
                <a:latin typeface="Arial" charset="0"/>
              </a:defRPr>
            </a:lvl1pPr>
            <a:lvl2pPr marL="461963">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r>
              <a:rPr lang="en-US" sz="2400" b="0" i="1">
                <a:solidFill>
                  <a:srgbClr val="3333FF"/>
                </a:solidFill>
              </a:rPr>
              <a:t>Rearrange terms so that like terms are together.</a:t>
            </a:r>
          </a:p>
        </p:txBody>
      </p:sp>
      <p:sp>
        <p:nvSpPr>
          <p:cNvPr id="32784" name="Text Box 16"/>
          <p:cNvSpPr txBox="1">
            <a:spLocks noChangeArrowheads="1"/>
          </p:cNvSpPr>
          <p:nvPr/>
        </p:nvSpPr>
        <p:spPr bwMode="auto">
          <a:xfrm>
            <a:off x="4781550" y="3999248"/>
            <a:ext cx="3406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0" i="1">
                <a:solidFill>
                  <a:srgbClr val="3333FF"/>
                </a:solidFill>
              </a:rPr>
              <a:t>Combine like terms.</a:t>
            </a:r>
          </a:p>
        </p:txBody>
      </p:sp>
      <p:sp>
        <p:nvSpPr>
          <p:cNvPr id="32790" name="Text Box 22"/>
          <p:cNvSpPr txBox="1">
            <a:spLocks noChangeArrowheads="1"/>
          </p:cNvSpPr>
          <p:nvPr/>
        </p:nvSpPr>
        <p:spPr bwMode="auto">
          <a:xfrm>
            <a:off x="357188" y="4433888"/>
            <a:ext cx="3635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latin typeface="Verdana" pitchFamily="34" charset="0"/>
              </a:rPr>
              <a:t>B. </a:t>
            </a:r>
            <a:r>
              <a:rPr lang="en-US" sz="2400">
                <a:cs typeface="Arial" charset="0"/>
              </a:rPr>
              <a:t>5</a:t>
            </a:r>
            <a:r>
              <a:rPr lang="en-US" sz="2400" i="1">
                <a:cs typeface="Arial" charset="0"/>
              </a:rPr>
              <a:t>x</a:t>
            </a:r>
            <a:r>
              <a:rPr lang="en-US" sz="2400" baseline="30000">
                <a:cs typeface="Arial" charset="0"/>
              </a:rPr>
              <a:t>2</a:t>
            </a:r>
            <a:r>
              <a:rPr lang="en-US" sz="2400">
                <a:cs typeface="Arial" charset="0"/>
              </a:rPr>
              <a:t> – 6 – 3</a:t>
            </a:r>
            <a:r>
              <a:rPr lang="en-US" sz="2400" i="1">
                <a:cs typeface="Arial" charset="0"/>
              </a:rPr>
              <a:t>x</a:t>
            </a:r>
            <a:r>
              <a:rPr lang="en-US" sz="2400">
                <a:cs typeface="Arial" charset="0"/>
              </a:rPr>
              <a:t> + 8</a:t>
            </a:r>
          </a:p>
        </p:txBody>
      </p:sp>
      <p:grpSp>
        <p:nvGrpSpPr>
          <p:cNvPr id="18" name="Group 5"/>
          <p:cNvGrpSpPr>
            <a:grpSpLocks/>
          </p:cNvGrpSpPr>
          <p:nvPr/>
        </p:nvGrpSpPr>
        <p:grpSpPr bwMode="auto">
          <a:xfrm>
            <a:off x="679450" y="76200"/>
            <a:ext cx="7854950" cy="1381125"/>
            <a:chOff x="284" y="3072"/>
            <a:chExt cx="4948" cy="870"/>
          </a:xfrm>
        </p:grpSpPr>
        <p:sp>
          <p:nvSpPr>
            <p:cNvPr id="19" name="Text Box 6"/>
            <p:cNvSpPr txBox="1">
              <a:spLocks noChangeArrowheads="1"/>
            </p:cNvSpPr>
            <p:nvPr/>
          </p:nvSpPr>
          <p:spPr bwMode="auto">
            <a:xfrm>
              <a:off x="288" y="3360"/>
              <a:ext cx="4944" cy="582"/>
            </a:xfrm>
            <a:prstGeom prst="rect">
              <a:avLst/>
            </a:prstGeom>
            <a:noFill/>
            <a:ln w="19050">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b="0" dirty="0">
                  <a:latin typeface="Verdana" pitchFamily="34" charset="0"/>
                </a:rPr>
                <a:t>Like terms are constants or terms with the same variable(s) raised to the same power(s). To review combining like terms, see lesson 1-7.</a:t>
              </a:r>
            </a:p>
          </p:txBody>
        </p:sp>
        <p:sp>
          <p:nvSpPr>
            <p:cNvPr id="20" name="Text Box 7"/>
            <p:cNvSpPr txBox="1">
              <a:spLocks noChangeArrowheads="1"/>
            </p:cNvSpPr>
            <p:nvPr/>
          </p:nvSpPr>
          <p:spPr bwMode="auto">
            <a:xfrm>
              <a:off x="284" y="3072"/>
              <a:ext cx="1536" cy="233"/>
            </a:xfrm>
            <a:prstGeom prst="rect">
              <a:avLst/>
            </a:prstGeom>
            <a:solidFill>
              <a:srgbClr val="800080"/>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solidFill>
                    <a:schemeClr val="bg1"/>
                  </a:solidFill>
                  <a:latin typeface="Verdana" pitchFamily="34" charset="0"/>
                </a:rPr>
                <a:t>Remember!</a:t>
              </a:r>
              <a:endParaRPr lang="en-US">
                <a:latin typeface="Verdana" pitchFamily="34" charset="0"/>
              </a:endParaRPr>
            </a:p>
          </p:txBody>
        </p:sp>
      </p:grpSp>
    </p:spTree>
    <p:extLst>
      <p:ext uri="{BB962C8B-B14F-4D97-AF65-F5344CB8AC3E}">
        <p14:creationId xmlns:p14="http://schemas.microsoft.com/office/powerpoint/2010/main" val="26762691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781"/>
                                        </p:tgtEl>
                                        <p:attrNameLst>
                                          <p:attrName>style.visibility</p:attrName>
                                        </p:attrNameLst>
                                      </p:cBhvr>
                                      <p:to>
                                        <p:strVal val="visible"/>
                                      </p:to>
                                    </p:set>
                                    <p:animEffect transition="in" filter="dissolve">
                                      <p:cBhvr>
                                        <p:cTn id="7" dur="500"/>
                                        <p:tgtEl>
                                          <p:spTgt spid="327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2783"/>
                                        </p:tgtEl>
                                        <p:attrNameLst>
                                          <p:attrName>style.visibility</p:attrName>
                                        </p:attrNameLst>
                                      </p:cBhvr>
                                      <p:to>
                                        <p:strVal val="visible"/>
                                      </p:to>
                                    </p:set>
                                    <p:animEffect transition="in" filter="dissolve">
                                      <p:cBhvr>
                                        <p:cTn id="12" dur="500"/>
                                        <p:tgtEl>
                                          <p:spTgt spid="3278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2784"/>
                                        </p:tgtEl>
                                        <p:attrNameLst>
                                          <p:attrName>style.visibility</p:attrName>
                                        </p:attrNameLst>
                                      </p:cBhvr>
                                      <p:to>
                                        <p:strVal val="visible"/>
                                      </p:to>
                                    </p:set>
                                    <p:animEffect transition="in" filter="dissolve">
                                      <p:cBhvr>
                                        <p:cTn id="17" dur="500"/>
                                        <p:tgtEl>
                                          <p:spTgt spid="327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81" grpId="0"/>
      <p:bldP spid="32783" grpId="0"/>
      <p:bldP spid="3278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Text Box 5"/>
          <p:cNvSpPr txBox="1">
            <a:spLocks noChangeArrowheads="1"/>
          </p:cNvSpPr>
          <p:nvPr/>
        </p:nvSpPr>
        <p:spPr bwMode="auto">
          <a:xfrm>
            <a:off x="746125" y="1098550"/>
            <a:ext cx="81692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b="0">
                <a:latin typeface="Verdana" pitchFamily="34" charset="0"/>
              </a:rPr>
              <a:t>Polynomials can be added in either vertical or horizontal form.</a:t>
            </a:r>
          </a:p>
        </p:txBody>
      </p:sp>
      <p:sp>
        <p:nvSpPr>
          <p:cNvPr id="37894" name="Text Box 6"/>
          <p:cNvSpPr txBox="1">
            <a:spLocks noChangeArrowheads="1"/>
          </p:cNvSpPr>
          <p:nvPr/>
        </p:nvSpPr>
        <p:spPr bwMode="auto">
          <a:xfrm>
            <a:off x="746125" y="2246313"/>
            <a:ext cx="33686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sz="1800" b="0"/>
          </a:p>
        </p:txBody>
      </p:sp>
      <p:sp>
        <p:nvSpPr>
          <p:cNvPr id="37895" name="Text Box 7"/>
          <p:cNvSpPr txBox="1">
            <a:spLocks noChangeArrowheads="1"/>
          </p:cNvSpPr>
          <p:nvPr/>
        </p:nvSpPr>
        <p:spPr bwMode="auto">
          <a:xfrm>
            <a:off x="152400" y="2057400"/>
            <a:ext cx="3886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0">
                <a:latin typeface="Verdana" pitchFamily="34" charset="0"/>
              </a:rPr>
              <a:t>In vertical form, align the like terms and add:</a:t>
            </a:r>
          </a:p>
        </p:txBody>
      </p:sp>
      <p:sp>
        <p:nvSpPr>
          <p:cNvPr id="37896" name="Text Box 8"/>
          <p:cNvSpPr txBox="1">
            <a:spLocks noChangeArrowheads="1"/>
          </p:cNvSpPr>
          <p:nvPr/>
        </p:nvSpPr>
        <p:spPr bwMode="auto">
          <a:xfrm>
            <a:off x="4435475" y="2057400"/>
            <a:ext cx="45720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0">
                <a:latin typeface="Verdana" pitchFamily="34" charset="0"/>
              </a:rPr>
              <a:t>In horizontal form, use the Associative  and Commutative Properties to regroup and combine like terms.</a:t>
            </a:r>
          </a:p>
        </p:txBody>
      </p:sp>
      <p:sp>
        <p:nvSpPr>
          <p:cNvPr id="37898" name="Text Box 10"/>
          <p:cNvSpPr txBox="1">
            <a:spLocks noChangeArrowheads="1"/>
          </p:cNvSpPr>
          <p:nvPr/>
        </p:nvSpPr>
        <p:spPr bwMode="auto">
          <a:xfrm>
            <a:off x="4152900" y="4306888"/>
            <a:ext cx="424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t>(</a:t>
            </a:r>
            <a:r>
              <a:rPr lang="en-US" sz="2400">
                <a:solidFill>
                  <a:srgbClr val="FF0000"/>
                </a:solidFill>
              </a:rPr>
              <a:t>5</a:t>
            </a:r>
            <a:r>
              <a:rPr lang="en-US" sz="2400" i="1">
                <a:solidFill>
                  <a:srgbClr val="FF0000"/>
                </a:solidFill>
              </a:rPr>
              <a:t>x</a:t>
            </a:r>
            <a:r>
              <a:rPr lang="en-US" sz="2400" baseline="30000">
                <a:solidFill>
                  <a:srgbClr val="FF0000"/>
                </a:solidFill>
              </a:rPr>
              <a:t>2</a:t>
            </a:r>
            <a:r>
              <a:rPr lang="en-US" sz="2400"/>
              <a:t> +</a:t>
            </a:r>
            <a:r>
              <a:rPr lang="en-US" sz="2400">
                <a:solidFill>
                  <a:srgbClr val="3333FF"/>
                </a:solidFill>
              </a:rPr>
              <a:t> 4</a:t>
            </a:r>
            <a:r>
              <a:rPr lang="en-US" sz="2400" i="1">
                <a:solidFill>
                  <a:srgbClr val="3333FF"/>
                </a:solidFill>
              </a:rPr>
              <a:t>x</a:t>
            </a:r>
            <a:r>
              <a:rPr lang="en-US" sz="2400"/>
              <a:t> + </a:t>
            </a:r>
            <a:r>
              <a:rPr lang="en-US" sz="2400">
                <a:solidFill>
                  <a:srgbClr val="00CC66"/>
                </a:solidFill>
              </a:rPr>
              <a:t>1</a:t>
            </a:r>
            <a:r>
              <a:rPr lang="en-US" sz="2400"/>
              <a:t>) + (</a:t>
            </a:r>
            <a:r>
              <a:rPr lang="en-US" sz="2400">
                <a:solidFill>
                  <a:srgbClr val="FF0000"/>
                </a:solidFill>
              </a:rPr>
              <a:t>2</a:t>
            </a:r>
            <a:r>
              <a:rPr lang="en-US" sz="2400" i="1">
                <a:solidFill>
                  <a:srgbClr val="FF0000"/>
                </a:solidFill>
              </a:rPr>
              <a:t>x</a:t>
            </a:r>
            <a:r>
              <a:rPr lang="en-US" sz="2400" baseline="30000">
                <a:solidFill>
                  <a:srgbClr val="FF0000"/>
                </a:solidFill>
              </a:rPr>
              <a:t>2</a:t>
            </a:r>
            <a:r>
              <a:rPr lang="en-US" sz="2400"/>
              <a:t> + </a:t>
            </a:r>
            <a:r>
              <a:rPr lang="en-US" sz="2400">
                <a:solidFill>
                  <a:srgbClr val="3333FF"/>
                </a:solidFill>
              </a:rPr>
              <a:t>5</a:t>
            </a:r>
            <a:r>
              <a:rPr lang="en-US" sz="2400" i="1">
                <a:solidFill>
                  <a:srgbClr val="3333FF"/>
                </a:solidFill>
              </a:rPr>
              <a:t>x</a:t>
            </a:r>
            <a:r>
              <a:rPr lang="en-US" sz="2400" i="1"/>
              <a:t> </a:t>
            </a:r>
            <a:r>
              <a:rPr lang="en-US" sz="2400"/>
              <a:t>+ </a:t>
            </a:r>
            <a:r>
              <a:rPr lang="en-US" sz="2400">
                <a:solidFill>
                  <a:srgbClr val="00CC66"/>
                </a:solidFill>
              </a:rPr>
              <a:t>2</a:t>
            </a:r>
            <a:r>
              <a:rPr lang="en-US" sz="2400"/>
              <a:t>)</a:t>
            </a:r>
          </a:p>
        </p:txBody>
      </p:sp>
      <p:sp>
        <p:nvSpPr>
          <p:cNvPr id="37899" name="Text Box 11"/>
          <p:cNvSpPr txBox="1">
            <a:spLocks noChangeArrowheads="1"/>
          </p:cNvSpPr>
          <p:nvPr/>
        </p:nvSpPr>
        <p:spPr bwMode="auto">
          <a:xfrm>
            <a:off x="3848100" y="4800600"/>
            <a:ext cx="5226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cs typeface="Arial" charset="0"/>
              </a:rPr>
              <a:t>= </a:t>
            </a:r>
            <a:r>
              <a:rPr lang="en-US" sz="2400">
                <a:solidFill>
                  <a:srgbClr val="FF0000"/>
                </a:solidFill>
                <a:cs typeface="Arial" charset="0"/>
              </a:rPr>
              <a:t>(5</a:t>
            </a:r>
            <a:r>
              <a:rPr lang="en-US" sz="2400" i="1">
                <a:solidFill>
                  <a:srgbClr val="FF0000"/>
                </a:solidFill>
                <a:cs typeface="Arial" charset="0"/>
              </a:rPr>
              <a:t>x</a:t>
            </a:r>
            <a:r>
              <a:rPr lang="en-US" sz="2400" baseline="30000">
                <a:solidFill>
                  <a:srgbClr val="FF0000"/>
                </a:solidFill>
                <a:cs typeface="Arial" charset="0"/>
              </a:rPr>
              <a:t>2</a:t>
            </a:r>
            <a:r>
              <a:rPr lang="en-US" sz="2400">
                <a:solidFill>
                  <a:srgbClr val="FF0000"/>
                </a:solidFill>
                <a:cs typeface="Arial" charset="0"/>
              </a:rPr>
              <a:t> + 2</a:t>
            </a:r>
            <a:r>
              <a:rPr lang="en-US" sz="2400" i="1">
                <a:solidFill>
                  <a:srgbClr val="FF0000"/>
                </a:solidFill>
                <a:cs typeface="Arial" charset="0"/>
              </a:rPr>
              <a:t>x</a:t>
            </a:r>
            <a:r>
              <a:rPr lang="en-US" sz="2400" baseline="30000">
                <a:solidFill>
                  <a:srgbClr val="FF0000"/>
                </a:solidFill>
                <a:cs typeface="Arial" charset="0"/>
              </a:rPr>
              <a:t>2</a:t>
            </a:r>
            <a:r>
              <a:rPr lang="en-US" sz="2400">
                <a:solidFill>
                  <a:srgbClr val="FF0000"/>
                </a:solidFill>
                <a:cs typeface="Arial" charset="0"/>
              </a:rPr>
              <a:t> + 1)</a:t>
            </a:r>
            <a:r>
              <a:rPr lang="en-US" sz="2400">
                <a:cs typeface="Arial" charset="0"/>
              </a:rPr>
              <a:t> + </a:t>
            </a:r>
            <a:r>
              <a:rPr lang="en-US" sz="2400">
                <a:solidFill>
                  <a:srgbClr val="3333FF"/>
                </a:solidFill>
                <a:cs typeface="Arial" charset="0"/>
              </a:rPr>
              <a:t>(4</a:t>
            </a:r>
            <a:r>
              <a:rPr lang="en-US" sz="2400" i="1">
                <a:solidFill>
                  <a:srgbClr val="3333FF"/>
                </a:solidFill>
                <a:cs typeface="Arial" charset="0"/>
              </a:rPr>
              <a:t>x</a:t>
            </a:r>
            <a:r>
              <a:rPr lang="en-US" sz="2400">
                <a:solidFill>
                  <a:srgbClr val="3333FF"/>
                </a:solidFill>
                <a:cs typeface="Arial" charset="0"/>
              </a:rPr>
              <a:t> + 5</a:t>
            </a:r>
            <a:r>
              <a:rPr lang="en-US" sz="2400" i="1">
                <a:solidFill>
                  <a:srgbClr val="3333FF"/>
                </a:solidFill>
                <a:cs typeface="Arial" charset="0"/>
              </a:rPr>
              <a:t>x</a:t>
            </a:r>
            <a:r>
              <a:rPr lang="en-US" sz="2400">
                <a:solidFill>
                  <a:srgbClr val="3333FF"/>
                </a:solidFill>
                <a:cs typeface="Arial" charset="0"/>
              </a:rPr>
              <a:t>)</a:t>
            </a:r>
            <a:r>
              <a:rPr lang="en-US" sz="2400">
                <a:cs typeface="Arial" charset="0"/>
              </a:rPr>
              <a:t> + </a:t>
            </a:r>
            <a:r>
              <a:rPr lang="en-US" sz="2400">
                <a:solidFill>
                  <a:srgbClr val="00CC66"/>
                </a:solidFill>
                <a:cs typeface="Arial" charset="0"/>
              </a:rPr>
              <a:t>(1 + 2)</a:t>
            </a:r>
          </a:p>
        </p:txBody>
      </p:sp>
      <p:sp>
        <p:nvSpPr>
          <p:cNvPr id="37900" name="Line 12"/>
          <p:cNvSpPr>
            <a:spLocks noChangeShapeType="1"/>
          </p:cNvSpPr>
          <p:nvPr/>
        </p:nvSpPr>
        <p:spPr bwMode="auto">
          <a:xfrm>
            <a:off x="3886200" y="19050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1" name="Text Box 13"/>
          <p:cNvSpPr txBox="1">
            <a:spLocks noChangeArrowheads="1"/>
          </p:cNvSpPr>
          <p:nvPr/>
        </p:nvSpPr>
        <p:spPr bwMode="auto">
          <a:xfrm>
            <a:off x="3848100" y="5334000"/>
            <a:ext cx="2492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 </a:t>
            </a:r>
            <a:r>
              <a:rPr lang="en-US" sz="2400">
                <a:solidFill>
                  <a:srgbClr val="FF0000"/>
                </a:solidFill>
              </a:rPr>
              <a:t>7</a:t>
            </a:r>
            <a:r>
              <a:rPr lang="en-US" sz="2400" i="1">
                <a:solidFill>
                  <a:srgbClr val="FF0000"/>
                </a:solidFill>
              </a:rPr>
              <a:t>x</a:t>
            </a:r>
            <a:r>
              <a:rPr lang="en-US" sz="2400" baseline="30000">
                <a:solidFill>
                  <a:srgbClr val="FF0000"/>
                </a:solidFill>
              </a:rPr>
              <a:t>2</a:t>
            </a:r>
            <a:r>
              <a:rPr lang="en-US" sz="2400" baseline="30000"/>
              <a:t> </a:t>
            </a:r>
            <a:r>
              <a:rPr lang="en-US" sz="2400">
                <a:solidFill>
                  <a:srgbClr val="3333FF"/>
                </a:solidFill>
              </a:rPr>
              <a:t>+ 9</a:t>
            </a:r>
            <a:r>
              <a:rPr lang="en-US" sz="2400" i="1">
                <a:solidFill>
                  <a:srgbClr val="3333FF"/>
                </a:solidFill>
              </a:rPr>
              <a:t>x</a:t>
            </a:r>
            <a:r>
              <a:rPr lang="en-US" sz="2400"/>
              <a:t> </a:t>
            </a:r>
            <a:r>
              <a:rPr lang="en-US" sz="2400">
                <a:solidFill>
                  <a:srgbClr val="00CC66"/>
                </a:solidFill>
              </a:rPr>
              <a:t>+ 3</a:t>
            </a:r>
          </a:p>
        </p:txBody>
      </p:sp>
      <p:grpSp>
        <p:nvGrpSpPr>
          <p:cNvPr id="37907" name="Group 19"/>
          <p:cNvGrpSpPr>
            <a:grpSpLocks/>
          </p:cNvGrpSpPr>
          <p:nvPr/>
        </p:nvGrpSpPr>
        <p:grpSpPr bwMode="auto">
          <a:xfrm>
            <a:off x="723900" y="3352800"/>
            <a:ext cx="2247900" cy="1255713"/>
            <a:chOff x="405" y="2473"/>
            <a:chExt cx="1416" cy="791"/>
          </a:xfrm>
        </p:grpSpPr>
        <p:sp>
          <p:nvSpPr>
            <p:cNvPr id="37903" name="Text Box 15"/>
            <p:cNvSpPr txBox="1">
              <a:spLocks noChangeArrowheads="1"/>
            </p:cNvSpPr>
            <p:nvPr/>
          </p:nvSpPr>
          <p:spPr bwMode="auto">
            <a:xfrm>
              <a:off x="566" y="2473"/>
              <a:ext cx="117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solidFill>
                    <a:srgbClr val="FF0000"/>
                  </a:solidFill>
                </a:rPr>
                <a:t>5</a:t>
              </a:r>
              <a:r>
                <a:rPr lang="en-US" sz="2400" i="1">
                  <a:solidFill>
                    <a:srgbClr val="FF0000"/>
                  </a:solidFill>
                </a:rPr>
                <a:t>x</a:t>
              </a:r>
              <a:r>
                <a:rPr lang="en-US" sz="2400" baseline="30000">
                  <a:solidFill>
                    <a:srgbClr val="FF0000"/>
                  </a:solidFill>
                </a:rPr>
                <a:t>2</a:t>
              </a:r>
              <a:r>
                <a:rPr lang="en-US" sz="2400" baseline="30000"/>
                <a:t>  </a:t>
              </a:r>
              <a:r>
                <a:rPr lang="en-US" sz="2400">
                  <a:solidFill>
                    <a:srgbClr val="3333FF"/>
                  </a:solidFill>
                </a:rPr>
                <a:t>+ 4</a:t>
              </a:r>
              <a:r>
                <a:rPr lang="en-US" sz="2400" i="1">
                  <a:solidFill>
                    <a:srgbClr val="3333FF"/>
                  </a:solidFill>
                </a:rPr>
                <a:t>x</a:t>
              </a:r>
              <a:r>
                <a:rPr lang="en-US" sz="2400" i="1"/>
                <a:t> </a:t>
              </a:r>
              <a:r>
                <a:rPr lang="en-US" sz="2400">
                  <a:solidFill>
                    <a:srgbClr val="00CC66"/>
                  </a:solidFill>
                </a:rPr>
                <a:t>+</a:t>
              </a:r>
              <a:r>
                <a:rPr lang="en-US" sz="2400" i="1">
                  <a:solidFill>
                    <a:srgbClr val="00CC66"/>
                  </a:solidFill>
                </a:rPr>
                <a:t> </a:t>
              </a:r>
              <a:r>
                <a:rPr lang="en-US" sz="2400">
                  <a:solidFill>
                    <a:srgbClr val="00CC66"/>
                  </a:solidFill>
                </a:rPr>
                <a:t>1</a:t>
              </a:r>
            </a:p>
          </p:txBody>
        </p:sp>
        <p:sp>
          <p:nvSpPr>
            <p:cNvPr id="37904" name="Text Box 16"/>
            <p:cNvSpPr txBox="1">
              <a:spLocks noChangeArrowheads="1"/>
            </p:cNvSpPr>
            <p:nvPr/>
          </p:nvSpPr>
          <p:spPr bwMode="auto">
            <a:xfrm>
              <a:off x="405" y="2736"/>
              <a:ext cx="13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t>+ </a:t>
              </a:r>
              <a:r>
                <a:rPr lang="en-US" sz="2400">
                  <a:solidFill>
                    <a:srgbClr val="FF0000"/>
                  </a:solidFill>
                </a:rPr>
                <a:t>2</a:t>
              </a:r>
              <a:r>
                <a:rPr lang="en-US" sz="2400" i="1">
                  <a:solidFill>
                    <a:srgbClr val="FF0000"/>
                  </a:solidFill>
                </a:rPr>
                <a:t>x</a:t>
              </a:r>
              <a:r>
                <a:rPr lang="en-US" sz="2400" baseline="30000">
                  <a:solidFill>
                    <a:srgbClr val="FF0000"/>
                  </a:solidFill>
                </a:rPr>
                <a:t>2</a:t>
              </a:r>
              <a:r>
                <a:rPr lang="en-US" sz="2400"/>
                <a:t> </a:t>
              </a:r>
              <a:r>
                <a:rPr lang="en-US" sz="2400">
                  <a:solidFill>
                    <a:srgbClr val="3333FF"/>
                  </a:solidFill>
                </a:rPr>
                <a:t>+ 5</a:t>
              </a:r>
              <a:r>
                <a:rPr lang="en-US" sz="2400" i="1">
                  <a:solidFill>
                    <a:srgbClr val="3333FF"/>
                  </a:solidFill>
                </a:rPr>
                <a:t>x</a:t>
              </a:r>
              <a:r>
                <a:rPr lang="en-US" sz="2400"/>
                <a:t> </a:t>
              </a:r>
              <a:r>
                <a:rPr lang="en-US" sz="2400">
                  <a:solidFill>
                    <a:srgbClr val="00CC66"/>
                  </a:solidFill>
                </a:rPr>
                <a:t>+ 2</a:t>
              </a:r>
            </a:p>
          </p:txBody>
        </p:sp>
        <p:sp>
          <p:nvSpPr>
            <p:cNvPr id="37905" name="Line 17"/>
            <p:cNvSpPr>
              <a:spLocks noChangeShapeType="1"/>
            </p:cNvSpPr>
            <p:nvPr/>
          </p:nvSpPr>
          <p:spPr bwMode="auto">
            <a:xfrm>
              <a:off x="528" y="2994"/>
              <a:ext cx="1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6" name="Text Box 18"/>
            <p:cNvSpPr txBox="1">
              <a:spLocks noChangeArrowheads="1"/>
            </p:cNvSpPr>
            <p:nvPr/>
          </p:nvSpPr>
          <p:spPr bwMode="auto">
            <a:xfrm>
              <a:off x="587" y="2976"/>
              <a:ext cx="123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solidFill>
                    <a:srgbClr val="FF0000"/>
                  </a:solidFill>
                </a:rPr>
                <a:t>7</a:t>
              </a:r>
              <a:r>
                <a:rPr lang="en-US" sz="2400" i="1">
                  <a:solidFill>
                    <a:srgbClr val="FF0000"/>
                  </a:solidFill>
                </a:rPr>
                <a:t>x</a:t>
              </a:r>
              <a:r>
                <a:rPr lang="en-US" sz="2400" i="1" baseline="30000">
                  <a:solidFill>
                    <a:srgbClr val="FF0000"/>
                  </a:solidFill>
                </a:rPr>
                <a:t>2</a:t>
              </a:r>
              <a:r>
                <a:rPr lang="en-US" sz="2400" i="1" baseline="30000"/>
                <a:t> </a:t>
              </a:r>
              <a:r>
                <a:rPr lang="en-US" sz="2400">
                  <a:solidFill>
                    <a:srgbClr val="3333FF"/>
                  </a:solidFill>
                </a:rPr>
                <a:t>+</a:t>
              </a:r>
              <a:r>
                <a:rPr lang="en-US" sz="2400" i="1">
                  <a:solidFill>
                    <a:srgbClr val="3333FF"/>
                  </a:solidFill>
                </a:rPr>
                <a:t> </a:t>
              </a:r>
              <a:r>
                <a:rPr lang="en-US" sz="2400">
                  <a:solidFill>
                    <a:srgbClr val="3333FF"/>
                  </a:solidFill>
                </a:rPr>
                <a:t>9</a:t>
              </a:r>
              <a:r>
                <a:rPr lang="en-US" sz="2400" i="1">
                  <a:solidFill>
                    <a:srgbClr val="3333FF"/>
                  </a:solidFill>
                </a:rPr>
                <a:t>x</a:t>
              </a:r>
              <a:r>
                <a:rPr lang="en-US" sz="2400" i="1"/>
                <a:t> </a:t>
              </a:r>
              <a:r>
                <a:rPr lang="en-US" sz="2400">
                  <a:solidFill>
                    <a:srgbClr val="00CC66"/>
                  </a:solidFill>
                </a:rPr>
                <a:t>+</a:t>
              </a:r>
              <a:r>
                <a:rPr lang="en-US" sz="2400" i="1">
                  <a:solidFill>
                    <a:srgbClr val="00CC66"/>
                  </a:solidFill>
                </a:rPr>
                <a:t> </a:t>
              </a:r>
              <a:r>
                <a:rPr lang="en-US" sz="2400">
                  <a:solidFill>
                    <a:srgbClr val="00CC66"/>
                  </a:solidFill>
                </a:rPr>
                <a:t>3</a:t>
              </a:r>
            </a:p>
          </p:txBody>
        </p:sp>
      </p:grpSp>
    </p:spTree>
    <p:extLst>
      <p:ext uri="{BB962C8B-B14F-4D97-AF65-F5344CB8AC3E}">
        <p14:creationId xmlns:p14="http://schemas.microsoft.com/office/powerpoint/2010/main" val="26110233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7895"/>
                                        </p:tgtEl>
                                        <p:attrNameLst>
                                          <p:attrName>style.visibility</p:attrName>
                                        </p:attrNameLst>
                                      </p:cBhvr>
                                      <p:to>
                                        <p:strVal val="visible"/>
                                      </p:to>
                                    </p:set>
                                    <p:anim calcmode="lin" valueType="num">
                                      <p:cBhvr>
                                        <p:cTn id="7" dur="1000" fill="hold"/>
                                        <p:tgtEl>
                                          <p:spTgt spid="37895"/>
                                        </p:tgtEl>
                                        <p:attrNameLst>
                                          <p:attrName>ppt_x</p:attrName>
                                        </p:attrNameLst>
                                      </p:cBhvr>
                                      <p:tavLst>
                                        <p:tav tm="0">
                                          <p:val>
                                            <p:strVal val="#ppt_x-.2"/>
                                          </p:val>
                                        </p:tav>
                                        <p:tav tm="100000">
                                          <p:val>
                                            <p:strVal val="#ppt_x"/>
                                          </p:val>
                                        </p:tav>
                                      </p:tavLst>
                                    </p:anim>
                                    <p:anim calcmode="lin" valueType="num">
                                      <p:cBhvr>
                                        <p:cTn id="8" dur="1000" fill="hold"/>
                                        <p:tgtEl>
                                          <p:spTgt spid="37895"/>
                                        </p:tgtEl>
                                        <p:attrNameLst>
                                          <p:attrName>ppt_y</p:attrName>
                                        </p:attrNameLst>
                                      </p:cBhvr>
                                      <p:tavLst>
                                        <p:tav tm="0">
                                          <p:val>
                                            <p:strVal val="#ppt_y"/>
                                          </p:val>
                                        </p:tav>
                                        <p:tav tm="100000">
                                          <p:val>
                                            <p:strVal val="#ppt_y"/>
                                          </p:val>
                                        </p:tav>
                                      </p:tavLst>
                                    </p:anim>
                                    <p:animEffect transition="in" filter="wipe(right)" prLst="gradientSize: 0.1">
                                      <p:cBhvr>
                                        <p:cTn id="9" dur="1000"/>
                                        <p:tgtEl>
                                          <p:spTgt spid="3789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1" fill="hold" nodeType="clickEffect">
                                  <p:stCondLst>
                                    <p:cond delay="0"/>
                                  </p:stCondLst>
                                  <p:childTnLst>
                                    <p:set>
                                      <p:cBhvr>
                                        <p:cTn id="13" dur="1" fill="hold">
                                          <p:stCondLst>
                                            <p:cond delay="0"/>
                                          </p:stCondLst>
                                        </p:cTn>
                                        <p:tgtEl>
                                          <p:spTgt spid="37907"/>
                                        </p:tgtEl>
                                        <p:attrNameLst>
                                          <p:attrName>style.visibility</p:attrName>
                                        </p:attrNameLst>
                                      </p:cBhvr>
                                      <p:to>
                                        <p:strVal val="visible"/>
                                      </p:to>
                                    </p:set>
                                    <p:animEffect transition="in" filter="wipe(up)">
                                      <p:cBhvr>
                                        <p:cTn id="14" dur="2000"/>
                                        <p:tgtEl>
                                          <p:spTgt spid="3790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37896"/>
                                        </p:tgtEl>
                                        <p:attrNameLst>
                                          <p:attrName>style.visibility</p:attrName>
                                        </p:attrNameLst>
                                      </p:cBhvr>
                                      <p:to>
                                        <p:strVal val="visible"/>
                                      </p:to>
                                    </p:set>
                                    <p:animEffect transition="in" filter="dissolve">
                                      <p:cBhvr>
                                        <p:cTn id="19" dur="500"/>
                                        <p:tgtEl>
                                          <p:spTgt spid="3789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7898"/>
                                        </p:tgtEl>
                                        <p:attrNameLst>
                                          <p:attrName>style.visibility</p:attrName>
                                        </p:attrNameLst>
                                      </p:cBhvr>
                                      <p:to>
                                        <p:strVal val="visible"/>
                                      </p:to>
                                    </p:set>
                                    <p:animEffect transition="in" filter="wipe(left)">
                                      <p:cBhvr>
                                        <p:cTn id="24" dur="2000"/>
                                        <p:tgtEl>
                                          <p:spTgt spid="37898"/>
                                        </p:tgtEl>
                                      </p:cBhvr>
                                    </p:animEffect>
                                  </p:childTnLst>
                                </p:cTn>
                              </p:par>
                            </p:childTnLst>
                          </p:cTn>
                        </p:par>
                        <p:par>
                          <p:cTn id="25" fill="hold" nodeType="afterGroup">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37899"/>
                                        </p:tgtEl>
                                        <p:attrNameLst>
                                          <p:attrName>style.visibility</p:attrName>
                                        </p:attrNameLst>
                                      </p:cBhvr>
                                      <p:to>
                                        <p:strVal val="visible"/>
                                      </p:to>
                                    </p:set>
                                    <p:animEffect transition="in" filter="wipe(left)">
                                      <p:cBhvr>
                                        <p:cTn id="28" dur="2000"/>
                                        <p:tgtEl>
                                          <p:spTgt spid="37899"/>
                                        </p:tgtEl>
                                      </p:cBhvr>
                                    </p:animEffect>
                                  </p:childTnLst>
                                </p:cTn>
                              </p:par>
                            </p:childTnLst>
                          </p:cTn>
                        </p:par>
                        <p:par>
                          <p:cTn id="29" fill="hold" nodeType="afterGroup">
                            <p:stCondLst>
                              <p:cond delay="4000"/>
                            </p:stCondLst>
                            <p:childTnLst>
                              <p:par>
                                <p:cTn id="30" presetID="22" presetClass="entr" presetSubtype="8" fill="hold" nodeType="afterEffect">
                                  <p:stCondLst>
                                    <p:cond delay="0"/>
                                  </p:stCondLst>
                                  <p:childTnLst>
                                    <p:set>
                                      <p:cBhvr>
                                        <p:cTn id="31" dur="1" fill="hold">
                                          <p:stCondLst>
                                            <p:cond delay="0"/>
                                          </p:stCondLst>
                                        </p:cTn>
                                        <p:tgtEl>
                                          <p:spTgt spid="37901">
                                            <p:txEl>
                                              <p:pRg st="0" end="0"/>
                                            </p:txEl>
                                          </p:spTgt>
                                        </p:tgtEl>
                                        <p:attrNameLst>
                                          <p:attrName>style.visibility</p:attrName>
                                        </p:attrNameLst>
                                      </p:cBhvr>
                                      <p:to>
                                        <p:strVal val="visible"/>
                                      </p:to>
                                    </p:set>
                                    <p:animEffect transition="in" filter="wipe(left)">
                                      <p:cBhvr>
                                        <p:cTn id="32" dur="2000"/>
                                        <p:tgtEl>
                                          <p:spTgt spid="3790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5" grpId="0"/>
      <p:bldP spid="37896" grpId="0"/>
      <p:bldP spid="37898" grpId="0"/>
      <p:bldP spid="3789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Text Box 5"/>
          <p:cNvSpPr txBox="1">
            <a:spLocks noChangeArrowheads="1"/>
          </p:cNvSpPr>
          <p:nvPr/>
        </p:nvSpPr>
        <p:spPr bwMode="auto">
          <a:xfrm>
            <a:off x="304800" y="1447800"/>
            <a:ext cx="82375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400">
                <a:latin typeface="Verdana" pitchFamily="34" charset="0"/>
              </a:rPr>
              <a:t>Add.</a:t>
            </a:r>
            <a:endParaRPr lang="en-US" altLang="en-US" sz="2400" b="0">
              <a:latin typeface="Times" pitchFamily="18" charset="0"/>
            </a:endParaRPr>
          </a:p>
        </p:txBody>
      </p:sp>
      <p:sp>
        <p:nvSpPr>
          <p:cNvPr id="38918" name="Text Box 6"/>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spcBef>
                <a:spcPct val="50000"/>
              </a:spcBef>
            </a:pPr>
            <a:r>
              <a:rPr lang="en-US" altLang="en-US" sz="2400" b="0">
                <a:solidFill>
                  <a:srgbClr val="006699"/>
                </a:solidFill>
                <a:latin typeface="Arial Black" pitchFamily="34" charset="0"/>
              </a:rPr>
              <a:t>Example 2: Adding Polynomials</a:t>
            </a:r>
            <a:endParaRPr lang="en-US" altLang="en-US" sz="2600" b="0">
              <a:solidFill>
                <a:schemeClr val="accent2"/>
              </a:solidFill>
              <a:latin typeface="Arial MT Bl" charset="0"/>
            </a:endParaRPr>
          </a:p>
        </p:txBody>
      </p:sp>
      <p:sp>
        <p:nvSpPr>
          <p:cNvPr id="38919" name="Text Box 7"/>
          <p:cNvSpPr txBox="1">
            <a:spLocks noChangeArrowheads="1"/>
          </p:cNvSpPr>
          <p:nvPr/>
        </p:nvSpPr>
        <p:spPr bwMode="auto">
          <a:xfrm>
            <a:off x="428625" y="1981200"/>
            <a:ext cx="5083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latin typeface="Verdana" pitchFamily="34" charset="0"/>
              </a:rPr>
              <a:t>A. (4</a:t>
            </a:r>
            <a:r>
              <a:rPr lang="en-US" sz="2400" i="1">
                <a:latin typeface="Verdana" pitchFamily="34" charset="0"/>
              </a:rPr>
              <a:t>m</a:t>
            </a:r>
            <a:r>
              <a:rPr lang="en-US" sz="2400" baseline="30000">
                <a:latin typeface="Verdana" pitchFamily="34" charset="0"/>
              </a:rPr>
              <a:t>2 </a:t>
            </a:r>
            <a:r>
              <a:rPr lang="en-US" sz="2400">
                <a:latin typeface="Verdana" pitchFamily="34" charset="0"/>
              </a:rPr>
              <a:t>+ 5) + (</a:t>
            </a:r>
            <a:r>
              <a:rPr lang="en-US" sz="2400" i="1">
                <a:latin typeface="Verdana" pitchFamily="34" charset="0"/>
              </a:rPr>
              <a:t>m</a:t>
            </a:r>
            <a:r>
              <a:rPr lang="en-US" sz="2400" baseline="30000">
                <a:latin typeface="Verdana" pitchFamily="34" charset="0"/>
              </a:rPr>
              <a:t>2 </a:t>
            </a:r>
            <a:r>
              <a:rPr lang="en-US" sz="2400">
                <a:latin typeface="Verdana" pitchFamily="34" charset="0"/>
              </a:rPr>
              <a:t>– </a:t>
            </a:r>
            <a:r>
              <a:rPr lang="en-US" sz="2400" i="1">
                <a:latin typeface="Verdana" pitchFamily="34" charset="0"/>
              </a:rPr>
              <a:t>m </a:t>
            </a:r>
            <a:r>
              <a:rPr lang="en-US" sz="2400">
                <a:latin typeface="Verdana" pitchFamily="34" charset="0"/>
              </a:rPr>
              <a:t>+ 6)</a:t>
            </a:r>
          </a:p>
        </p:txBody>
      </p:sp>
      <p:sp>
        <p:nvSpPr>
          <p:cNvPr id="38929" name="Text Box 17"/>
          <p:cNvSpPr txBox="1">
            <a:spLocks noChangeArrowheads="1"/>
          </p:cNvSpPr>
          <p:nvPr/>
        </p:nvSpPr>
        <p:spPr bwMode="auto">
          <a:xfrm>
            <a:off x="428625" y="4343400"/>
            <a:ext cx="4930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latin typeface="Verdana" pitchFamily="34" charset="0"/>
              </a:rPr>
              <a:t>B. (10</a:t>
            </a:r>
            <a:r>
              <a:rPr lang="en-US" sz="2400" i="1">
                <a:latin typeface="Verdana" pitchFamily="34" charset="0"/>
              </a:rPr>
              <a:t>xy</a:t>
            </a:r>
            <a:r>
              <a:rPr lang="en-US" sz="2400">
                <a:latin typeface="Verdana" pitchFamily="34" charset="0"/>
              </a:rPr>
              <a:t> + </a:t>
            </a:r>
            <a:r>
              <a:rPr lang="en-US" sz="2400" i="1">
                <a:latin typeface="Verdana" pitchFamily="34" charset="0"/>
              </a:rPr>
              <a:t>x</a:t>
            </a:r>
            <a:r>
              <a:rPr lang="en-US" sz="2400">
                <a:latin typeface="Verdana" pitchFamily="34" charset="0"/>
              </a:rPr>
              <a:t>) + (–3</a:t>
            </a:r>
            <a:r>
              <a:rPr lang="en-US" sz="2400" i="1">
                <a:latin typeface="Verdana" pitchFamily="34" charset="0"/>
              </a:rPr>
              <a:t>xy</a:t>
            </a:r>
            <a:r>
              <a:rPr lang="en-US" sz="2400">
                <a:latin typeface="Verdana" pitchFamily="34" charset="0"/>
              </a:rPr>
              <a:t> + </a:t>
            </a:r>
            <a:r>
              <a:rPr lang="en-US" sz="2400" i="1">
                <a:latin typeface="Verdana" pitchFamily="34" charset="0"/>
              </a:rPr>
              <a:t>y</a:t>
            </a:r>
            <a:r>
              <a:rPr lang="en-US" sz="2400">
                <a:latin typeface="Verdana" pitchFamily="34" charset="0"/>
              </a:rPr>
              <a:t>)</a:t>
            </a:r>
          </a:p>
        </p:txBody>
      </p:sp>
    </p:spTree>
    <p:extLst>
      <p:ext uri="{BB962C8B-B14F-4D97-AF65-F5344CB8AC3E}">
        <p14:creationId xmlns:p14="http://schemas.microsoft.com/office/powerpoint/2010/main" val="1477456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Text Box 5"/>
          <p:cNvSpPr txBox="1">
            <a:spLocks noChangeArrowheads="1"/>
          </p:cNvSpPr>
          <p:nvPr/>
        </p:nvSpPr>
        <p:spPr bwMode="auto">
          <a:xfrm>
            <a:off x="304800" y="1828800"/>
            <a:ext cx="82375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400">
                <a:latin typeface="Verdana" pitchFamily="34" charset="0"/>
              </a:rPr>
              <a:t>Subtract.</a:t>
            </a:r>
            <a:endParaRPr lang="en-US" altLang="en-US" sz="2400" b="0">
              <a:latin typeface="Times" pitchFamily="18" charset="0"/>
            </a:endParaRPr>
          </a:p>
        </p:txBody>
      </p:sp>
      <p:sp>
        <p:nvSpPr>
          <p:cNvPr id="47110" name="Text Box 6"/>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spcBef>
                <a:spcPct val="50000"/>
              </a:spcBef>
            </a:pPr>
            <a:r>
              <a:rPr lang="en-US" altLang="en-US" sz="2400" b="0">
                <a:solidFill>
                  <a:srgbClr val="006699"/>
                </a:solidFill>
                <a:latin typeface="Arial Black" pitchFamily="34" charset="0"/>
              </a:rPr>
              <a:t>Example 3A: Subtracting Polynomials</a:t>
            </a:r>
            <a:endParaRPr lang="en-US" altLang="en-US" sz="2600" b="0">
              <a:solidFill>
                <a:schemeClr val="accent2"/>
              </a:solidFill>
              <a:latin typeface="Arial MT Bl" charset="0"/>
            </a:endParaRPr>
          </a:p>
        </p:txBody>
      </p:sp>
      <p:sp>
        <p:nvSpPr>
          <p:cNvPr id="47112" name="Text Box 8"/>
          <p:cNvSpPr txBox="1">
            <a:spLocks noChangeArrowheads="1"/>
          </p:cNvSpPr>
          <p:nvPr/>
        </p:nvSpPr>
        <p:spPr bwMode="auto">
          <a:xfrm>
            <a:off x="936625" y="2362200"/>
            <a:ext cx="3330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latin typeface="Verdana" pitchFamily="34" charset="0"/>
              </a:rPr>
              <a:t>(</a:t>
            </a:r>
            <a:r>
              <a:rPr lang="en-US" sz="2400" i="1">
                <a:latin typeface="Verdana" pitchFamily="34" charset="0"/>
              </a:rPr>
              <a:t>x</a:t>
            </a:r>
            <a:r>
              <a:rPr lang="en-US" sz="2400" baseline="30000">
                <a:latin typeface="Verdana" pitchFamily="34" charset="0"/>
              </a:rPr>
              <a:t>3</a:t>
            </a:r>
            <a:r>
              <a:rPr lang="en-US" sz="2400">
                <a:latin typeface="Verdana" pitchFamily="34" charset="0"/>
              </a:rPr>
              <a:t> + 4</a:t>
            </a:r>
            <a:r>
              <a:rPr lang="en-US" sz="2400" i="1">
                <a:latin typeface="Verdana" pitchFamily="34" charset="0"/>
              </a:rPr>
              <a:t>y</a:t>
            </a:r>
            <a:r>
              <a:rPr lang="en-US" sz="2400">
                <a:latin typeface="Verdana" pitchFamily="34" charset="0"/>
              </a:rPr>
              <a:t>) – (2</a:t>
            </a:r>
            <a:r>
              <a:rPr lang="en-US" sz="2400" i="1">
                <a:latin typeface="Verdana" pitchFamily="34" charset="0"/>
              </a:rPr>
              <a:t>x</a:t>
            </a:r>
            <a:r>
              <a:rPr lang="en-US" sz="2400" baseline="30000">
                <a:latin typeface="Verdana" pitchFamily="34" charset="0"/>
              </a:rPr>
              <a:t>3</a:t>
            </a:r>
            <a:r>
              <a:rPr lang="en-US" sz="2400">
                <a:latin typeface="Verdana" pitchFamily="34" charset="0"/>
              </a:rPr>
              <a:t>)</a:t>
            </a:r>
          </a:p>
        </p:txBody>
      </p:sp>
      <p:sp>
        <p:nvSpPr>
          <p:cNvPr id="13" name="Text Box 6"/>
          <p:cNvSpPr txBox="1">
            <a:spLocks noChangeArrowheads="1"/>
          </p:cNvSpPr>
          <p:nvPr/>
        </p:nvSpPr>
        <p:spPr bwMode="auto">
          <a:xfrm>
            <a:off x="1066800" y="166687"/>
            <a:ext cx="7010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a:solidFill>
                  <a:srgbClr val="FF0000"/>
                </a:solidFill>
                <a:latin typeface="Verdana" pitchFamily="34" charset="0"/>
              </a:rPr>
              <a:t>–</a:t>
            </a:r>
            <a:r>
              <a:rPr lang="en-US" sz="2800" dirty="0">
                <a:latin typeface="Verdana" pitchFamily="34" charset="0"/>
              </a:rPr>
              <a:t>(2</a:t>
            </a:r>
            <a:r>
              <a:rPr lang="en-US" sz="2800" i="1" dirty="0">
                <a:latin typeface="Verdana" pitchFamily="34" charset="0"/>
              </a:rPr>
              <a:t>x</a:t>
            </a:r>
            <a:r>
              <a:rPr lang="en-US" sz="2800" baseline="30000" dirty="0">
                <a:latin typeface="Verdana" pitchFamily="34" charset="0"/>
              </a:rPr>
              <a:t>3</a:t>
            </a:r>
            <a:r>
              <a:rPr lang="en-US" sz="2800" dirty="0">
                <a:latin typeface="Verdana" pitchFamily="34" charset="0"/>
              </a:rPr>
              <a:t> – 3</a:t>
            </a:r>
            <a:r>
              <a:rPr lang="en-US" sz="2800" i="1" dirty="0">
                <a:latin typeface="Verdana" pitchFamily="34" charset="0"/>
              </a:rPr>
              <a:t>x + 7</a:t>
            </a:r>
            <a:r>
              <a:rPr lang="en-US" sz="2800" dirty="0">
                <a:latin typeface="Verdana" pitchFamily="34" charset="0"/>
              </a:rPr>
              <a:t>)= </a:t>
            </a:r>
            <a:r>
              <a:rPr lang="en-US" sz="2800" dirty="0">
                <a:solidFill>
                  <a:srgbClr val="FF0000"/>
                </a:solidFill>
                <a:latin typeface="Verdana" pitchFamily="34" charset="0"/>
              </a:rPr>
              <a:t>–</a:t>
            </a:r>
            <a:r>
              <a:rPr lang="en-US" sz="2800" dirty="0">
                <a:latin typeface="Verdana" pitchFamily="34" charset="0"/>
              </a:rPr>
              <a:t>2</a:t>
            </a:r>
            <a:r>
              <a:rPr lang="en-US" sz="2800" i="1" dirty="0">
                <a:latin typeface="Verdana" pitchFamily="34" charset="0"/>
              </a:rPr>
              <a:t>x</a:t>
            </a:r>
            <a:r>
              <a:rPr lang="en-US" sz="2800" baseline="30000" dirty="0">
                <a:latin typeface="Verdana" pitchFamily="34" charset="0"/>
              </a:rPr>
              <a:t>3 </a:t>
            </a:r>
            <a:r>
              <a:rPr lang="en-US" sz="2800" dirty="0">
                <a:solidFill>
                  <a:srgbClr val="FF0000"/>
                </a:solidFill>
                <a:latin typeface="Verdana" pitchFamily="34" charset="0"/>
              </a:rPr>
              <a:t>+</a:t>
            </a:r>
            <a:r>
              <a:rPr lang="en-US" sz="2800" dirty="0">
                <a:latin typeface="Verdana" pitchFamily="34" charset="0"/>
              </a:rPr>
              <a:t> 3</a:t>
            </a:r>
            <a:r>
              <a:rPr lang="en-US" sz="2800" i="1" dirty="0">
                <a:latin typeface="Verdana" pitchFamily="34" charset="0"/>
              </a:rPr>
              <a:t>x</a:t>
            </a:r>
            <a:r>
              <a:rPr lang="en-US" sz="2800" dirty="0">
                <a:latin typeface="Verdana" pitchFamily="34" charset="0"/>
              </a:rPr>
              <a:t> </a:t>
            </a:r>
            <a:r>
              <a:rPr lang="en-US" sz="2800" dirty="0">
                <a:solidFill>
                  <a:srgbClr val="FF0000"/>
                </a:solidFill>
                <a:latin typeface="Verdana" pitchFamily="34" charset="0"/>
              </a:rPr>
              <a:t>– </a:t>
            </a:r>
            <a:r>
              <a:rPr lang="en-US" sz="2800" dirty="0">
                <a:latin typeface="Verdana" pitchFamily="34" charset="0"/>
              </a:rPr>
              <a:t>7</a:t>
            </a:r>
          </a:p>
        </p:txBody>
      </p:sp>
      <p:sp>
        <p:nvSpPr>
          <p:cNvPr id="14" name="Text Box 8"/>
          <p:cNvSpPr txBox="1">
            <a:spLocks noChangeArrowheads="1"/>
          </p:cNvSpPr>
          <p:nvPr/>
        </p:nvSpPr>
        <p:spPr bwMode="auto">
          <a:xfrm>
            <a:off x="533400" y="4495800"/>
            <a:ext cx="6226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a:latin typeface="Verdana" pitchFamily="34" charset="0"/>
              </a:rPr>
              <a:t>(7</a:t>
            </a:r>
            <a:r>
              <a:rPr lang="en-US" sz="2400" i="1" dirty="0">
                <a:latin typeface="Verdana" pitchFamily="34" charset="0"/>
              </a:rPr>
              <a:t>m</a:t>
            </a:r>
            <a:r>
              <a:rPr lang="en-US" sz="2400" baseline="30000" dirty="0">
                <a:latin typeface="Verdana" pitchFamily="34" charset="0"/>
              </a:rPr>
              <a:t>4</a:t>
            </a:r>
            <a:r>
              <a:rPr lang="en-US" sz="2400" dirty="0">
                <a:latin typeface="Verdana" pitchFamily="34" charset="0"/>
              </a:rPr>
              <a:t> – 2</a:t>
            </a:r>
            <a:r>
              <a:rPr lang="en-US" sz="2400" i="1" dirty="0">
                <a:latin typeface="Verdana" pitchFamily="34" charset="0"/>
              </a:rPr>
              <a:t>m</a:t>
            </a:r>
            <a:r>
              <a:rPr lang="en-US" sz="2400" baseline="30000" dirty="0">
                <a:latin typeface="Verdana" pitchFamily="34" charset="0"/>
              </a:rPr>
              <a:t>2</a:t>
            </a:r>
            <a:r>
              <a:rPr lang="en-US" sz="2400" dirty="0">
                <a:latin typeface="Verdana" pitchFamily="34" charset="0"/>
              </a:rPr>
              <a:t>) – (5</a:t>
            </a:r>
            <a:r>
              <a:rPr lang="en-US" sz="2400" i="1" dirty="0">
                <a:latin typeface="Verdana" pitchFamily="34" charset="0"/>
              </a:rPr>
              <a:t>m</a:t>
            </a:r>
            <a:r>
              <a:rPr lang="en-US" sz="2400" baseline="30000" dirty="0">
                <a:latin typeface="Verdana" pitchFamily="34" charset="0"/>
              </a:rPr>
              <a:t>4 </a:t>
            </a:r>
            <a:r>
              <a:rPr lang="en-US" sz="2400" dirty="0">
                <a:latin typeface="Verdana" pitchFamily="34" charset="0"/>
              </a:rPr>
              <a:t>– 5</a:t>
            </a:r>
            <a:r>
              <a:rPr lang="en-US" sz="2400" i="1" dirty="0">
                <a:latin typeface="Verdana" pitchFamily="34" charset="0"/>
              </a:rPr>
              <a:t>m</a:t>
            </a:r>
            <a:r>
              <a:rPr lang="en-US" sz="2400" baseline="30000" dirty="0">
                <a:latin typeface="Verdana" pitchFamily="34" charset="0"/>
              </a:rPr>
              <a:t>2</a:t>
            </a:r>
            <a:r>
              <a:rPr lang="en-US" sz="2400" dirty="0">
                <a:latin typeface="Verdana" pitchFamily="34" charset="0"/>
              </a:rPr>
              <a:t> + 8)</a:t>
            </a:r>
          </a:p>
        </p:txBody>
      </p:sp>
    </p:spTree>
    <p:extLst>
      <p:ext uri="{BB962C8B-B14F-4D97-AF65-F5344CB8AC3E}">
        <p14:creationId xmlns:p14="http://schemas.microsoft.com/office/powerpoint/2010/main" val="4078212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3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9" name="Text Box 5"/>
          <p:cNvSpPr txBox="1">
            <a:spLocks noChangeArrowheads="1"/>
          </p:cNvSpPr>
          <p:nvPr/>
        </p:nvSpPr>
        <p:spPr bwMode="auto">
          <a:xfrm>
            <a:off x="304800" y="489466"/>
            <a:ext cx="77724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a:latin typeface="Verdana" pitchFamily="34" charset="0"/>
              </a:rPr>
              <a:t>A farmer must add the areas of two plots of land to determine the amount of seed to plant. The area of plot A can be represented by 3</a:t>
            </a:r>
            <a:r>
              <a:rPr lang="en-US" altLang="en-US" i="1">
                <a:latin typeface="Verdana" pitchFamily="34" charset="0"/>
              </a:rPr>
              <a:t>x</a:t>
            </a:r>
            <a:r>
              <a:rPr lang="en-US" altLang="en-US" baseline="30000">
                <a:latin typeface="Verdana" pitchFamily="34" charset="0"/>
              </a:rPr>
              <a:t>2 </a:t>
            </a:r>
            <a:r>
              <a:rPr lang="en-US" altLang="en-US">
                <a:latin typeface="Verdana" pitchFamily="34" charset="0"/>
              </a:rPr>
              <a:t>+ 7</a:t>
            </a:r>
            <a:r>
              <a:rPr lang="en-US" altLang="en-US" i="1">
                <a:latin typeface="Verdana" pitchFamily="34" charset="0"/>
              </a:rPr>
              <a:t>x</a:t>
            </a:r>
            <a:r>
              <a:rPr lang="en-US" altLang="en-US">
                <a:latin typeface="Verdana" pitchFamily="34" charset="0"/>
              </a:rPr>
              <a:t> – 5 and the area of plot B can be represented by 5</a:t>
            </a:r>
            <a:r>
              <a:rPr lang="en-US" altLang="en-US" i="1">
                <a:latin typeface="Verdana" pitchFamily="34" charset="0"/>
              </a:rPr>
              <a:t>x</a:t>
            </a:r>
            <a:r>
              <a:rPr lang="en-US" altLang="en-US" baseline="30000">
                <a:latin typeface="Verdana" pitchFamily="34" charset="0"/>
              </a:rPr>
              <a:t>2</a:t>
            </a:r>
            <a:r>
              <a:rPr lang="en-US" altLang="en-US">
                <a:latin typeface="Verdana" pitchFamily="34" charset="0"/>
              </a:rPr>
              <a:t> – 4</a:t>
            </a:r>
            <a:r>
              <a:rPr lang="en-US" altLang="en-US" i="1">
                <a:latin typeface="Verdana" pitchFamily="34" charset="0"/>
              </a:rPr>
              <a:t>x</a:t>
            </a:r>
            <a:r>
              <a:rPr lang="en-US" altLang="en-US">
                <a:latin typeface="Verdana" pitchFamily="34" charset="0"/>
              </a:rPr>
              <a:t> + 11. Write a polynomial that represents the total area of both plots of land. </a:t>
            </a:r>
          </a:p>
        </p:txBody>
      </p:sp>
      <p:sp>
        <p:nvSpPr>
          <p:cNvPr id="52230" name="Text Box 6"/>
          <p:cNvSpPr txBox="1">
            <a:spLocks noChangeArrowheads="1"/>
          </p:cNvSpPr>
          <p:nvPr/>
        </p:nvSpPr>
        <p:spPr bwMode="auto">
          <a:xfrm>
            <a:off x="0" y="0"/>
            <a:ext cx="9144000" cy="369332"/>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spcBef>
                <a:spcPct val="50000"/>
              </a:spcBef>
            </a:pPr>
            <a:r>
              <a:rPr lang="en-US" altLang="en-US" b="0" dirty="0">
                <a:solidFill>
                  <a:srgbClr val="006699"/>
                </a:solidFill>
                <a:latin typeface="Arial Black" pitchFamily="34" charset="0"/>
              </a:rPr>
              <a:t>Example 4: </a:t>
            </a:r>
            <a:r>
              <a:rPr lang="en-US" altLang="en-US" b="0" i="1" dirty="0">
                <a:solidFill>
                  <a:srgbClr val="FF0000"/>
                </a:solidFill>
                <a:latin typeface="Arial Black" pitchFamily="34" charset="0"/>
              </a:rPr>
              <a:t>Application</a:t>
            </a:r>
            <a:endParaRPr lang="en-US" altLang="en-US" b="0" dirty="0">
              <a:solidFill>
                <a:schemeClr val="accent2"/>
              </a:solidFill>
              <a:latin typeface="Arial MT Bl" charset="0"/>
            </a:endParaRPr>
          </a:p>
        </p:txBody>
      </p:sp>
      <p:sp>
        <p:nvSpPr>
          <p:cNvPr id="52232" name="Text Box 8"/>
          <p:cNvSpPr txBox="1">
            <a:spLocks noChangeArrowheads="1"/>
          </p:cNvSpPr>
          <p:nvPr/>
        </p:nvSpPr>
        <p:spPr bwMode="auto">
          <a:xfrm>
            <a:off x="1612900" y="1981200"/>
            <a:ext cx="18694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Verdana" pitchFamily="34" charset="0"/>
              </a:rPr>
              <a:t>(3</a:t>
            </a:r>
            <a:r>
              <a:rPr lang="en-US" b="0" i="1">
                <a:latin typeface="Verdana" pitchFamily="34" charset="0"/>
              </a:rPr>
              <a:t>x</a:t>
            </a:r>
            <a:r>
              <a:rPr lang="en-US" b="0" baseline="30000">
                <a:latin typeface="Verdana" pitchFamily="34" charset="0"/>
              </a:rPr>
              <a:t>2</a:t>
            </a:r>
            <a:r>
              <a:rPr lang="en-US" b="0">
                <a:latin typeface="Verdana" pitchFamily="34" charset="0"/>
              </a:rPr>
              <a:t> + 7</a:t>
            </a:r>
            <a:r>
              <a:rPr lang="en-US" b="0" i="1">
                <a:latin typeface="Verdana" pitchFamily="34" charset="0"/>
              </a:rPr>
              <a:t>x – </a:t>
            </a:r>
            <a:r>
              <a:rPr lang="en-US" b="0">
                <a:latin typeface="Verdana" pitchFamily="34" charset="0"/>
              </a:rPr>
              <a:t>5)</a:t>
            </a:r>
          </a:p>
        </p:txBody>
      </p:sp>
      <p:sp>
        <p:nvSpPr>
          <p:cNvPr id="52233" name="Text Box 9"/>
          <p:cNvSpPr txBox="1">
            <a:spLocks noChangeArrowheads="1"/>
          </p:cNvSpPr>
          <p:nvPr/>
        </p:nvSpPr>
        <p:spPr bwMode="auto">
          <a:xfrm>
            <a:off x="1611313" y="2413000"/>
            <a:ext cx="201689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Verdana" pitchFamily="34" charset="0"/>
              </a:rPr>
              <a:t>(5</a:t>
            </a:r>
            <a:r>
              <a:rPr lang="en-US" b="0" i="1">
                <a:latin typeface="Verdana" pitchFamily="34" charset="0"/>
              </a:rPr>
              <a:t>x</a:t>
            </a:r>
            <a:r>
              <a:rPr lang="en-US" b="0" baseline="30000">
                <a:latin typeface="Verdana" pitchFamily="34" charset="0"/>
              </a:rPr>
              <a:t>2</a:t>
            </a:r>
            <a:r>
              <a:rPr lang="en-US" b="0">
                <a:latin typeface="Verdana" pitchFamily="34" charset="0"/>
              </a:rPr>
              <a:t> </a:t>
            </a:r>
            <a:r>
              <a:rPr lang="en-US" b="0" i="1">
                <a:latin typeface="Verdana" pitchFamily="34" charset="0"/>
              </a:rPr>
              <a:t>–</a:t>
            </a:r>
            <a:r>
              <a:rPr lang="en-US" b="0">
                <a:latin typeface="Verdana" pitchFamily="34" charset="0"/>
              </a:rPr>
              <a:t> 4</a:t>
            </a:r>
            <a:r>
              <a:rPr lang="en-US" b="0" i="1">
                <a:latin typeface="Verdana" pitchFamily="34" charset="0"/>
              </a:rPr>
              <a:t>x + </a:t>
            </a:r>
            <a:r>
              <a:rPr lang="en-US" b="0">
                <a:latin typeface="Verdana" pitchFamily="34" charset="0"/>
              </a:rPr>
              <a:t>11)</a:t>
            </a:r>
          </a:p>
        </p:txBody>
      </p:sp>
      <p:grpSp>
        <p:nvGrpSpPr>
          <p:cNvPr id="52241" name="Group 17"/>
          <p:cNvGrpSpPr>
            <a:grpSpLocks/>
          </p:cNvGrpSpPr>
          <p:nvPr/>
        </p:nvGrpSpPr>
        <p:grpSpPr bwMode="auto">
          <a:xfrm>
            <a:off x="1485900" y="2870207"/>
            <a:ext cx="3149600" cy="369888"/>
            <a:chOff x="912" y="3259"/>
            <a:chExt cx="1984" cy="233"/>
          </a:xfrm>
        </p:grpSpPr>
        <p:sp>
          <p:nvSpPr>
            <p:cNvPr id="52234" name="Line 10"/>
            <p:cNvSpPr>
              <a:spLocks noChangeShapeType="1"/>
            </p:cNvSpPr>
            <p:nvPr/>
          </p:nvSpPr>
          <p:spPr bwMode="auto">
            <a:xfrm>
              <a:off x="912" y="3264"/>
              <a:ext cx="177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35" name="Text Box 11"/>
            <p:cNvSpPr txBox="1">
              <a:spLocks noChangeArrowheads="1"/>
            </p:cNvSpPr>
            <p:nvPr/>
          </p:nvSpPr>
          <p:spPr bwMode="auto">
            <a:xfrm>
              <a:off x="1086" y="3259"/>
              <a:ext cx="18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0">
                  <a:latin typeface="Verdana" pitchFamily="34" charset="0"/>
                </a:rPr>
                <a:t>8</a:t>
              </a:r>
              <a:r>
                <a:rPr lang="en-US" b="0" i="1">
                  <a:latin typeface="Verdana" pitchFamily="34" charset="0"/>
                </a:rPr>
                <a:t>x</a:t>
              </a:r>
              <a:r>
                <a:rPr lang="en-US" b="0" baseline="30000">
                  <a:latin typeface="Verdana" pitchFamily="34" charset="0"/>
                </a:rPr>
                <a:t>2</a:t>
              </a:r>
              <a:r>
                <a:rPr lang="en-US" b="0">
                  <a:latin typeface="Verdana" pitchFamily="34" charset="0"/>
                </a:rPr>
                <a:t> + 3</a:t>
              </a:r>
              <a:r>
                <a:rPr lang="en-US" b="0" i="1">
                  <a:latin typeface="Verdana" pitchFamily="34" charset="0"/>
                </a:rPr>
                <a:t>x + </a:t>
              </a:r>
              <a:r>
                <a:rPr lang="en-US" b="0">
                  <a:latin typeface="Verdana" pitchFamily="34" charset="0"/>
                </a:rPr>
                <a:t>6</a:t>
              </a:r>
            </a:p>
          </p:txBody>
        </p:sp>
      </p:grpSp>
      <p:sp>
        <p:nvSpPr>
          <p:cNvPr id="52237" name="Text Box 13"/>
          <p:cNvSpPr txBox="1">
            <a:spLocks noChangeArrowheads="1"/>
          </p:cNvSpPr>
          <p:nvPr/>
        </p:nvSpPr>
        <p:spPr bwMode="auto">
          <a:xfrm>
            <a:off x="5029200" y="2006600"/>
            <a:ext cx="17303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0" i="1">
                <a:solidFill>
                  <a:srgbClr val="3333FF"/>
                </a:solidFill>
              </a:rPr>
              <a:t>Plot A.</a:t>
            </a:r>
          </a:p>
        </p:txBody>
      </p:sp>
      <p:sp>
        <p:nvSpPr>
          <p:cNvPr id="52238" name="Text Box 14"/>
          <p:cNvSpPr txBox="1">
            <a:spLocks noChangeArrowheads="1"/>
          </p:cNvSpPr>
          <p:nvPr/>
        </p:nvSpPr>
        <p:spPr bwMode="auto">
          <a:xfrm>
            <a:off x="5029200" y="2413000"/>
            <a:ext cx="17303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0" i="1">
                <a:solidFill>
                  <a:srgbClr val="3333FF"/>
                </a:solidFill>
              </a:rPr>
              <a:t>Plot B.</a:t>
            </a:r>
          </a:p>
        </p:txBody>
      </p:sp>
      <p:sp>
        <p:nvSpPr>
          <p:cNvPr id="52239" name="Text Box 15"/>
          <p:cNvSpPr txBox="1">
            <a:spLocks noChangeArrowheads="1"/>
          </p:cNvSpPr>
          <p:nvPr/>
        </p:nvSpPr>
        <p:spPr bwMode="auto">
          <a:xfrm>
            <a:off x="5029200" y="2870200"/>
            <a:ext cx="3200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0" i="1">
                <a:solidFill>
                  <a:srgbClr val="3333FF"/>
                </a:solidFill>
              </a:rPr>
              <a:t>Combine like terms.</a:t>
            </a:r>
          </a:p>
        </p:txBody>
      </p:sp>
      <p:sp>
        <p:nvSpPr>
          <p:cNvPr id="52240" name="Text Box 16"/>
          <p:cNvSpPr txBox="1">
            <a:spLocks noChangeArrowheads="1"/>
          </p:cNvSpPr>
          <p:nvPr/>
        </p:nvSpPr>
        <p:spPr bwMode="auto">
          <a:xfrm>
            <a:off x="1331913" y="2419350"/>
            <a:ext cx="37382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solidFill>
                  <a:srgbClr val="FF0000"/>
                </a:solidFill>
                <a:latin typeface="Verdana" pitchFamily="34" charset="0"/>
              </a:rPr>
              <a:t>+</a:t>
            </a:r>
          </a:p>
        </p:txBody>
      </p:sp>
    </p:spTree>
    <p:extLst>
      <p:ext uri="{BB962C8B-B14F-4D97-AF65-F5344CB8AC3E}">
        <p14:creationId xmlns:p14="http://schemas.microsoft.com/office/powerpoint/2010/main" val="28721798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2237"/>
                                        </p:tgtEl>
                                        <p:attrNameLst>
                                          <p:attrName>style.visibility</p:attrName>
                                        </p:attrNameLst>
                                      </p:cBhvr>
                                      <p:to>
                                        <p:strVal val="visible"/>
                                      </p:to>
                                    </p:set>
                                    <p:animEffect transition="in" filter="dissolve">
                                      <p:cBhvr>
                                        <p:cTn id="7" dur="500"/>
                                        <p:tgtEl>
                                          <p:spTgt spid="522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2232"/>
                                        </p:tgtEl>
                                        <p:attrNameLst>
                                          <p:attrName>style.visibility</p:attrName>
                                        </p:attrNameLst>
                                      </p:cBhvr>
                                      <p:to>
                                        <p:strVal val="visible"/>
                                      </p:to>
                                    </p:set>
                                    <p:animEffect transition="in" filter="box(in)">
                                      <p:cBhvr>
                                        <p:cTn id="12" dur="500"/>
                                        <p:tgtEl>
                                          <p:spTgt spid="5223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2238"/>
                                        </p:tgtEl>
                                        <p:attrNameLst>
                                          <p:attrName>style.visibility</p:attrName>
                                        </p:attrNameLst>
                                      </p:cBhvr>
                                      <p:to>
                                        <p:strVal val="visible"/>
                                      </p:to>
                                    </p:set>
                                    <p:animEffect transition="in" filter="dissolve">
                                      <p:cBhvr>
                                        <p:cTn id="17" dur="500"/>
                                        <p:tgtEl>
                                          <p:spTgt spid="5223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0" presetClass="entr" presetSubtype="0" decel="100000" fill="hold" grpId="0" nodeType="clickEffect">
                                  <p:stCondLst>
                                    <p:cond delay="0"/>
                                  </p:stCondLst>
                                  <p:childTnLst>
                                    <p:set>
                                      <p:cBhvr>
                                        <p:cTn id="21" dur="1" fill="hold">
                                          <p:stCondLst>
                                            <p:cond delay="0"/>
                                          </p:stCondLst>
                                        </p:cTn>
                                        <p:tgtEl>
                                          <p:spTgt spid="52233"/>
                                        </p:tgtEl>
                                        <p:attrNameLst>
                                          <p:attrName>style.visibility</p:attrName>
                                        </p:attrNameLst>
                                      </p:cBhvr>
                                      <p:to>
                                        <p:strVal val="visible"/>
                                      </p:to>
                                    </p:set>
                                    <p:anim calcmode="lin" valueType="num">
                                      <p:cBhvr>
                                        <p:cTn id="22" dur="1000" fill="hold"/>
                                        <p:tgtEl>
                                          <p:spTgt spid="52233"/>
                                        </p:tgtEl>
                                        <p:attrNameLst>
                                          <p:attrName>ppt_w</p:attrName>
                                        </p:attrNameLst>
                                      </p:cBhvr>
                                      <p:tavLst>
                                        <p:tav tm="0">
                                          <p:val>
                                            <p:strVal val="#ppt_w+.3"/>
                                          </p:val>
                                        </p:tav>
                                        <p:tav tm="100000">
                                          <p:val>
                                            <p:strVal val="#ppt_w"/>
                                          </p:val>
                                        </p:tav>
                                      </p:tavLst>
                                    </p:anim>
                                    <p:anim calcmode="lin" valueType="num">
                                      <p:cBhvr>
                                        <p:cTn id="23" dur="1000" fill="hold"/>
                                        <p:tgtEl>
                                          <p:spTgt spid="52233"/>
                                        </p:tgtEl>
                                        <p:attrNameLst>
                                          <p:attrName>ppt_h</p:attrName>
                                        </p:attrNameLst>
                                      </p:cBhvr>
                                      <p:tavLst>
                                        <p:tav tm="0">
                                          <p:val>
                                            <p:strVal val="#ppt_h"/>
                                          </p:val>
                                        </p:tav>
                                        <p:tav tm="100000">
                                          <p:val>
                                            <p:strVal val="#ppt_h"/>
                                          </p:val>
                                        </p:tav>
                                      </p:tavLst>
                                    </p:anim>
                                    <p:animEffect transition="in" filter="fade">
                                      <p:cBhvr>
                                        <p:cTn id="24" dur="1000"/>
                                        <p:tgtEl>
                                          <p:spTgt spid="5223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52239"/>
                                        </p:tgtEl>
                                        <p:attrNameLst>
                                          <p:attrName>style.visibility</p:attrName>
                                        </p:attrNameLst>
                                      </p:cBhvr>
                                      <p:to>
                                        <p:strVal val="visible"/>
                                      </p:to>
                                    </p:set>
                                    <p:animEffect transition="in" filter="dissolve">
                                      <p:cBhvr>
                                        <p:cTn id="29" dur="500"/>
                                        <p:tgtEl>
                                          <p:spTgt spid="5223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52240"/>
                                        </p:tgtEl>
                                        <p:attrNameLst>
                                          <p:attrName>style.visibility</p:attrName>
                                        </p:attrNameLst>
                                      </p:cBhvr>
                                      <p:to>
                                        <p:strVal val="visible"/>
                                      </p:to>
                                    </p:set>
                                    <p:animEffect transition="in" filter="box(in)">
                                      <p:cBhvr>
                                        <p:cTn id="34" dur="1000"/>
                                        <p:tgtEl>
                                          <p:spTgt spid="52240"/>
                                        </p:tgtEl>
                                      </p:cBhvr>
                                    </p:animEffect>
                                  </p:childTnLst>
                                </p:cTn>
                              </p:par>
                            </p:childTnLst>
                          </p:cTn>
                        </p:par>
                        <p:par>
                          <p:cTn id="35" fill="hold" nodeType="afterGroup">
                            <p:stCondLst>
                              <p:cond delay="1000"/>
                            </p:stCondLst>
                            <p:childTnLst>
                              <p:par>
                                <p:cTn id="36" presetID="22" presetClass="entr" presetSubtype="1" fill="hold" nodeType="afterEffect">
                                  <p:stCondLst>
                                    <p:cond delay="0"/>
                                  </p:stCondLst>
                                  <p:childTnLst>
                                    <p:set>
                                      <p:cBhvr>
                                        <p:cTn id="37" dur="1" fill="hold">
                                          <p:stCondLst>
                                            <p:cond delay="0"/>
                                          </p:stCondLst>
                                        </p:cTn>
                                        <p:tgtEl>
                                          <p:spTgt spid="52241"/>
                                        </p:tgtEl>
                                        <p:attrNameLst>
                                          <p:attrName>style.visibility</p:attrName>
                                        </p:attrNameLst>
                                      </p:cBhvr>
                                      <p:to>
                                        <p:strVal val="visible"/>
                                      </p:to>
                                    </p:set>
                                    <p:animEffect transition="in" filter="wipe(up)">
                                      <p:cBhvr>
                                        <p:cTn id="38" dur="2000"/>
                                        <p:tgtEl>
                                          <p:spTgt spid="522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2" grpId="0"/>
      <p:bldP spid="52233" grpId="0"/>
      <p:bldP spid="52237" grpId="0"/>
      <p:bldP spid="52238" grpId="0"/>
      <p:bldP spid="52239" grpId="0"/>
      <p:bldP spid="522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1604283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Text Box 5"/>
          <p:cNvSpPr txBox="1">
            <a:spLocks noChangeArrowheads="1"/>
          </p:cNvSpPr>
          <p:nvPr/>
        </p:nvSpPr>
        <p:spPr bwMode="auto">
          <a:xfrm>
            <a:off x="304800" y="304800"/>
            <a:ext cx="883920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0" dirty="0"/>
              <a:t>A </a:t>
            </a:r>
            <a:r>
              <a:rPr lang="en-US" u="sng" dirty="0"/>
              <a:t>monomial</a:t>
            </a:r>
            <a:r>
              <a:rPr lang="en-US" b="0" dirty="0"/>
              <a:t> is a number, a variable, or a product of numbers and variables with whole-number exponents.</a:t>
            </a:r>
          </a:p>
        </p:txBody>
      </p:sp>
      <p:sp>
        <p:nvSpPr>
          <p:cNvPr id="31774" name="Text Box 30"/>
          <p:cNvSpPr txBox="1">
            <a:spLocks noChangeArrowheads="1"/>
          </p:cNvSpPr>
          <p:nvPr/>
        </p:nvSpPr>
        <p:spPr bwMode="auto">
          <a:xfrm>
            <a:off x="533400" y="2743200"/>
            <a:ext cx="778827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b="0" dirty="0" err="1" smtClean="0"/>
              <a:t>Qu</a:t>
            </a:r>
            <a:r>
              <a:rPr lang="en-US" b="0" dirty="0" smtClean="0"/>
              <a:t>: How do the above fail to be monomials?</a:t>
            </a:r>
          </a:p>
          <a:p>
            <a:endParaRPr lang="en-US" b="0" dirty="0" smtClean="0"/>
          </a:p>
          <a:p>
            <a:r>
              <a:rPr lang="en-US" b="0" dirty="0" smtClean="0"/>
              <a:t>The </a:t>
            </a:r>
            <a:r>
              <a:rPr lang="en-US" u="sng" dirty="0"/>
              <a:t>degree of a monomial</a:t>
            </a:r>
            <a:r>
              <a:rPr lang="en-US" b="0" dirty="0"/>
              <a:t> is the sum of the exponents of the variables. </a:t>
            </a:r>
            <a:endParaRPr lang="en-US" b="0" dirty="0" smtClean="0"/>
          </a:p>
          <a:p>
            <a:endParaRPr lang="en-US" b="0" dirty="0"/>
          </a:p>
        </p:txBody>
      </p:sp>
      <p:pic>
        <p:nvPicPr>
          <p:cNvPr id="31780" name="Picture 3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123950"/>
            <a:ext cx="6781800" cy="161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Box 5"/>
          <p:cNvSpPr txBox="1">
            <a:spLocks noChangeArrowheads="1"/>
          </p:cNvSpPr>
          <p:nvPr/>
        </p:nvSpPr>
        <p:spPr bwMode="auto">
          <a:xfrm>
            <a:off x="0" y="38862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spcBef>
                <a:spcPct val="50000"/>
              </a:spcBef>
            </a:pPr>
            <a:r>
              <a:rPr lang="en-US" altLang="en-US" b="0">
                <a:solidFill>
                  <a:srgbClr val="006699"/>
                </a:solidFill>
                <a:latin typeface="Arial Black" pitchFamily="34" charset="0"/>
              </a:rPr>
              <a:t>Example 1: Finding the Degree of a Monomial</a:t>
            </a:r>
            <a:endParaRPr lang="en-US" altLang="en-US" sz="2600" b="0">
              <a:solidFill>
                <a:schemeClr val="accent2"/>
              </a:solidFill>
              <a:latin typeface="Arial MT Bl" charset="0"/>
            </a:endParaRPr>
          </a:p>
        </p:txBody>
      </p:sp>
      <p:sp>
        <p:nvSpPr>
          <p:cNvPr id="6" name="Text Box 6"/>
          <p:cNvSpPr txBox="1">
            <a:spLocks noChangeArrowheads="1"/>
          </p:cNvSpPr>
          <p:nvPr/>
        </p:nvSpPr>
        <p:spPr bwMode="auto">
          <a:xfrm>
            <a:off x="305873" y="4262058"/>
            <a:ext cx="7292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a:t>Find the degree of each monomial. </a:t>
            </a:r>
          </a:p>
        </p:txBody>
      </p:sp>
      <p:grpSp>
        <p:nvGrpSpPr>
          <p:cNvPr id="7" name="Group 9"/>
          <p:cNvGrpSpPr>
            <a:grpSpLocks/>
          </p:cNvGrpSpPr>
          <p:nvPr/>
        </p:nvGrpSpPr>
        <p:grpSpPr bwMode="auto">
          <a:xfrm>
            <a:off x="288924" y="4719258"/>
            <a:ext cx="1958975" cy="476250"/>
            <a:chOff x="590" y="1488"/>
            <a:chExt cx="1234" cy="300"/>
          </a:xfrm>
        </p:grpSpPr>
        <p:sp>
          <p:nvSpPr>
            <p:cNvPr id="8" name="Text Box 7"/>
            <p:cNvSpPr txBox="1">
              <a:spLocks noChangeArrowheads="1"/>
            </p:cNvSpPr>
            <p:nvPr/>
          </p:nvSpPr>
          <p:spPr bwMode="auto">
            <a:xfrm>
              <a:off x="590" y="1488"/>
              <a:ext cx="4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A.</a:t>
              </a:r>
            </a:p>
          </p:txBody>
        </p:sp>
        <p:sp>
          <p:nvSpPr>
            <p:cNvPr id="9" name="Text Box 8"/>
            <p:cNvSpPr txBox="1">
              <a:spLocks noChangeArrowheads="1"/>
            </p:cNvSpPr>
            <p:nvPr/>
          </p:nvSpPr>
          <p:spPr bwMode="auto">
            <a:xfrm>
              <a:off x="878" y="1500"/>
              <a:ext cx="94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4</a:t>
              </a:r>
              <a:r>
                <a:rPr lang="en-US" i="1"/>
                <a:t>p</a:t>
              </a:r>
              <a:r>
                <a:rPr lang="en-US" baseline="30000"/>
                <a:t>4</a:t>
              </a:r>
              <a:r>
                <a:rPr lang="en-US" i="1"/>
                <a:t>q</a:t>
              </a:r>
              <a:r>
                <a:rPr lang="en-US" baseline="30000"/>
                <a:t>3</a:t>
              </a:r>
              <a:endParaRPr lang="en-US"/>
            </a:p>
          </p:txBody>
        </p:sp>
      </p:grpSp>
      <p:sp>
        <p:nvSpPr>
          <p:cNvPr id="10" name="Text Box 14"/>
          <p:cNvSpPr txBox="1">
            <a:spLocks noChangeArrowheads="1"/>
          </p:cNvSpPr>
          <p:nvPr/>
        </p:nvSpPr>
        <p:spPr bwMode="auto">
          <a:xfrm>
            <a:off x="3522674" y="4693500"/>
            <a:ext cx="1263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B. 7</a:t>
            </a:r>
            <a:r>
              <a:rPr lang="en-US" i="1" dirty="0"/>
              <a:t>ed</a:t>
            </a:r>
          </a:p>
        </p:txBody>
      </p:sp>
      <p:sp>
        <p:nvSpPr>
          <p:cNvPr id="11" name="Text Box 17"/>
          <p:cNvSpPr txBox="1">
            <a:spLocks noChangeArrowheads="1"/>
          </p:cNvSpPr>
          <p:nvPr/>
        </p:nvSpPr>
        <p:spPr bwMode="auto">
          <a:xfrm>
            <a:off x="6324600" y="4693500"/>
            <a:ext cx="8366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C. 3</a:t>
            </a:r>
            <a:endParaRPr lang="en-US" i="1" dirty="0"/>
          </a:p>
        </p:txBody>
      </p:sp>
    </p:spTree>
    <p:extLst>
      <p:ext uri="{BB962C8B-B14F-4D97-AF65-F5344CB8AC3E}">
        <p14:creationId xmlns:p14="http://schemas.microsoft.com/office/powerpoint/2010/main" val="8998830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1774"/>
                                        </p:tgtEl>
                                        <p:attrNameLst>
                                          <p:attrName>style.visibility</p:attrName>
                                        </p:attrNameLst>
                                      </p:cBhvr>
                                      <p:to>
                                        <p:strVal val="visible"/>
                                      </p:to>
                                    </p:set>
                                    <p:animEffect transition="in" filter="slide(fromBottom)">
                                      <p:cBhvr>
                                        <p:cTn id="7" dur="1000"/>
                                        <p:tgtEl>
                                          <p:spTgt spid="317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7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Text Box 5"/>
          <p:cNvSpPr txBox="1">
            <a:spLocks noChangeArrowheads="1"/>
          </p:cNvSpPr>
          <p:nvPr/>
        </p:nvSpPr>
        <p:spPr bwMode="auto">
          <a:xfrm>
            <a:off x="304800" y="76200"/>
            <a:ext cx="861059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b="0" dirty="0"/>
              <a:t>A </a:t>
            </a:r>
            <a:r>
              <a:rPr lang="en-US" u="sng" dirty="0"/>
              <a:t>polynomial</a:t>
            </a:r>
            <a:r>
              <a:rPr lang="en-US" dirty="0"/>
              <a:t> </a:t>
            </a:r>
            <a:r>
              <a:rPr lang="en-US" b="0" dirty="0"/>
              <a:t>is a monomial or a sum or difference of monomials. </a:t>
            </a:r>
          </a:p>
          <a:p>
            <a:endParaRPr lang="en-US" b="0" dirty="0" smtClean="0"/>
          </a:p>
          <a:p>
            <a:endParaRPr lang="en-US" b="0" dirty="0"/>
          </a:p>
          <a:p>
            <a:r>
              <a:rPr lang="en-US" b="0" dirty="0"/>
              <a:t>The </a:t>
            </a:r>
            <a:r>
              <a:rPr lang="en-US" u="sng" dirty="0"/>
              <a:t>degree of a polynomial</a:t>
            </a:r>
            <a:r>
              <a:rPr lang="en-US" b="0" dirty="0"/>
              <a:t> is the degree of the term with the greatest degree.</a:t>
            </a:r>
          </a:p>
        </p:txBody>
      </p:sp>
      <p:grpSp>
        <p:nvGrpSpPr>
          <p:cNvPr id="3" name="Group 5"/>
          <p:cNvGrpSpPr>
            <a:grpSpLocks/>
          </p:cNvGrpSpPr>
          <p:nvPr/>
        </p:nvGrpSpPr>
        <p:grpSpPr bwMode="auto">
          <a:xfrm>
            <a:off x="457200" y="1382712"/>
            <a:ext cx="7854950" cy="827088"/>
            <a:chOff x="284" y="3072"/>
            <a:chExt cx="4948" cy="521"/>
          </a:xfrm>
        </p:grpSpPr>
        <p:sp>
          <p:nvSpPr>
            <p:cNvPr id="4" name="Text Box 6"/>
            <p:cNvSpPr txBox="1">
              <a:spLocks noChangeArrowheads="1"/>
            </p:cNvSpPr>
            <p:nvPr/>
          </p:nvSpPr>
          <p:spPr bwMode="auto">
            <a:xfrm>
              <a:off x="288" y="3360"/>
              <a:ext cx="4944" cy="233"/>
            </a:xfrm>
            <a:prstGeom prst="rect">
              <a:avLst/>
            </a:prstGeom>
            <a:noFill/>
            <a:ln w="19050">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b="0" dirty="0"/>
                <a:t>The </a:t>
              </a:r>
              <a:r>
                <a:rPr lang="en-US" b="0" i="1" dirty="0"/>
                <a:t>terms</a:t>
              </a:r>
              <a:r>
                <a:rPr lang="en-US" b="0" dirty="0"/>
                <a:t> of an expression are the parts being added or subtracted. </a:t>
              </a:r>
              <a:endParaRPr lang="en-US" sz="800" b="0" dirty="0"/>
            </a:p>
          </p:txBody>
        </p:sp>
        <p:sp>
          <p:nvSpPr>
            <p:cNvPr id="5" name="Text Box 7"/>
            <p:cNvSpPr txBox="1">
              <a:spLocks noChangeArrowheads="1"/>
            </p:cNvSpPr>
            <p:nvPr/>
          </p:nvSpPr>
          <p:spPr bwMode="auto">
            <a:xfrm>
              <a:off x="284" y="3072"/>
              <a:ext cx="1536" cy="288"/>
            </a:xfrm>
            <a:prstGeom prst="rect">
              <a:avLst/>
            </a:prstGeom>
            <a:solidFill>
              <a:srgbClr val="800080"/>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dirty="0">
                  <a:solidFill>
                    <a:schemeClr val="bg1"/>
                  </a:solidFill>
                </a:rPr>
                <a:t>Remember!</a:t>
              </a:r>
              <a:endParaRPr lang="en-US" dirty="0"/>
            </a:p>
          </p:txBody>
        </p:sp>
      </p:grpSp>
      <p:sp>
        <p:nvSpPr>
          <p:cNvPr id="6" name="Text Box 9"/>
          <p:cNvSpPr txBox="1">
            <a:spLocks noChangeArrowheads="1"/>
          </p:cNvSpPr>
          <p:nvPr/>
        </p:nvSpPr>
        <p:spPr bwMode="auto">
          <a:xfrm>
            <a:off x="627443" y="447764"/>
            <a:ext cx="1666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a. 5</a:t>
            </a:r>
            <a:r>
              <a:rPr lang="en-US" i="1" dirty="0"/>
              <a:t>x</a:t>
            </a:r>
            <a:r>
              <a:rPr lang="en-US" dirty="0"/>
              <a:t> – 6</a:t>
            </a:r>
          </a:p>
        </p:txBody>
      </p:sp>
      <p:sp>
        <p:nvSpPr>
          <p:cNvPr id="7" name="Text Box 13"/>
          <p:cNvSpPr txBox="1">
            <a:spLocks noChangeArrowheads="1"/>
          </p:cNvSpPr>
          <p:nvPr/>
        </p:nvSpPr>
        <p:spPr bwMode="auto">
          <a:xfrm>
            <a:off x="2895600" y="447764"/>
            <a:ext cx="4321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a:t>b. </a:t>
            </a:r>
            <a:r>
              <a:rPr lang="en-US" i="1" dirty="0"/>
              <a:t>x</a:t>
            </a:r>
            <a:r>
              <a:rPr lang="en-US" baseline="30000" dirty="0"/>
              <a:t>3</a:t>
            </a:r>
            <a:r>
              <a:rPr lang="en-US" i="1" dirty="0"/>
              <a:t>y</a:t>
            </a:r>
            <a:r>
              <a:rPr lang="en-US" baseline="30000" dirty="0"/>
              <a:t>2 </a:t>
            </a:r>
            <a:r>
              <a:rPr lang="en-US" dirty="0"/>
              <a:t>+ </a:t>
            </a:r>
            <a:r>
              <a:rPr lang="en-US" i="1" dirty="0"/>
              <a:t>x</a:t>
            </a:r>
            <a:r>
              <a:rPr lang="en-US" baseline="30000" dirty="0"/>
              <a:t>2</a:t>
            </a:r>
            <a:r>
              <a:rPr lang="en-US" i="1" dirty="0"/>
              <a:t>y</a:t>
            </a:r>
            <a:r>
              <a:rPr lang="en-US" baseline="30000" dirty="0"/>
              <a:t>3</a:t>
            </a:r>
            <a:r>
              <a:rPr lang="en-US" dirty="0"/>
              <a:t> – </a:t>
            </a:r>
            <a:r>
              <a:rPr lang="en-US" i="1" dirty="0"/>
              <a:t>x</a:t>
            </a:r>
            <a:r>
              <a:rPr lang="en-US" baseline="30000" dirty="0"/>
              <a:t>4 </a:t>
            </a:r>
            <a:r>
              <a:rPr lang="en-US" dirty="0"/>
              <a:t>+ 2</a:t>
            </a:r>
          </a:p>
        </p:txBody>
      </p:sp>
      <p:sp>
        <p:nvSpPr>
          <p:cNvPr id="8" name="Text Box 7"/>
          <p:cNvSpPr txBox="1">
            <a:spLocks noChangeArrowheads="1"/>
          </p:cNvSpPr>
          <p:nvPr/>
        </p:nvSpPr>
        <p:spPr bwMode="auto">
          <a:xfrm>
            <a:off x="304800" y="2743200"/>
            <a:ext cx="82375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a:t>Find the degree of each polynomial.</a:t>
            </a:r>
            <a:endParaRPr lang="en-US" altLang="en-US" b="0">
              <a:latin typeface="Times" pitchFamily="18" charset="0"/>
            </a:endParaRPr>
          </a:p>
        </p:txBody>
      </p:sp>
      <p:sp>
        <p:nvSpPr>
          <p:cNvPr id="9" name="Text Box 8"/>
          <p:cNvSpPr txBox="1">
            <a:spLocks noChangeArrowheads="1"/>
          </p:cNvSpPr>
          <p:nvPr/>
        </p:nvSpPr>
        <p:spPr bwMode="auto">
          <a:xfrm>
            <a:off x="0" y="22098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spcBef>
                <a:spcPct val="50000"/>
              </a:spcBef>
            </a:pPr>
            <a:r>
              <a:rPr lang="en-US" altLang="en-US" b="0">
                <a:solidFill>
                  <a:srgbClr val="006699"/>
                </a:solidFill>
                <a:latin typeface="Arial Black" pitchFamily="34" charset="0"/>
              </a:rPr>
              <a:t>Example 2: Finding the Degree of a Polynomial</a:t>
            </a:r>
            <a:endParaRPr lang="en-US" altLang="en-US" sz="2600" b="0">
              <a:solidFill>
                <a:schemeClr val="accent2"/>
              </a:solidFill>
              <a:latin typeface="Arial MT Bl" charset="0"/>
            </a:endParaRPr>
          </a:p>
        </p:txBody>
      </p:sp>
      <p:sp>
        <p:nvSpPr>
          <p:cNvPr id="10" name="Text Box 9"/>
          <p:cNvSpPr txBox="1">
            <a:spLocks noChangeArrowheads="1"/>
          </p:cNvSpPr>
          <p:nvPr/>
        </p:nvSpPr>
        <p:spPr bwMode="auto">
          <a:xfrm>
            <a:off x="152400" y="3200400"/>
            <a:ext cx="2457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A. 11</a:t>
            </a:r>
            <a:r>
              <a:rPr lang="en-US" i="1"/>
              <a:t>x</a:t>
            </a:r>
            <a:r>
              <a:rPr lang="en-US" baseline="30000"/>
              <a:t>7</a:t>
            </a:r>
            <a:r>
              <a:rPr lang="en-US"/>
              <a:t> + 3</a:t>
            </a:r>
            <a:r>
              <a:rPr lang="en-US" i="1"/>
              <a:t>x</a:t>
            </a:r>
            <a:r>
              <a:rPr lang="en-US" baseline="30000"/>
              <a:t>3</a:t>
            </a:r>
            <a:endParaRPr lang="en-US"/>
          </a:p>
        </p:txBody>
      </p:sp>
      <p:grpSp>
        <p:nvGrpSpPr>
          <p:cNvPr id="11" name="Group 19"/>
          <p:cNvGrpSpPr>
            <a:grpSpLocks/>
          </p:cNvGrpSpPr>
          <p:nvPr/>
        </p:nvGrpSpPr>
        <p:grpSpPr bwMode="auto">
          <a:xfrm>
            <a:off x="4038600" y="3200401"/>
            <a:ext cx="2743200" cy="457200"/>
            <a:chOff x="240" y="2634"/>
            <a:chExt cx="1968" cy="438"/>
          </a:xfrm>
        </p:grpSpPr>
        <p:sp>
          <p:nvSpPr>
            <p:cNvPr id="12" name="Text Box 14"/>
            <p:cNvSpPr txBox="1">
              <a:spLocks noChangeArrowheads="1"/>
            </p:cNvSpPr>
            <p:nvPr/>
          </p:nvSpPr>
          <p:spPr bwMode="auto">
            <a:xfrm>
              <a:off x="240" y="2688"/>
              <a:ext cx="33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B.</a:t>
              </a:r>
            </a:p>
          </p:txBody>
        </p:sp>
        <p:pic>
          <p:nvPicPr>
            <p:cNvPr id="13" name="Picture 15"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 y="2634"/>
              <a:ext cx="1584" cy="43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589145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8" name="Text Box 6"/>
          <p:cNvSpPr txBox="1">
            <a:spLocks noChangeArrowheads="1"/>
          </p:cNvSpPr>
          <p:nvPr/>
        </p:nvSpPr>
        <p:spPr bwMode="auto">
          <a:xfrm>
            <a:off x="860425" y="3116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sz="1800" b="0">
              <a:latin typeface="Arial" charset="0"/>
            </a:endParaRPr>
          </a:p>
        </p:txBody>
      </p:sp>
      <p:sp>
        <p:nvSpPr>
          <p:cNvPr id="38919" name="Text Box 7"/>
          <p:cNvSpPr txBox="1">
            <a:spLocks noChangeArrowheads="1"/>
          </p:cNvSpPr>
          <p:nvPr/>
        </p:nvSpPr>
        <p:spPr bwMode="auto">
          <a:xfrm>
            <a:off x="609600" y="304800"/>
            <a:ext cx="805497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0" dirty="0"/>
              <a:t>The </a:t>
            </a:r>
            <a:r>
              <a:rPr lang="en-US" u="sng" dirty="0"/>
              <a:t>standard form of a polynomial</a:t>
            </a:r>
            <a:r>
              <a:rPr lang="en-US" b="0" dirty="0"/>
              <a:t> that contains one variable is written with the terms in order from greatest degree to least degree. When written in standard form, the coefficient of the first term is called the </a:t>
            </a:r>
            <a:r>
              <a:rPr lang="en-US" u="sng" dirty="0"/>
              <a:t>leading coefficient</a:t>
            </a:r>
            <a:r>
              <a:rPr lang="en-US" b="0" dirty="0"/>
              <a:t>.</a:t>
            </a:r>
          </a:p>
        </p:txBody>
      </p:sp>
      <p:sp>
        <p:nvSpPr>
          <p:cNvPr id="5" name="Text Box 37"/>
          <p:cNvSpPr txBox="1">
            <a:spLocks noChangeArrowheads="1"/>
          </p:cNvSpPr>
          <p:nvPr/>
        </p:nvSpPr>
        <p:spPr bwMode="auto">
          <a:xfrm>
            <a:off x="479425" y="1524000"/>
            <a:ext cx="2263775" cy="36933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0" i="1" dirty="0"/>
              <a:t>x</a:t>
            </a:r>
            <a:r>
              <a:rPr lang="en-US" b="0" baseline="30000" dirty="0"/>
              <a:t>5</a:t>
            </a:r>
            <a:r>
              <a:rPr lang="en-US" b="0" dirty="0"/>
              <a:t> + 9</a:t>
            </a:r>
            <a:r>
              <a:rPr lang="en-US" b="0" i="1" dirty="0"/>
              <a:t>x</a:t>
            </a:r>
            <a:r>
              <a:rPr lang="en-US" b="0" baseline="30000" dirty="0"/>
              <a:t>3</a:t>
            </a:r>
            <a:r>
              <a:rPr lang="en-US" b="0" dirty="0"/>
              <a:t> – 4</a:t>
            </a:r>
            <a:r>
              <a:rPr lang="en-US" b="0" i="1" dirty="0"/>
              <a:t>x</a:t>
            </a:r>
            <a:r>
              <a:rPr lang="en-US" b="0" baseline="30000" dirty="0"/>
              <a:t>2</a:t>
            </a:r>
            <a:r>
              <a:rPr lang="en-US" b="0" dirty="0"/>
              <a:t> + 16.</a:t>
            </a:r>
          </a:p>
        </p:txBody>
      </p:sp>
      <p:grpSp>
        <p:nvGrpSpPr>
          <p:cNvPr id="6" name="Group 5"/>
          <p:cNvGrpSpPr>
            <a:grpSpLocks/>
          </p:cNvGrpSpPr>
          <p:nvPr/>
        </p:nvGrpSpPr>
        <p:grpSpPr bwMode="auto">
          <a:xfrm>
            <a:off x="2971800" y="1371600"/>
            <a:ext cx="6172200" cy="1022867"/>
            <a:chOff x="284" y="3072"/>
            <a:chExt cx="3888" cy="899"/>
          </a:xfrm>
        </p:grpSpPr>
        <p:sp>
          <p:nvSpPr>
            <p:cNvPr id="7" name="Text Box 6"/>
            <p:cNvSpPr txBox="1">
              <a:spLocks noChangeArrowheads="1"/>
            </p:cNvSpPr>
            <p:nvPr/>
          </p:nvSpPr>
          <p:spPr bwMode="auto">
            <a:xfrm>
              <a:off x="288" y="3360"/>
              <a:ext cx="3884" cy="611"/>
            </a:xfrm>
            <a:prstGeom prst="rect">
              <a:avLst/>
            </a:prstGeom>
            <a:noFill/>
            <a:ln w="19050">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spcBef>
                  <a:spcPct val="50000"/>
                </a:spcBef>
              </a:pPr>
              <a:r>
                <a:rPr lang="en-US" b="0" dirty="0"/>
                <a:t>A variable written </a:t>
              </a:r>
              <a:r>
                <a:rPr lang="en-US" b="0" dirty="0" smtClean="0"/>
                <a:t>w/o </a:t>
              </a:r>
              <a:r>
                <a:rPr lang="en-US" b="0" dirty="0"/>
                <a:t>a coefficient has a coefficient of 1.</a:t>
              </a:r>
            </a:p>
            <a:p>
              <a:pPr eaLnBrk="0" hangingPunct="0">
                <a:spcBef>
                  <a:spcPct val="50000"/>
                </a:spcBef>
              </a:pPr>
              <a:endParaRPr lang="en-US" b="0" dirty="0"/>
            </a:p>
            <a:p>
              <a:pPr eaLnBrk="0" hangingPunct="0">
                <a:spcBef>
                  <a:spcPct val="50000"/>
                </a:spcBef>
              </a:pPr>
              <a:endParaRPr lang="en-US" sz="800" b="0" dirty="0"/>
            </a:p>
          </p:txBody>
        </p:sp>
        <p:sp>
          <p:nvSpPr>
            <p:cNvPr id="8" name="Text Box 7"/>
            <p:cNvSpPr txBox="1">
              <a:spLocks noChangeArrowheads="1"/>
            </p:cNvSpPr>
            <p:nvPr/>
          </p:nvSpPr>
          <p:spPr bwMode="auto">
            <a:xfrm>
              <a:off x="284" y="3072"/>
              <a:ext cx="1536" cy="288"/>
            </a:xfrm>
            <a:prstGeom prst="rect">
              <a:avLst/>
            </a:prstGeom>
            <a:solidFill>
              <a:srgbClr val="800080"/>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solidFill>
                    <a:schemeClr val="bg1"/>
                  </a:solidFill>
                </a:rPr>
                <a:t>Remember!</a:t>
              </a:r>
              <a:endParaRPr lang="en-US"/>
            </a:p>
          </p:txBody>
        </p:sp>
      </p:grpSp>
      <p:sp>
        <p:nvSpPr>
          <p:cNvPr id="9" name="Text Box 8"/>
          <p:cNvSpPr txBox="1">
            <a:spLocks noChangeArrowheads="1"/>
          </p:cNvSpPr>
          <p:nvPr/>
        </p:nvSpPr>
        <p:spPr bwMode="auto">
          <a:xfrm>
            <a:off x="3886201" y="2057400"/>
            <a:ext cx="182879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i="1" dirty="0"/>
              <a:t>y</a:t>
            </a:r>
            <a:r>
              <a:rPr lang="en-US" baseline="30000" dirty="0"/>
              <a:t>5</a:t>
            </a:r>
            <a:r>
              <a:rPr lang="en-US" dirty="0"/>
              <a:t> = 1</a:t>
            </a:r>
            <a:r>
              <a:rPr lang="en-US" i="1" dirty="0"/>
              <a:t>y</a:t>
            </a:r>
            <a:r>
              <a:rPr lang="en-US" baseline="30000" dirty="0"/>
              <a:t>5</a:t>
            </a:r>
            <a:endParaRPr lang="en-US" dirty="0"/>
          </a:p>
        </p:txBody>
      </p:sp>
      <p:sp>
        <p:nvSpPr>
          <p:cNvPr id="10" name="Text Box 5"/>
          <p:cNvSpPr txBox="1">
            <a:spLocks noChangeArrowheads="1"/>
          </p:cNvSpPr>
          <p:nvPr/>
        </p:nvSpPr>
        <p:spPr bwMode="auto">
          <a:xfrm>
            <a:off x="304800" y="2971800"/>
            <a:ext cx="82375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a:t>Write the polynomial in standard form. Then give the leading coefficient.</a:t>
            </a:r>
            <a:endParaRPr lang="en-US" altLang="en-US" b="0">
              <a:latin typeface="Times" pitchFamily="18" charset="0"/>
            </a:endParaRPr>
          </a:p>
        </p:txBody>
      </p:sp>
      <p:sp>
        <p:nvSpPr>
          <p:cNvPr id="11" name="Text Box 6"/>
          <p:cNvSpPr txBox="1">
            <a:spLocks noChangeArrowheads="1"/>
          </p:cNvSpPr>
          <p:nvPr/>
        </p:nvSpPr>
        <p:spPr bwMode="auto">
          <a:xfrm>
            <a:off x="0" y="24384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spcBef>
                <a:spcPct val="50000"/>
              </a:spcBef>
            </a:pPr>
            <a:r>
              <a:rPr lang="en-US" altLang="en-US" b="0" dirty="0">
                <a:solidFill>
                  <a:srgbClr val="006699"/>
                </a:solidFill>
                <a:latin typeface="Arial Black" pitchFamily="34" charset="0"/>
              </a:rPr>
              <a:t>Example 3A: Writing Polynomials in Standard Form</a:t>
            </a:r>
            <a:endParaRPr lang="en-US" altLang="en-US" sz="2600" b="0" dirty="0">
              <a:solidFill>
                <a:schemeClr val="accent2"/>
              </a:solidFill>
              <a:latin typeface="Arial MT Bl" charset="0"/>
            </a:endParaRPr>
          </a:p>
        </p:txBody>
      </p:sp>
      <p:sp>
        <p:nvSpPr>
          <p:cNvPr id="12" name="Text Box 7"/>
          <p:cNvSpPr txBox="1">
            <a:spLocks noChangeArrowheads="1"/>
          </p:cNvSpPr>
          <p:nvPr/>
        </p:nvSpPr>
        <p:spPr bwMode="auto">
          <a:xfrm>
            <a:off x="228600" y="3352800"/>
            <a:ext cx="3433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 6</a:t>
            </a:r>
            <a:r>
              <a:rPr lang="en-US" i="1" dirty="0"/>
              <a:t>x</a:t>
            </a:r>
            <a:r>
              <a:rPr lang="en-US" dirty="0"/>
              <a:t> – 7</a:t>
            </a:r>
            <a:r>
              <a:rPr lang="en-US" i="1" dirty="0"/>
              <a:t>x</a:t>
            </a:r>
            <a:r>
              <a:rPr lang="en-US" i="1" baseline="30000" dirty="0"/>
              <a:t>5</a:t>
            </a:r>
            <a:r>
              <a:rPr lang="en-US" dirty="0"/>
              <a:t> + 4</a:t>
            </a:r>
            <a:r>
              <a:rPr lang="en-US" i="1" dirty="0"/>
              <a:t>x</a:t>
            </a:r>
            <a:r>
              <a:rPr lang="en-US" baseline="30000" dirty="0"/>
              <a:t>2</a:t>
            </a:r>
            <a:r>
              <a:rPr lang="en-US" dirty="0"/>
              <a:t> + 9</a:t>
            </a:r>
          </a:p>
        </p:txBody>
      </p:sp>
      <p:sp>
        <p:nvSpPr>
          <p:cNvPr id="13" name="Text Box 8"/>
          <p:cNvSpPr txBox="1">
            <a:spLocks noChangeArrowheads="1"/>
          </p:cNvSpPr>
          <p:nvPr/>
        </p:nvSpPr>
        <p:spPr bwMode="auto">
          <a:xfrm>
            <a:off x="4289425" y="3352800"/>
            <a:ext cx="2339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i="1" dirty="0"/>
              <a:t>y</a:t>
            </a:r>
            <a:r>
              <a:rPr lang="en-US" baseline="30000" dirty="0"/>
              <a:t>2 </a:t>
            </a:r>
            <a:r>
              <a:rPr lang="en-US" dirty="0"/>
              <a:t>+ </a:t>
            </a:r>
            <a:r>
              <a:rPr lang="en-US" i="1" dirty="0"/>
              <a:t>y</a:t>
            </a:r>
            <a:r>
              <a:rPr lang="en-US" baseline="30000" dirty="0"/>
              <a:t>6 </a:t>
            </a:r>
            <a:r>
              <a:rPr lang="en-US" dirty="0"/>
              <a:t>− 3</a:t>
            </a:r>
            <a:r>
              <a:rPr lang="en-US" i="1" dirty="0"/>
              <a:t>y</a:t>
            </a:r>
          </a:p>
        </p:txBody>
      </p:sp>
    </p:spTree>
    <p:extLst>
      <p:ext uri="{BB962C8B-B14F-4D97-AF65-F5344CB8AC3E}">
        <p14:creationId xmlns:p14="http://schemas.microsoft.com/office/powerpoint/2010/main" val="2131531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38919"/>
                                        </p:tgtEl>
                                        <p:attrNameLst>
                                          <p:attrName>style.visibility</p:attrName>
                                        </p:attrNameLst>
                                      </p:cBhvr>
                                      <p:to>
                                        <p:strVal val="visible"/>
                                      </p:to>
                                    </p:set>
                                    <p:anim calcmode="lin" valueType="num">
                                      <p:cBhvr>
                                        <p:cTn id="7" dur="1000" fill="hold"/>
                                        <p:tgtEl>
                                          <p:spTgt spid="38919"/>
                                        </p:tgtEl>
                                        <p:attrNameLst>
                                          <p:attrName>ppt_w</p:attrName>
                                        </p:attrNameLst>
                                      </p:cBhvr>
                                      <p:tavLst>
                                        <p:tav tm="0">
                                          <p:val>
                                            <p:fltVal val="0"/>
                                          </p:val>
                                        </p:tav>
                                        <p:tav tm="100000">
                                          <p:val>
                                            <p:strVal val="#ppt_w"/>
                                          </p:val>
                                        </p:tav>
                                      </p:tavLst>
                                    </p:anim>
                                    <p:anim calcmode="lin" valueType="num">
                                      <p:cBhvr>
                                        <p:cTn id="8" dur="1000" fill="hold"/>
                                        <p:tgtEl>
                                          <p:spTgt spid="38919"/>
                                        </p:tgtEl>
                                        <p:attrNameLst>
                                          <p:attrName>ppt_h</p:attrName>
                                        </p:attrNameLst>
                                      </p:cBhvr>
                                      <p:tavLst>
                                        <p:tav tm="0">
                                          <p:val>
                                            <p:fltVal val="0"/>
                                          </p:val>
                                        </p:tav>
                                        <p:tav tm="100000">
                                          <p:val>
                                            <p:strVal val="#ppt_h"/>
                                          </p:val>
                                        </p:tav>
                                      </p:tavLst>
                                    </p:anim>
                                    <p:anim calcmode="lin" valueType="num">
                                      <p:cBhvr>
                                        <p:cTn id="9" dur="1000" fill="hold"/>
                                        <p:tgtEl>
                                          <p:spTgt spid="38919"/>
                                        </p:tgtEl>
                                        <p:attrNameLst>
                                          <p:attrName>style.rotation</p:attrName>
                                        </p:attrNameLst>
                                      </p:cBhvr>
                                      <p:tavLst>
                                        <p:tav tm="0">
                                          <p:val>
                                            <p:fltVal val="90"/>
                                          </p:val>
                                        </p:tav>
                                        <p:tav tm="100000">
                                          <p:val>
                                            <p:fltVal val="0"/>
                                          </p:val>
                                        </p:tav>
                                      </p:tavLst>
                                    </p:anim>
                                    <p:animEffect transition="in" filter="fade">
                                      <p:cBhvr>
                                        <p:cTn id="10" dur="1000"/>
                                        <p:tgtEl>
                                          <p:spTgt spid="389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116" name="Group 60"/>
          <p:cNvGraphicFramePr>
            <a:graphicFrameLocks noGrp="1"/>
          </p:cNvGraphicFramePr>
          <p:nvPr>
            <p:extLst>
              <p:ext uri="{D42A27DB-BD31-4B8C-83A1-F6EECF244321}">
                <p14:modId xmlns:p14="http://schemas.microsoft.com/office/powerpoint/2010/main" val="3423665776"/>
              </p:ext>
            </p:extLst>
          </p:nvPr>
        </p:nvGraphicFramePr>
        <p:xfrm>
          <a:off x="381000" y="304800"/>
          <a:ext cx="3886200" cy="2146300"/>
        </p:xfrm>
        <a:graphic>
          <a:graphicData uri="http://schemas.openxmlformats.org/drawingml/2006/table">
            <a:tbl>
              <a:tblPr/>
              <a:tblGrid>
                <a:gridCol w="1524000"/>
                <a:gridCol w="2362200"/>
              </a:tblGrid>
              <a:tr h="536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Degree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49001"/>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     Name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48000"/>
                      </a:srgbClr>
                    </a:solidFill>
                  </a:tcPr>
                </a:tc>
              </a:tr>
              <a:tr h="536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6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6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45171" name="Group 115"/>
          <p:cNvGrpSpPr>
            <a:grpSpLocks/>
          </p:cNvGrpSpPr>
          <p:nvPr/>
        </p:nvGrpSpPr>
        <p:grpSpPr bwMode="auto">
          <a:xfrm>
            <a:off x="333375" y="854075"/>
            <a:ext cx="4086225" cy="3790950"/>
            <a:chOff x="642" y="1536"/>
            <a:chExt cx="2574" cy="2388"/>
          </a:xfrm>
        </p:grpSpPr>
        <p:sp>
          <p:nvSpPr>
            <p:cNvPr id="45086" name="Text Box 30"/>
            <p:cNvSpPr txBox="1">
              <a:spLocks noChangeArrowheads="1"/>
            </p:cNvSpPr>
            <p:nvPr/>
          </p:nvSpPr>
          <p:spPr bwMode="auto">
            <a:xfrm>
              <a:off x="1070" y="1584"/>
              <a:ext cx="1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atin typeface="Arial" charset="0"/>
                </a:rPr>
                <a:t>0</a:t>
              </a:r>
            </a:p>
          </p:txBody>
        </p:sp>
        <p:sp>
          <p:nvSpPr>
            <p:cNvPr id="45087" name="Text Box 31"/>
            <p:cNvSpPr txBox="1">
              <a:spLocks noChangeArrowheads="1"/>
            </p:cNvSpPr>
            <p:nvPr/>
          </p:nvSpPr>
          <p:spPr bwMode="auto">
            <a:xfrm>
              <a:off x="1065" y="1920"/>
              <a:ext cx="1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atin typeface="Arial" charset="0"/>
                </a:rPr>
                <a:t>1</a:t>
              </a:r>
            </a:p>
          </p:txBody>
        </p:sp>
        <p:sp>
          <p:nvSpPr>
            <p:cNvPr id="45088" name="Text Box 32"/>
            <p:cNvSpPr txBox="1">
              <a:spLocks noChangeArrowheads="1"/>
            </p:cNvSpPr>
            <p:nvPr/>
          </p:nvSpPr>
          <p:spPr bwMode="auto">
            <a:xfrm>
              <a:off x="1070" y="2256"/>
              <a:ext cx="1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atin typeface="Arial" charset="0"/>
                </a:rPr>
                <a:t>2</a:t>
              </a:r>
            </a:p>
          </p:txBody>
        </p:sp>
        <p:sp>
          <p:nvSpPr>
            <p:cNvPr id="45089" name="Text Box 33"/>
            <p:cNvSpPr txBox="1">
              <a:spLocks noChangeArrowheads="1"/>
            </p:cNvSpPr>
            <p:nvPr/>
          </p:nvSpPr>
          <p:spPr bwMode="auto">
            <a:xfrm>
              <a:off x="1862" y="1609"/>
              <a:ext cx="94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atin typeface="Arial" charset="0"/>
                </a:rPr>
                <a:t>Constant</a:t>
              </a:r>
            </a:p>
          </p:txBody>
        </p:sp>
        <p:sp>
          <p:nvSpPr>
            <p:cNvPr id="45090" name="Text Box 34"/>
            <p:cNvSpPr txBox="1">
              <a:spLocks noChangeArrowheads="1"/>
            </p:cNvSpPr>
            <p:nvPr/>
          </p:nvSpPr>
          <p:spPr bwMode="auto">
            <a:xfrm>
              <a:off x="1996" y="1920"/>
              <a:ext cx="69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atin typeface="Arial" charset="0"/>
                </a:rPr>
                <a:t>Linear</a:t>
              </a:r>
            </a:p>
          </p:txBody>
        </p:sp>
        <p:sp>
          <p:nvSpPr>
            <p:cNvPr id="45091" name="Text Box 35"/>
            <p:cNvSpPr txBox="1">
              <a:spLocks noChangeArrowheads="1"/>
            </p:cNvSpPr>
            <p:nvPr/>
          </p:nvSpPr>
          <p:spPr bwMode="auto">
            <a:xfrm>
              <a:off x="1872" y="2226"/>
              <a:ext cx="1012" cy="288"/>
            </a:xfrm>
            <a:prstGeom prst="rect">
              <a:avLst/>
            </a:prstGeom>
            <a:solidFill>
              <a:srgbClr val="FFFF66">
                <a:alpha val="48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atin typeface="Arial" charset="0"/>
                </a:rPr>
                <a:t>Quadratic</a:t>
              </a:r>
            </a:p>
          </p:txBody>
        </p:sp>
        <p:sp>
          <p:nvSpPr>
            <p:cNvPr id="45100" name="Rectangle 44"/>
            <p:cNvSpPr>
              <a:spLocks noChangeArrowheads="1"/>
            </p:cNvSpPr>
            <p:nvPr/>
          </p:nvSpPr>
          <p:spPr bwMode="auto">
            <a:xfrm>
              <a:off x="1632" y="3551"/>
              <a:ext cx="1488" cy="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2800" b="0">
                <a:latin typeface="Arial" charset="0"/>
              </a:endParaRPr>
            </a:p>
          </p:txBody>
        </p:sp>
        <p:sp>
          <p:nvSpPr>
            <p:cNvPr id="45099" name="Rectangle 43"/>
            <p:cNvSpPr>
              <a:spLocks noChangeArrowheads="1"/>
            </p:cNvSpPr>
            <p:nvPr/>
          </p:nvSpPr>
          <p:spPr bwMode="auto">
            <a:xfrm>
              <a:off x="672" y="3551"/>
              <a:ext cx="960" cy="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2800" b="0">
                <a:latin typeface="Arial" charset="0"/>
              </a:endParaRPr>
            </a:p>
          </p:txBody>
        </p:sp>
        <p:sp>
          <p:nvSpPr>
            <p:cNvPr id="45098" name="Rectangle 42"/>
            <p:cNvSpPr>
              <a:spLocks noChangeArrowheads="1"/>
            </p:cNvSpPr>
            <p:nvPr/>
          </p:nvSpPr>
          <p:spPr bwMode="auto">
            <a:xfrm>
              <a:off x="1632" y="3214"/>
              <a:ext cx="1488" cy="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2800" b="0">
                <a:latin typeface="Arial" charset="0"/>
              </a:endParaRPr>
            </a:p>
          </p:txBody>
        </p:sp>
        <p:sp>
          <p:nvSpPr>
            <p:cNvPr id="45097" name="Rectangle 41"/>
            <p:cNvSpPr>
              <a:spLocks noChangeArrowheads="1"/>
            </p:cNvSpPr>
            <p:nvPr/>
          </p:nvSpPr>
          <p:spPr bwMode="auto">
            <a:xfrm>
              <a:off x="672" y="3214"/>
              <a:ext cx="960" cy="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2800" b="0">
                <a:latin typeface="Arial" charset="0"/>
              </a:endParaRPr>
            </a:p>
          </p:txBody>
        </p:sp>
        <p:sp>
          <p:nvSpPr>
            <p:cNvPr id="45096" name="Rectangle 40"/>
            <p:cNvSpPr>
              <a:spLocks noChangeArrowheads="1"/>
            </p:cNvSpPr>
            <p:nvPr/>
          </p:nvSpPr>
          <p:spPr bwMode="auto">
            <a:xfrm>
              <a:off x="1632" y="2877"/>
              <a:ext cx="1488" cy="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2800" b="0">
                <a:latin typeface="Arial" charset="0"/>
              </a:endParaRPr>
            </a:p>
          </p:txBody>
        </p:sp>
        <p:sp>
          <p:nvSpPr>
            <p:cNvPr id="45095" name="Rectangle 39"/>
            <p:cNvSpPr>
              <a:spLocks noChangeArrowheads="1"/>
            </p:cNvSpPr>
            <p:nvPr/>
          </p:nvSpPr>
          <p:spPr bwMode="auto">
            <a:xfrm>
              <a:off x="672" y="2877"/>
              <a:ext cx="960" cy="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2800" b="0">
                <a:latin typeface="Arial" charset="0"/>
              </a:endParaRPr>
            </a:p>
          </p:txBody>
        </p:sp>
        <p:sp>
          <p:nvSpPr>
            <p:cNvPr id="45094" name="Rectangle 38"/>
            <p:cNvSpPr>
              <a:spLocks noChangeArrowheads="1"/>
            </p:cNvSpPr>
            <p:nvPr/>
          </p:nvSpPr>
          <p:spPr bwMode="auto">
            <a:xfrm>
              <a:off x="1632" y="2540"/>
              <a:ext cx="1488" cy="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2800" b="0">
                <a:latin typeface="Arial" charset="0"/>
              </a:endParaRPr>
            </a:p>
          </p:txBody>
        </p:sp>
        <p:sp>
          <p:nvSpPr>
            <p:cNvPr id="45093" name="Rectangle 37"/>
            <p:cNvSpPr>
              <a:spLocks noChangeArrowheads="1"/>
            </p:cNvSpPr>
            <p:nvPr/>
          </p:nvSpPr>
          <p:spPr bwMode="auto">
            <a:xfrm>
              <a:off x="672" y="2540"/>
              <a:ext cx="960" cy="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2800" b="0">
                <a:latin typeface="Arial" charset="0"/>
              </a:endParaRPr>
            </a:p>
          </p:txBody>
        </p:sp>
        <p:sp>
          <p:nvSpPr>
            <p:cNvPr id="45101" name="Line 45"/>
            <p:cNvSpPr>
              <a:spLocks noChangeShapeType="1"/>
            </p:cNvSpPr>
            <p:nvPr/>
          </p:nvSpPr>
          <p:spPr bwMode="auto">
            <a:xfrm>
              <a:off x="672" y="2540"/>
              <a:ext cx="244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02" name="Line 46"/>
            <p:cNvSpPr>
              <a:spLocks noChangeShapeType="1"/>
            </p:cNvSpPr>
            <p:nvPr/>
          </p:nvSpPr>
          <p:spPr bwMode="auto">
            <a:xfrm>
              <a:off x="672" y="2877"/>
              <a:ext cx="24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03" name="Line 47"/>
            <p:cNvSpPr>
              <a:spLocks noChangeShapeType="1"/>
            </p:cNvSpPr>
            <p:nvPr/>
          </p:nvSpPr>
          <p:spPr bwMode="auto">
            <a:xfrm>
              <a:off x="672" y="3214"/>
              <a:ext cx="24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04" name="Line 48"/>
            <p:cNvSpPr>
              <a:spLocks noChangeShapeType="1"/>
            </p:cNvSpPr>
            <p:nvPr/>
          </p:nvSpPr>
          <p:spPr bwMode="auto">
            <a:xfrm>
              <a:off x="672" y="3551"/>
              <a:ext cx="24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05" name="Line 49"/>
            <p:cNvSpPr>
              <a:spLocks noChangeShapeType="1"/>
            </p:cNvSpPr>
            <p:nvPr/>
          </p:nvSpPr>
          <p:spPr bwMode="auto">
            <a:xfrm>
              <a:off x="672" y="3888"/>
              <a:ext cx="244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06" name="Line 50"/>
            <p:cNvSpPr>
              <a:spLocks noChangeShapeType="1"/>
            </p:cNvSpPr>
            <p:nvPr/>
          </p:nvSpPr>
          <p:spPr bwMode="auto">
            <a:xfrm>
              <a:off x="672" y="2540"/>
              <a:ext cx="0" cy="134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07" name="Line 51"/>
            <p:cNvSpPr>
              <a:spLocks noChangeShapeType="1"/>
            </p:cNvSpPr>
            <p:nvPr/>
          </p:nvSpPr>
          <p:spPr bwMode="auto">
            <a:xfrm>
              <a:off x="1632" y="2540"/>
              <a:ext cx="0" cy="13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08" name="Line 52"/>
            <p:cNvSpPr>
              <a:spLocks noChangeShapeType="1"/>
            </p:cNvSpPr>
            <p:nvPr/>
          </p:nvSpPr>
          <p:spPr bwMode="auto">
            <a:xfrm>
              <a:off x="3120" y="2540"/>
              <a:ext cx="0" cy="134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11" name="Text Box 55"/>
            <p:cNvSpPr txBox="1">
              <a:spLocks noChangeArrowheads="1"/>
            </p:cNvSpPr>
            <p:nvPr/>
          </p:nvSpPr>
          <p:spPr bwMode="auto">
            <a:xfrm>
              <a:off x="1056" y="2574"/>
              <a:ext cx="1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atin typeface="Arial" charset="0"/>
                </a:rPr>
                <a:t>3</a:t>
              </a:r>
            </a:p>
          </p:txBody>
        </p:sp>
        <p:sp>
          <p:nvSpPr>
            <p:cNvPr id="45112" name="Text Box 56"/>
            <p:cNvSpPr txBox="1">
              <a:spLocks noChangeArrowheads="1"/>
            </p:cNvSpPr>
            <p:nvPr/>
          </p:nvSpPr>
          <p:spPr bwMode="auto">
            <a:xfrm>
              <a:off x="1056" y="2889"/>
              <a:ext cx="1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atin typeface="Arial" charset="0"/>
                </a:rPr>
                <a:t>4</a:t>
              </a:r>
            </a:p>
          </p:txBody>
        </p:sp>
        <p:sp>
          <p:nvSpPr>
            <p:cNvPr id="45113" name="Text Box 57"/>
            <p:cNvSpPr txBox="1">
              <a:spLocks noChangeArrowheads="1"/>
            </p:cNvSpPr>
            <p:nvPr/>
          </p:nvSpPr>
          <p:spPr bwMode="auto">
            <a:xfrm>
              <a:off x="1056" y="3216"/>
              <a:ext cx="1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atin typeface="Arial" charset="0"/>
                </a:rPr>
                <a:t>5</a:t>
              </a:r>
            </a:p>
          </p:txBody>
        </p:sp>
        <p:sp>
          <p:nvSpPr>
            <p:cNvPr id="45114" name="Text Box 58"/>
            <p:cNvSpPr txBox="1">
              <a:spLocks noChangeArrowheads="1"/>
            </p:cNvSpPr>
            <p:nvPr/>
          </p:nvSpPr>
          <p:spPr bwMode="auto">
            <a:xfrm>
              <a:off x="642" y="3552"/>
              <a:ext cx="99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atin typeface="Arial" charset="0"/>
                </a:rPr>
                <a:t>6 or more</a:t>
              </a:r>
            </a:p>
          </p:txBody>
        </p:sp>
        <p:sp>
          <p:nvSpPr>
            <p:cNvPr id="45117" name="Text Box 61"/>
            <p:cNvSpPr txBox="1">
              <a:spLocks noChangeArrowheads="1"/>
            </p:cNvSpPr>
            <p:nvPr/>
          </p:nvSpPr>
          <p:spPr bwMode="auto">
            <a:xfrm>
              <a:off x="1718" y="3578"/>
              <a:ext cx="1498"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5000"/>
                </a:lnSpc>
              </a:pPr>
              <a:r>
                <a:rPr lang="en-US" sz="2000"/>
                <a:t>6</a:t>
              </a:r>
              <a:r>
                <a:rPr lang="en-US" sz="2000" baseline="30000"/>
                <a:t>th</a:t>
              </a:r>
              <a:r>
                <a:rPr lang="en-US" sz="2000"/>
                <a:t>,7</a:t>
              </a:r>
              <a:r>
                <a:rPr lang="en-US" sz="2000" baseline="30000"/>
                <a:t>th</a:t>
              </a:r>
              <a:r>
                <a:rPr lang="en-US" sz="2000"/>
                <a:t>,degree and so on</a:t>
              </a:r>
            </a:p>
          </p:txBody>
        </p:sp>
        <p:sp>
          <p:nvSpPr>
            <p:cNvPr id="45118" name="Text Box 62"/>
            <p:cNvSpPr txBox="1">
              <a:spLocks noChangeArrowheads="1"/>
            </p:cNvSpPr>
            <p:nvPr/>
          </p:nvSpPr>
          <p:spPr bwMode="auto">
            <a:xfrm>
              <a:off x="1991" y="2569"/>
              <a:ext cx="649" cy="288"/>
            </a:xfrm>
            <a:prstGeom prst="rect">
              <a:avLst/>
            </a:prstGeom>
            <a:solidFill>
              <a:srgbClr val="FFFF66">
                <a:alpha val="4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atin typeface="Arial" charset="0"/>
                </a:rPr>
                <a:t>Cubic</a:t>
              </a:r>
            </a:p>
          </p:txBody>
        </p:sp>
        <p:sp>
          <p:nvSpPr>
            <p:cNvPr id="45119" name="Text Box 63"/>
            <p:cNvSpPr txBox="1">
              <a:spLocks noChangeArrowheads="1"/>
            </p:cNvSpPr>
            <p:nvPr/>
          </p:nvSpPr>
          <p:spPr bwMode="auto">
            <a:xfrm>
              <a:off x="1920" y="2857"/>
              <a:ext cx="7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atin typeface="Arial" charset="0"/>
                </a:rPr>
                <a:t>Quartic</a:t>
              </a:r>
            </a:p>
          </p:txBody>
        </p:sp>
        <p:sp>
          <p:nvSpPr>
            <p:cNvPr id="45120" name="Text Box 64"/>
            <p:cNvSpPr txBox="1">
              <a:spLocks noChangeArrowheads="1"/>
            </p:cNvSpPr>
            <p:nvPr/>
          </p:nvSpPr>
          <p:spPr bwMode="auto">
            <a:xfrm>
              <a:off x="1942" y="3193"/>
              <a:ext cx="7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atin typeface="Arial" charset="0"/>
                </a:rPr>
                <a:t>Quintic</a:t>
              </a:r>
            </a:p>
          </p:txBody>
        </p:sp>
        <p:sp>
          <p:nvSpPr>
            <p:cNvPr id="45169" name="Line 113"/>
            <p:cNvSpPr>
              <a:spLocks noChangeShapeType="1"/>
            </p:cNvSpPr>
            <p:nvPr/>
          </p:nvSpPr>
          <p:spPr bwMode="auto">
            <a:xfrm>
              <a:off x="672" y="1536"/>
              <a:ext cx="2448" cy="0"/>
            </a:xfrm>
            <a:prstGeom prst="line">
              <a:avLst/>
            </a:prstGeom>
            <a:noFill/>
            <a:ln w="381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5172" name="Group 116"/>
          <p:cNvGrpSpPr>
            <a:grpSpLocks/>
          </p:cNvGrpSpPr>
          <p:nvPr/>
        </p:nvGrpSpPr>
        <p:grpSpPr bwMode="auto">
          <a:xfrm>
            <a:off x="4648200" y="307975"/>
            <a:ext cx="3200400" cy="2647950"/>
            <a:chOff x="3360" y="1192"/>
            <a:chExt cx="2016" cy="1668"/>
          </a:xfrm>
        </p:grpSpPr>
        <p:sp>
          <p:nvSpPr>
            <p:cNvPr id="45130" name="Rectangle 74"/>
            <p:cNvSpPr>
              <a:spLocks noChangeArrowheads="1"/>
            </p:cNvSpPr>
            <p:nvPr/>
          </p:nvSpPr>
          <p:spPr bwMode="auto">
            <a:xfrm>
              <a:off x="4128" y="2170"/>
              <a:ext cx="1248"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2800" b="0">
                <a:latin typeface="Arial" charset="0"/>
              </a:endParaRPr>
            </a:p>
          </p:txBody>
        </p:sp>
        <p:sp>
          <p:nvSpPr>
            <p:cNvPr id="45129" name="Rectangle 73"/>
            <p:cNvSpPr>
              <a:spLocks noChangeArrowheads="1"/>
            </p:cNvSpPr>
            <p:nvPr/>
          </p:nvSpPr>
          <p:spPr bwMode="auto">
            <a:xfrm>
              <a:off x="3360" y="2170"/>
              <a:ext cx="768"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2800" b="0">
                <a:latin typeface="Arial" charset="0"/>
              </a:endParaRPr>
            </a:p>
          </p:txBody>
        </p:sp>
        <p:sp>
          <p:nvSpPr>
            <p:cNvPr id="45128" name="Rectangle 72"/>
            <p:cNvSpPr>
              <a:spLocks noChangeArrowheads="1"/>
            </p:cNvSpPr>
            <p:nvPr/>
          </p:nvSpPr>
          <p:spPr bwMode="auto">
            <a:xfrm>
              <a:off x="4128" y="1844"/>
              <a:ext cx="1248"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2800" b="0">
                <a:latin typeface="Arial" charset="0"/>
              </a:endParaRPr>
            </a:p>
          </p:txBody>
        </p:sp>
        <p:sp>
          <p:nvSpPr>
            <p:cNvPr id="45127" name="Rectangle 71"/>
            <p:cNvSpPr>
              <a:spLocks noChangeArrowheads="1"/>
            </p:cNvSpPr>
            <p:nvPr/>
          </p:nvSpPr>
          <p:spPr bwMode="auto">
            <a:xfrm>
              <a:off x="3360" y="1844"/>
              <a:ext cx="768"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2800" b="0">
                <a:latin typeface="Arial" charset="0"/>
              </a:endParaRPr>
            </a:p>
          </p:txBody>
        </p:sp>
        <p:sp>
          <p:nvSpPr>
            <p:cNvPr id="45126" name="Rectangle 70"/>
            <p:cNvSpPr>
              <a:spLocks noChangeArrowheads="1"/>
            </p:cNvSpPr>
            <p:nvPr/>
          </p:nvSpPr>
          <p:spPr bwMode="auto">
            <a:xfrm>
              <a:off x="4128" y="1518"/>
              <a:ext cx="1248"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2800" b="0">
                <a:latin typeface="Arial" charset="0"/>
              </a:endParaRPr>
            </a:p>
          </p:txBody>
        </p:sp>
        <p:sp>
          <p:nvSpPr>
            <p:cNvPr id="45125" name="Rectangle 69"/>
            <p:cNvSpPr>
              <a:spLocks noChangeArrowheads="1"/>
            </p:cNvSpPr>
            <p:nvPr/>
          </p:nvSpPr>
          <p:spPr bwMode="auto">
            <a:xfrm>
              <a:off x="3360" y="1518"/>
              <a:ext cx="768"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2800" b="0">
                <a:latin typeface="Arial" charset="0"/>
              </a:endParaRPr>
            </a:p>
          </p:txBody>
        </p:sp>
        <p:sp>
          <p:nvSpPr>
            <p:cNvPr id="45124" name="Rectangle 68"/>
            <p:cNvSpPr>
              <a:spLocks noChangeArrowheads="1"/>
            </p:cNvSpPr>
            <p:nvPr/>
          </p:nvSpPr>
          <p:spPr bwMode="auto">
            <a:xfrm>
              <a:off x="4128" y="1192"/>
              <a:ext cx="1248" cy="326"/>
            </a:xfrm>
            <a:prstGeom prst="rect">
              <a:avLst/>
            </a:prstGeom>
            <a:solidFill>
              <a:srgbClr val="BBE0E3">
                <a:alpha val="490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US" sz="2800" b="0">
                  <a:latin typeface="Arial" charset="0"/>
                </a:rPr>
                <a:t>    Name</a:t>
              </a:r>
            </a:p>
          </p:txBody>
        </p:sp>
        <p:sp>
          <p:nvSpPr>
            <p:cNvPr id="45123" name="Rectangle 67"/>
            <p:cNvSpPr>
              <a:spLocks noChangeArrowheads="1"/>
            </p:cNvSpPr>
            <p:nvPr/>
          </p:nvSpPr>
          <p:spPr bwMode="auto">
            <a:xfrm>
              <a:off x="3360" y="1192"/>
              <a:ext cx="768" cy="326"/>
            </a:xfrm>
            <a:prstGeom prst="rect">
              <a:avLst/>
            </a:prstGeom>
            <a:solidFill>
              <a:srgbClr val="BBE0E3">
                <a:alpha val="490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US" sz="2800" b="0">
                  <a:latin typeface="Arial" charset="0"/>
                </a:rPr>
                <a:t>Terms</a:t>
              </a:r>
            </a:p>
          </p:txBody>
        </p:sp>
        <p:sp>
          <p:nvSpPr>
            <p:cNvPr id="45131" name="Line 75"/>
            <p:cNvSpPr>
              <a:spLocks noChangeShapeType="1"/>
            </p:cNvSpPr>
            <p:nvPr/>
          </p:nvSpPr>
          <p:spPr bwMode="auto">
            <a:xfrm>
              <a:off x="3360" y="1192"/>
              <a:ext cx="2016"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2" name="Line 76"/>
            <p:cNvSpPr>
              <a:spLocks noChangeShapeType="1"/>
            </p:cNvSpPr>
            <p:nvPr/>
          </p:nvSpPr>
          <p:spPr bwMode="auto">
            <a:xfrm>
              <a:off x="3360" y="1518"/>
              <a:ext cx="2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3" name="Line 77"/>
            <p:cNvSpPr>
              <a:spLocks noChangeShapeType="1"/>
            </p:cNvSpPr>
            <p:nvPr/>
          </p:nvSpPr>
          <p:spPr bwMode="auto">
            <a:xfrm>
              <a:off x="3360" y="1844"/>
              <a:ext cx="2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4" name="Line 78"/>
            <p:cNvSpPr>
              <a:spLocks noChangeShapeType="1"/>
            </p:cNvSpPr>
            <p:nvPr/>
          </p:nvSpPr>
          <p:spPr bwMode="auto">
            <a:xfrm>
              <a:off x="3360" y="2170"/>
              <a:ext cx="2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5" name="Line 79"/>
            <p:cNvSpPr>
              <a:spLocks noChangeShapeType="1"/>
            </p:cNvSpPr>
            <p:nvPr/>
          </p:nvSpPr>
          <p:spPr bwMode="auto">
            <a:xfrm>
              <a:off x="3360" y="2496"/>
              <a:ext cx="2016"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6" name="Line 80"/>
            <p:cNvSpPr>
              <a:spLocks noChangeShapeType="1"/>
            </p:cNvSpPr>
            <p:nvPr/>
          </p:nvSpPr>
          <p:spPr bwMode="auto">
            <a:xfrm>
              <a:off x="3360" y="1192"/>
              <a:ext cx="0" cy="1304"/>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7" name="Line 81"/>
            <p:cNvSpPr>
              <a:spLocks noChangeShapeType="1"/>
            </p:cNvSpPr>
            <p:nvPr/>
          </p:nvSpPr>
          <p:spPr bwMode="auto">
            <a:xfrm>
              <a:off x="4128" y="1192"/>
              <a:ext cx="0" cy="13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8" name="Line 82"/>
            <p:cNvSpPr>
              <a:spLocks noChangeShapeType="1"/>
            </p:cNvSpPr>
            <p:nvPr/>
          </p:nvSpPr>
          <p:spPr bwMode="auto">
            <a:xfrm>
              <a:off x="5376" y="1192"/>
              <a:ext cx="0" cy="1304"/>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3" name="Rectangle 87"/>
            <p:cNvSpPr>
              <a:spLocks noChangeArrowheads="1"/>
            </p:cNvSpPr>
            <p:nvPr/>
          </p:nvSpPr>
          <p:spPr bwMode="auto">
            <a:xfrm>
              <a:off x="4128" y="2496"/>
              <a:ext cx="1248" cy="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2800" b="0">
                <a:latin typeface="Arial" charset="0"/>
              </a:endParaRPr>
            </a:p>
          </p:txBody>
        </p:sp>
        <p:sp>
          <p:nvSpPr>
            <p:cNvPr id="45142" name="Rectangle 86"/>
            <p:cNvSpPr>
              <a:spLocks noChangeArrowheads="1"/>
            </p:cNvSpPr>
            <p:nvPr/>
          </p:nvSpPr>
          <p:spPr bwMode="auto">
            <a:xfrm>
              <a:off x="3360" y="2496"/>
              <a:ext cx="768" cy="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2800" b="0">
                <a:latin typeface="Arial" charset="0"/>
              </a:endParaRPr>
            </a:p>
          </p:txBody>
        </p:sp>
        <p:sp>
          <p:nvSpPr>
            <p:cNvPr id="45144" name="Line 88"/>
            <p:cNvSpPr>
              <a:spLocks noChangeShapeType="1"/>
            </p:cNvSpPr>
            <p:nvPr/>
          </p:nvSpPr>
          <p:spPr bwMode="auto">
            <a:xfrm>
              <a:off x="3360" y="2496"/>
              <a:ext cx="2016"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5" name="Line 89"/>
            <p:cNvSpPr>
              <a:spLocks noChangeShapeType="1"/>
            </p:cNvSpPr>
            <p:nvPr/>
          </p:nvSpPr>
          <p:spPr bwMode="auto">
            <a:xfrm>
              <a:off x="3360" y="2832"/>
              <a:ext cx="2016"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6" name="Line 90"/>
            <p:cNvSpPr>
              <a:spLocks noChangeShapeType="1"/>
            </p:cNvSpPr>
            <p:nvPr/>
          </p:nvSpPr>
          <p:spPr bwMode="auto">
            <a:xfrm>
              <a:off x="3360" y="2496"/>
              <a:ext cx="0" cy="33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7" name="Line 91"/>
            <p:cNvSpPr>
              <a:spLocks noChangeShapeType="1"/>
            </p:cNvSpPr>
            <p:nvPr/>
          </p:nvSpPr>
          <p:spPr bwMode="auto">
            <a:xfrm>
              <a:off x="4128" y="2496"/>
              <a:ext cx="0" cy="3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8" name="Line 92"/>
            <p:cNvSpPr>
              <a:spLocks noChangeShapeType="1"/>
            </p:cNvSpPr>
            <p:nvPr/>
          </p:nvSpPr>
          <p:spPr bwMode="auto">
            <a:xfrm>
              <a:off x="5376" y="2496"/>
              <a:ext cx="0" cy="33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0" name="Text Box 104"/>
            <p:cNvSpPr txBox="1">
              <a:spLocks noChangeArrowheads="1"/>
            </p:cNvSpPr>
            <p:nvPr/>
          </p:nvSpPr>
          <p:spPr bwMode="auto">
            <a:xfrm>
              <a:off x="4236" y="1540"/>
              <a:ext cx="101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atin typeface="Arial" charset="0"/>
                </a:rPr>
                <a:t>Monomial</a:t>
              </a:r>
            </a:p>
          </p:txBody>
        </p:sp>
        <p:sp>
          <p:nvSpPr>
            <p:cNvPr id="45161" name="Text Box 105"/>
            <p:cNvSpPr txBox="1">
              <a:spLocks noChangeArrowheads="1"/>
            </p:cNvSpPr>
            <p:nvPr/>
          </p:nvSpPr>
          <p:spPr bwMode="auto">
            <a:xfrm>
              <a:off x="4273" y="1872"/>
              <a:ext cx="926" cy="288"/>
            </a:xfrm>
            <a:prstGeom prst="rect">
              <a:avLst/>
            </a:prstGeom>
            <a:solidFill>
              <a:srgbClr val="FFFF66">
                <a:alpha val="48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atin typeface="Arial" charset="0"/>
                </a:rPr>
                <a:t>Binomial</a:t>
              </a:r>
            </a:p>
          </p:txBody>
        </p:sp>
        <p:sp>
          <p:nvSpPr>
            <p:cNvPr id="45162" name="Text Box 106"/>
            <p:cNvSpPr txBox="1">
              <a:spLocks noChangeArrowheads="1"/>
            </p:cNvSpPr>
            <p:nvPr/>
          </p:nvSpPr>
          <p:spPr bwMode="auto">
            <a:xfrm>
              <a:off x="4246" y="2178"/>
              <a:ext cx="979" cy="288"/>
            </a:xfrm>
            <a:prstGeom prst="rect">
              <a:avLst/>
            </a:prstGeom>
            <a:solidFill>
              <a:srgbClr val="FFFF66">
                <a:alpha val="490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atin typeface="Arial" charset="0"/>
                </a:rPr>
                <a:t>Trinomial</a:t>
              </a:r>
            </a:p>
          </p:txBody>
        </p:sp>
        <p:sp>
          <p:nvSpPr>
            <p:cNvPr id="45163" name="Text Box 107"/>
            <p:cNvSpPr txBox="1">
              <a:spLocks noChangeArrowheads="1"/>
            </p:cNvSpPr>
            <p:nvPr/>
          </p:nvSpPr>
          <p:spPr bwMode="auto">
            <a:xfrm>
              <a:off x="4189" y="2496"/>
              <a:ext cx="113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atin typeface="Arial" charset="0"/>
                </a:rPr>
                <a:t>Polynomial</a:t>
              </a:r>
            </a:p>
          </p:txBody>
        </p:sp>
        <p:sp>
          <p:nvSpPr>
            <p:cNvPr id="45164" name="Text Box 108"/>
            <p:cNvSpPr txBox="1">
              <a:spLocks noChangeArrowheads="1"/>
            </p:cNvSpPr>
            <p:nvPr/>
          </p:nvSpPr>
          <p:spPr bwMode="auto">
            <a:xfrm>
              <a:off x="3360" y="2502"/>
              <a:ext cx="754" cy="3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65000"/>
                </a:lnSpc>
                <a:spcBef>
                  <a:spcPct val="50000"/>
                </a:spcBef>
              </a:pPr>
              <a:r>
                <a:rPr lang="en-US">
                  <a:latin typeface="Arial" charset="0"/>
                </a:rPr>
                <a:t>4 or more</a:t>
              </a:r>
            </a:p>
          </p:txBody>
        </p:sp>
        <p:sp>
          <p:nvSpPr>
            <p:cNvPr id="45165" name="Text Box 109"/>
            <p:cNvSpPr txBox="1">
              <a:spLocks noChangeArrowheads="1"/>
            </p:cNvSpPr>
            <p:nvPr/>
          </p:nvSpPr>
          <p:spPr bwMode="auto">
            <a:xfrm>
              <a:off x="3614" y="1536"/>
              <a:ext cx="22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atin typeface="Arial" charset="0"/>
                </a:rPr>
                <a:t>1</a:t>
              </a:r>
            </a:p>
          </p:txBody>
        </p:sp>
        <p:sp>
          <p:nvSpPr>
            <p:cNvPr id="45166" name="Text Box 110"/>
            <p:cNvSpPr txBox="1">
              <a:spLocks noChangeArrowheads="1"/>
            </p:cNvSpPr>
            <p:nvPr/>
          </p:nvSpPr>
          <p:spPr bwMode="auto">
            <a:xfrm>
              <a:off x="3630" y="1872"/>
              <a:ext cx="22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atin typeface="Arial" charset="0"/>
                </a:rPr>
                <a:t>2</a:t>
              </a:r>
            </a:p>
          </p:txBody>
        </p:sp>
        <p:sp>
          <p:nvSpPr>
            <p:cNvPr id="45167" name="Text Box 111"/>
            <p:cNvSpPr txBox="1">
              <a:spLocks noChangeArrowheads="1"/>
            </p:cNvSpPr>
            <p:nvPr/>
          </p:nvSpPr>
          <p:spPr bwMode="auto">
            <a:xfrm>
              <a:off x="3648" y="2169"/>
              <a:ext cx="22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atin typeface="Arial" charset="0"/>
                </a:rPr>
                <a:t>3</a:t>
              </a:r>
            </a:p>
          </p:txBody>
        </p:sp>
        <p:sp>
          <p:nvSpPr>
            <p:cNvPr id="45170" name="Line 114"/>
            <p:cNvSpPr>
              <a:spLocks noChangeShapeType="1"/>
            </p:cNvSpPr>
            <p:nvPr/>
          </p:nvSpPr>
          <p:spPr bwMode="auto">
            <a:xfrm>
              <a:off x="3360" y="1527"/>
              <a:ext cx="2016" cy="0"/>
            </a:xfrm>
            <a:prstGeom prst="line">
              <a:avLst/>
            </a:prstGeom>
            <a:noFill/>
            <a:ln w="381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 name="TextBox 1"/>
          <p:cNvSpPr txBox="1"/>
          <p:nvPr/>
        </p:nvSpPr>
        <p:spPr>
          <a:xfrm>
            <a:off x="4800600" y="3179763"/>
            <a:ext cx="2590800" cy="369332"/>
          </a:xfrm>
          <a:prstGeom prst="rect">
            <a:avLst/>
          </a:prstGeom>
          <a:noFill/>
        </p:spPr>
        <p:txBody>
          <a:bodyPr wrap="square" rtlCol="0">
            <a:spAutoFit/>
          </a:bodyPr>
          <a:lstStyle/>
          <a:p>
            <a:r>
              <a:rPr lang="en-US" dirty="0" smtClean="0"/>
              <a:t>Give me examples!</a:t>
            </a:r>
            <a:endParaRPr lang="en-US" dirty="0"/>
          </a:p>
        </p:txBody>
      </p:sp>
    </p:spTree>
    <p:extLst>
      <p:ext uri="{BB962C8B-B14F-4D97-AF65-F5344CB8AC3E}">
        <p14:creationId xmlns:p14="http://schemas.microsoft.com/office/powerpoint/2010/main" val="9338143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5116"/>
                                        </p:tgtEl>
                                        <p:attrNameLst>
                                          <p:attrName>style.visibility</p:attrName>
                                        </p:attrNameLst>
                                      </p:cBhvr>
                                      <p:to>
                                        <p:strVal val="visible"/>
                                      </p:to>
                                    </p:set>
                                    <p:animEffect transition="in" filter="box(in)">
                                      <p:cBhvr>
                                        <p:cTn id="7" dur="500"/>
                                        <p:tgtEl>
                                          <p:spTgt spid="45116"/>
                                        </p:tgtEl>
                                      </p:cBhvr>
                                    </p:animEffect>
                                  </p:childTnLst>
                                </p:cTn>
                              </p:par>
                              <p:par>
                                <p:cTn id="8" presetID="22" presetClass="entr" presetSubtype="1" fill="hold" nodeType="withEffect">
                                  <p:stCondLst>
                                    <p:cond delay="0"/>
                                  </p:stCondLst>
                                  <p:childTnLst>
                                    <p:set>
                                      <p:cBhvr>
                                        <p:cTn id="9" dur="1" fill="hold">
                                          <p:stCondLst>
                                            <p:cond delay="0"/>
                                          </p:stCondLst>
                                        </p:cTn>
                                        <p:tgtEl>
                                          <p:spTgt spid="45171"/>
                                        </p:tgtEl>
                                        <p:attrNameLst>
                                          <p:attrName>style.visibility</p:attrName>
                                        </p:attrNameLst>
                                      </p:cBhvr>
                                      <p:to>
                                        <p:strVal val="visible"/>
                                      </p:to>
                                    </p:set>
                                    <p:animEffect transition="in" filter="wipe(up)">
                                      <p:cBhvr>
                                        <p:cTn id="10" dur="2000"/>
                                        <p:tgtEl>
                                          <p:spTgt spid="45171"/>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nodeType="clickEffect">
                                  <p:stCondLst>
                                    <p:cond delay="0"/>
                                  </p:stCondLst>
                                  <p:childTnLst>
                                    <p:set>
                                      <p:cBhvr>
                                        <p:cTn id="14" dur="1" fill="hold">
                                          <p:stCondLst>
                                            <p:cond delay="0"/>
                                          </p:stCondLst>
                                        </p:cTn>
                                        <p:tgtEl>
                                          <p:spTgt spid="45172"/>
                                        </p:tgtEl>
                                        <p:attrNameLst>
                                          <p:attrName>style.visibility</p:attrName>
                                        </p:attrNameLst>
                                      </p:cBhvr>
                                      <p:to>
                                        <p:strVal val="visible"/>
                                      </p:to>
                                    </p:set>
                                    <p:animEffect transition="in" filter="wipe(up)">
                                      <p:cBhvr>
                                        <p:cTn id="15" dur="2000"/>
                                        <p:tgtEl>
                                          <p:spTgt spid="45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Text Box 5"/>
          <p:cNvSpPr txBox="1">
            <a:spLocks noChangeArrowheads="1"/>
          </p:cNvSpPr>
          <p:nvPr/>
        </p:nvSpPr>
        <p:spPr bwMode="auto">
          <a:xfrm>
            <a:off x="304800" y="1828800"/>
            <a:ext cx="82375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a:t>Classify each polynomial according to its degree and number of terms.</a:t>
            </a:r>
            <a:endParaRPr lang="en-US" altLang="en-US" b="0">
              <a:latin typeface="Times" pitchFamily="18" charset="0"/>
            </a:endParaRPr>
          </a:p>
        </p:txBody>
      </p:sp>
      <p:sp>
        <p:nvSpPr>
          <p:cNvPr id="46086" name="Text Box 6"/>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spcBef>
                <a:spcPct val="50000"/>
              </a:spcBef>
            </a:pPr>
            <a:r>
              <a:rPr lang="en-US" altLang="en-US" b="0">
                <a:solidFill>
                  <a:srgbClr val="006699"/>
                </a:solidFill>
                <a:latin typeface="Arial Black" pitchFamily="34" charset="0"/>
              </a:rPr>
              <a:t>Example 4: Classifying Polynomials</a:t>
            </a:r>
            <a:endParaRPr lang="en-US" altLang="en-US" sz="2600" b="0">
              <a:solidFill>
                <a:schemeClr val="accent2"/>
              </a:solidFill>
              <a:latin typeface="Arial MT Bl" charset="0"/>
            </a:endParaRPr>
          </a:p>
        </p:txBody>
      </p:sp>
      <p:sp>
        <p:nvSpPr>
          <p:cNvPr id="46089" name="Text Box 9"/>
          <p:cNvSpPr txBox="1">
            <a:spLocks noChangeArrowheads="1"/>
          </p:cNvSpPr>
          <p:nvPr/>
        </p:nvSpPr>
        <p:spPr bwMode="auto">
          <a:xfrm>
            <a:off x="774700" y="2852738"/>
            <a:ext cx="2089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A. 5</a:t>
            </a:r>
            <a:r>
              <a:rPr lang="en-US" i="1"/>
              <a:t>n</a:t>
            </a:r>
            <a:r>
              <a:rPr lang="en-US" baseline="30000"/>
              <a:t>3 </a:t>
            </a:r>
            <a:r>
              <a:rPr lang="en-US"/>
              <a:t>+ 4</a:t>
            </a:r>
            <a:r>
              <a:rPr lang="en-US" i="1"/>
              <a:t>n</a:t>
            </a:r>
          </a:p>
        </p:txBody>
      </p:sp>
      <p:sp>
        <p:nvSpPr>
          <p:cNvPr id="46090" name="Text Box 10"/>
          <p:cNvSpPr txBox="1">
            <a:spLocks noChangeArrowheads="1"/>
          </p:cNvSpPr>
          <p:nvPr/>
        </p:nvSpPr>
        <p:spPr bwMode="auto">
          <a:xfrm>
            <a:off x="1241425" y="3276600"/>
            <a:ext cx="3101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0">
                <a:solidFill>
                  <a:srgbClr val="FF0000"/>
                </a:solidFill>
              </a:rPr>
              <a:t>Degree 3  </a:t>
            </a:r>
            <a:r>
              <a:rPr lang="en-US" b="0">
                <a:solidFill>
                  <a:srgbClr val="3333FF"/>
                </a:solidFill>
              </a:rPr>
              <a:t>Terms 2</a:t>
            </a:r>
          </a:p>
        </p:txBody>
      </p:sp>
      <p:sp>
        <p:nvSpPr>
          <p:cNvPr id="46091" name="Text Box 11"/>
          <p:cNvSpPr txBox="1">
            <a:spLocks noChangeArrowheads="1"/>
          </p:cNvSpPr>
          <p:nvPr/>
        </p:nvSpPr>
        <p:spPr bwMode="auto">
          <a:xfrm>
            <a:off x="4905375" y="2852738"/>
            <a:ext cx="4267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b="0"/>
              <a:t>5</a:t>
            </a:r>
            <a:r>
              <a:rPr lang="en-US" b="0" i="1"/>
              <a:t>n</a:t>
            </a:r>
            <a:r>
              <a:rPr lang="en-US" b="0" baseline="30000"/>
              <a:t>3 </a:t>
            </a:r>
            <a:r>
              <a:rPr lang="en-US" b="0"/>
              <a:t>+ 4</a:t>
            </a:r>
            <a:r>
              <a:rPr lang="en-US" b="0" i="1"/>
              <a:t>n</a:t>
            </a:r>
            <a:r>
              <a:rPr lang="en-US" b="0"/>
              <a:t> is a</a:t>
            </a:r>
            <a:r>
              <a:rPr lang="en-US" b="0">
                <a:solidFill>
                  <a:srgbClr val="FF0000"/>
                </a:solidFill>
              </a:rPr>
              <a:t> </a:t>
            </a:r>
            <a:r>
              <a:rPr lang="en-US" b="0">
                <a:solidFill>
                  <a:srgbClr val="3333FF"/>
                </a:solidFill>
              </a:rPr>
              <a:t>cubic</a:t>
            </a:r>
            <a:r>
              <a:rPr lang="en-US" b="0">
                <a:solidFill>
                  <a:srgbClr val="FF0000"/>
                </a:solidFill>
              </a:rPr>
              <a:t> binomial. </a:t>
            </a:r>
          </a:p>
        </p:txBody>
      </p:sp>
      <p:sp>
        <p:nvSpPr>
          <p:cNvPr id="46092" name="Text Box 12"/>
          <p:cNvSpPr txBox="1">
            <a:spLocks noChangeArrowheads="1"/>
          </p:cNvSpPr>
          <p:nvPr/>
        </p:nvSpPr>
        <p:spPr bwMode="auto">
          <a:xfrm>
            <a:off x="750888" y="3886200"/>
            <a:ext cx="42783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B. 4</a:t>
            </a:r>
            <a:r>
              <a:rPr lang="en-US" i="1"/>
              <a:t>y</a:t>
            </a:r>
            <a:r>
              <a:rPr lang="en-US" baseline="30000"/>
              <a:t>6</a:t>
            </a:r>
            <a:r>
              <a:rPr lang="en-US"/>
              <a:t> – 5</a:t>
            </a:r>
            <a:r>
              <a:rPr lang="en-US" i="1"/>
              <a:t>y</a:t>
            </a:r>
            <a:r>
              <a:rPr lang="en-US" baseline="30000"/>
              <a:t>3</a:t>
            </a:r>
            <a:r>
              <a:rPr lang="en-US"/>
              <a:t> + 2</a:t>
            </a:r>
            <a:r>
              <a:rPr lang="en-US" i="1"/>
              <a:t>y</a:t>
            </a:r>
            <a:r>
              <a:rPr lang="en-US"/>
              <a:t> – 9</a:t>
            </a:r>
          </a:p>
        </p:txBody>
      </p:sp>
      <p:sp>
        <p:nvSpPr>
          <p:cNvPr id="46096" name="Text Box 16"/>
          <p:cNvSpPr txBox="1">
            <a:spLocks noChangeArrowheads="1"/>
          </p:cNvSpPr>
          <p:nvPr/>
        </p:nvSpPr>
        <p:spPr bwMode="auto">
          <a:xfrm>
            <a:off x="762000" y="4951413"/>
            <a:ext cx="1257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C. –2</a:t>
            </a:r>
            <a:r>
              <a:rPr lang="en-US" i="1"/>
              <a:t>x</a:t>
            </a:r>
          </a:p>
        </p:txBody>
      </p:sp>
    </p:spTree>
    <p:extLst>
      <p:ext uri="{BB962C8B-B14F-4D97-AF65-F5344CB8AC3E}">
        <p14:creationId xmlns:p14="http://schemas.microsoft.com/office/powerpoint/2010/main" val="9574386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6090"/>
                                        </p:tgtEl>
                                        <p:attrNameLst>
                                          <p:attrName>style.visibility</p:attrName>
                                        </p:attrNameLst>
                                      </p:cBhvr>
                                      <p:to>
                                        <p:strVal val="visible"/>
                                      </p:to>
                                    </p:set>
                                    <p:animEffect transition="in" filter="dissolve">
                                      <p:cBhvr>
                                        <p:cTn id="7" dur="500"/>
                                        <p:tgtEl>
                                          <p:spTgt spid="460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46091"/>
                                        </p:tgtEl>
                                        <p:attrNameLst>
                                          <p:attrName>style.visibility</p:attrName>
                                        </p:attrNameLst>
                                      </p:cBhvr>
                                      <p:to>
                                        <p:strVal val="visible"/>
                                      </p:to>
                                    </p:set>
                                    <p:anim calcmode="lin" valueType="num">
                                      <p:cBhvr>
                                        <p:cTn id="12" dur="1000" fill="hold"/>
                                        <p:tgtEl>
                                          <p:spTgt spid="46091"/>
                                        </p:tgtEl>
                                        <p:attrNameLst>
                                          <p:attrName>ppt_x</p:attrName>
                                        </p:attrNameLst>
                                      </p:cBhvr>
                                      <p:tavLst>
                                        <p:tav tm="0">
                                          <p:val>
                                            <p:strVal val="#ppt_x-.2"/>
                                          </p:val>
                                        </p:tav>
                                        <p:tav tm="100000">
                                          <p:val>
                                            <p:strVal val="#ppt_x"/>
                                          </p:val>
                                        </p:tav>
                                      </p:tavLst>
                                    </p:anim>
                                    <p:anim calcmode="lin" valueType="num">
                                      <p:cBhvr>
                                        <p:cTn id="13" dur="1000" fill="hold"/>
                                        <p:tgtEl>
                                          <p:spTgt spid="46091"/>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60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90" grpId="0"/>
      <p:bldP spid="4609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7" name="Text Box 5"/>
          <p:cNvSpPr txBox="1">
            <a:spLocks noChangeArrowheads="1"/>
          </p:cNvSpPr>
          <p:nvPr/>
        </p:nvSpPr>
        <p:spPr bwMode="auto">
          <a:xfrm>
            <a:off x="0" y="866775"/>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spcBef>
                <a:spcPct val="50000"/>
              </a:spcBef>
            </a:pPr>
            <a:r>
              <a:rPr lang="en-US" altLang="en-US" b="0">
                <a:solidFill>
                  <a:srgbClr val="FF0000"/>
                </a:solidFill>
                <a:latin typeface="Arial Black" pitchFamily="34" charset="0"/>
              </a:rPr>
              <a:t>Check It Out!</a:t>
            </a:r>
            <a:r>
              <a:rPr lang="en-US" altLang="en-US" b="0">
                <a:solidFill>
                  <a:srgbClr val="006699"/>
                </a:solidFill>
                <a:latin typeface="Arial Black" pitchFamily="34" charset="0"/>
              </a:rPr>
              <a:t> Example 5 </a:t>
            </a:r>
            <a:endParaRPr lang="en-US" altLang="en-US" sz="2600" b="0">
              <a:solidFill>
                <a:schemeClr val="accent2"/>
              </a:solidFill>
              <a:latin typeface="Arial MT Bl" charset="0"/>
            </a:endParaRPr>
          </a:p>
        </p:txBody>
      </p:sp>
      <p:sp>
        <p:nvSpPr>
          <p:cNvPr id="49158" name="Text Box 6"/>
          <p:cNvSpPr txBox="1">
            <a:spLocks noChangeArrowheads="1"/>
          </p:cNvSpPr>
          <p:nvPr/>
        </p:nvSpPr>
        <p:spPr bwMode="auto">
          <a:xfrm>
            <a:off x="304800" y="1295400"/>
            <a:ext cx="8237538"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a:solidFill>
                  <a:srgbClr val="FF0000"/>
                </a:solidFill>
              </a:rPr>
              <a:t>What if…?</a:t>
            </a:r>
            <a:r>
              <a:rPr lang="en-US" altLang="en-US"/>
              <a:t> Another firework with a 5-second fuse is launched from the same platform at a speed of 400 feet per second. Its height is given by –16</a:t>
            </a:r>
            <a:r>
              <a:rPr lang="en-US" altLang="en-US" i="1"/>
              <a:t>t</a:t>
            </a:r>
            <a:r>
              <a:rPr lang="en-US" altLang="en-US" baseline="30000"/>
              <a:t>2</a:t>
            </a:r>
            <a:r>
              <a:rPr lang="en-US" altLang="en-US"/>
              <a:t> +400</a:t>
            </a:r>
            <a:r>
              <a:rPr lang="en-US" altLang="en-US" i="1"/>
              <a:t>t</a:t>
            </a:r>
            <a:r>
              <a:rPr lang="en-US" altLang="en-US"/>
              <a:t> + 6. How high will this firework be when it explodes?</a:t>
            </a:r>
            <a:endParaRPr lang="en-US" altLang="en-US">
              <a:solidFill>
                <a:srgbClr val="FF0000"/>
              </a:solidFill>
            </a:endParaRPr>
          </a:p>
        </p:txBody>
      </p:sp>
      <p:sp>
        <p:nvSpPr>
          <p:cNvPr id="49160" name="Text Box 8"/>
          <p:cNvSpPr txBox="1">
            <a:spLocks noChangeArrowheads="1"/>
          </p:cNvSpPr>
          <p:nvPr/>
        </p:nvSpPr>
        <p:spPr bwMode="auto">
          <a:xfrm>
            <a:off x="381000" y="3276600"/>
            <a:ext cx="7847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t>Substitute the time </a:t>
            </a:r>
            <a:r>
              <a:rPr lang="en-US" b="0" i="1"/>
              <a:t>t</a:t>
            </a:r>
            <a:r>
              <a:rPr lang="en-US" b="0"/>
              <a:t> to find the firework</a:t>
            </a:r>
            <a:r>
              <a:rPr lang="en-US" b="0">
                <a:latin typeface="Arial"/>
              </a:rPr>
              <a:t>’</a:t>
            </a:r>
            <a:r>
              <a:rPr lang="en-US" b="0"/>
              <a:t>s height.</a:t>
            </a:r>
          </a:p>
        </p:txBody>
      </p:sp>
      <p:sp>
        <p:nvSpPr>
          <p:cNvPr id="49161" name="Text Box 9"/>
          <p:cNvSpPr txBox="1">
            <a:spLocks noChangeArrowheads="1"/>
          </p:cNvSpPr>
          <p:nvPr/>
        </p:nvSpPr>
        <p:spPr bwMode="auto">
          <a:xfrm>
            <a:off x="1274763" y="3733800"/>
            <a:ext cx="4702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0"/>
              <a:t>–16</a:t>
            </a:r>
            <a:r>
              <a:rPr lang="en-US" b="0" i="1">
                <a:solidFill>
                  <a:srgbClr val="FF0000"/>
                </a:solidFill>
              </a:rPr>
              <a:t>t</a:t>
            </a:r>
            <a:r>
              <a:rPr lang="en-US" b="0" baseline="30000"/>
              <a:t>2</a:t>
            </a:r>
            <a:r>
              <a:rPr lang="en-US" b="0"/>
              <a:t> + 400</a:t>
            </a:r>
            <a:r>
              <a:rPr lang="en-US" b="0" i="1">
                <a:solidFill>
                  <a:srgbClr val="FF0000"/>
                </a:solidFill>
              </a:rPr>
              <a:t>t</a:t>
            </a:r>
            <a:r>
              <a:rPr lang="en-US" b="0"/>
              <a:t> + 6</a:t>
            </a:r>
          </a:p>
        </p:txBody>
      </p:sp>
      <p:sp>
        <p:nvSpPr>
          <p:cNvPr id="49162" name="Text Box 10"/>
          <p:cNvSpPr txBox="1">
            <a:spLocks noChangeArrowheads="1"/>
          </p:cNvSpPr>
          <p:nvPr/>
        </p:nvSpPr>
        <p:spPr bwMode="auto">
          <a:xfrm>
            <a:off x="947738" y="4191000"/>
            <a:ext cx="403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0"/>
              <a:t>–16</a:t>
            </a:r>
            <a:r>
              <a:rPr lang="en-US" b="0">
                <a:solidFill>
                  <a:srgbClr val="FF0000"/>
                </a:solidFill>
              </a:rPr>
              <a:t>(5)</a:t>
            </a:r>
            <a:r>
              <a:rPr lang="en-US" b="0" baseline="30000"/>
              <a:t>2</a:t>
            </a:r>
            <a:r>
              <a:rPr lang="en-US" b="0"/>
              <a:t> + 400</a:t>
            </a:r>
            <a:r>
              <a:rPr lang="en-US" b="0">
                <a:solidFill>
                  <a:srgbClr val="FF0000"/>
                </a:solidFill>
              </a:rPr>
              <a:t>(5)</a:t>
            </a:r>
            <a:r>
              <a:rPr lang="en-US" b="0"/>
              <a:t> + 6</a:t>
            </a:r>
          </a:p>
        </p:txBody>
      </p:sp>
      <p:sp>
        <p:nvSpPr>
          <p:cNvPr id="49163" name="Text Box 11"/>
          <p:cNvSpPr txBox="1">
            <a:spLocks noChangeArrowheads="1"/>
          </p:cNvSpPr>
          <p:nvPr/>
        </p:nvSpPr>
        <p:spPr bwMode="auto">
          <a:xfrm>
            <a:off x="5029200" y="4267200"/>
            <a:ext cx="3233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i="1">
                <a:solidFill>
                  <a:srgbClr val="3333FF"/>
                </a:solidFill>
                <a:latin typeface="Arial" charset="0"/>
              </a:rPr>
              <a:t>The time is 5 seconds.</a:t>
            </a:r>
          </a:p>
        </p:txBody>
      </p:sp>
      <p:sp>
        <p:nvSpPr>
          <p:cNvPr id="49164" name="Text Box 12"/>
          <p:cNvSpPr txBox="1">
            <a:spLocks noChangeArrowheads="1"/>
          </p:cNvSpPr>
          <p:nvPr/>
        </p:nvSpPr>
        <p:spPr bwMode="auto">
          <a:xfrm>
            <a:off x="947738" y="4724400"/>
            <a:ext cx="4702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0"/>
              <a:t>–16(25) + 400(5) + 6</a:t>
            </a:r>
          </a:p>
        </p:txBody>
      </p:sp>
      <p:sp>
        <p:nvSpPr>
          <p:cNvPr id="49165" name="Text Box 13"/>
          <p:cNvSpPr txBox="1">
            <a:spLocks noChangeArrowheads="1"/>
          </p:cNvSpPr>
          <p:nvPr/>
        </p:nvSpPr>
        <p:spPr bwMode="auto">
          <a:xfrm>
            <a:off x="1524000" y="5257800"/>
            <a:ext cx="2965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t>–400 + 2000 + 6 </a:t>
            </a:r>
          </a:p>
        </p:txBody>
      </p:sp>
      <p:sp>
        <p:nvSpPr>
          <p:cNvPr id="49166" name="Text Box 14"/>
          <p:cNvSpPr txBox="1">
            <a:spLocks noChangeArrowheads="1"/>
          </p:cNvSpPr>
          <p:nvPr/>
        </p:nvSpPr>
        <p:spPr bwMode="auto">
          <a:xfrm>
            <a:off x="5029200" y="5181600"/>
            <a:ext cx="38862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7663" indent="-347663">
              <a:defRPr>
                <a:solidFill>
                  <a:schemeClr val="tx1"/>
                </a:solidFill>
                <a:latin typeface="Arial" charset="0"/>
              </a:defRPr>
            </a:lvl1pPr>
            <a:lvl2pPr marL="461963">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r>
              <a:rPr lang="en-US" b="0" i="1">
                <a:solidFill>
                  <a:srgbClr val="3333FF"/>
                </a:solidFill>
              </a:rPr>
              <a:t>Evaluate the polynomial by using the order of  operations.</a:t>
            </a:r>
          </a:p>
        </p:txBody>
      </p:sp>
      <p:grpSp>
        <p:nvGrpSpPr>
          <p:cNvPr id="49168" name="Group 16"/>
          <p:cNvGrpSpPr>
            <a:grpSpLocks/>
          </p:cNvGrpSpPr>
          <p:nvPr/>
        </p:nvGrpSpPr>
        <p:grpSpPr bwMode="auto">
          <a:xfrm>
            <a:off x="1828800" y="5715000"/>
            <a:ext cx="2198688" cy="868363"/>
            <a:chOff x="1195" y="3071"/>
            <a:chExt cx="1385" cy="547"/>
          </a:xfrm>
        </p:grpSpPr>
        <p:sp>
          <p:nvSpPr>
            <p:cNvPr id="49169" name="Text Box 17"/>
            <p:cNvSpPr txBox="1">
              <a:spLocks noChangeArrowheads="1"/>
            </p:cNvSpPr>
            <p:nvPr/>
          </p:nvSpPr>
          <p:spPr bwMode="auto">
            <a:xfrm>
              <a:off x="1195" y="3071"/>
              <a:ext cx="13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t>–400 + 2006</a:t>
              </a:r>
            </a:p>
          </p:txBody>
        </p:sp>
        <p:sp>
          <p:nvSpPr>
            <p:cNvPr id="49170" name="Text Box 18"/>
            <p:cNvSpPr txBox="1">
              <a:spLocks noChangeArrowheads="1"/>
            </p:cNvSpPr>
            <p:nvPr/>
          </p:nvSpPr>
          <p:spPr bwMode="auto">
            <a:xfrm>
              <a:off x="1718" y="3330"/>
              <a:ext cx="6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t>1606</a:t>
              </a:r>
            </a:p>
          </p:txBody>
        </p:sp>
      </p:grpSp>
    </p:spTree>
    <p:extLst>
      <p:ext uri="{BB962C8B-B14F-4D97-AF65-F5344CB8AC3E}">
        <p14:creationId xmlns:p14="http://schemas.microsoft.com/office/powerpoint/2010/main" val="35596602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9160"/>
                                        </p:tgtEl>
                                        <p:attrNameLst>
                                          <p:attrName>style.visibility</p:attrName>
                                        </p:attrNameLst>
                                      </p:cBhvr>
                                      <p:to>
                                        <p:strVal val="visible"/>
                                      </p:to>
                                    </p:set>
                                    <p:animEffect transition="in" filter="slide(fromBottom)">
                                      <p:cBhvr>
                                        <p:cTn id="7" dur="500"/>
                                        <p:tgtEl>
                                          <p:spTgt spid="49160"/>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49161"/>
                                        </p:tgtEl>
                                        <p:attrNameLst>
                                          <p:attrName>style.visibility</p:attrName>
                                        </p:attrNameLst>
                                      </p:cBhvr>
                                      <p:to>
                                        <p:strVal val="visible"/>
                                      </p:to>
                                    </p:set>
                                    <p:animEffect transition="in" filter="slide(fromBottom)">
                                      <p:cBhvr>
                                        <p:cTn id="10" dur="500"/>
                                        <p:tgtEl>
                                          <p:spTgt spid="49161"/>
                                        </p:tgtEl>
                                      </p:cBhvr>
                                    </p:animEffect>
                                  </p:childTnLst>
                                </p:cTn>
                              </p:par>
                            </p:childTnLst>
                          </p:cTn>
                        </p:par>
                        <p:par>
                          <p:cTn id="11" fill="hold" nodeType="afterGroup">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49162"/>
                                        </p:tgtEl>
                                        <p:attrNameLst>
                                          <p:attrName>style.visibility</p:attrName>
                                        </p:attrNameLst>
                                      </p:cBhvr>
                                      <p:to>
                                        <p:strVal val="visible"/>
                                      </p:to>
                                    </p:set>
                                    <p:animEffect transition="in" filter="dissolve">
                                      <p:cBhvr>
                                        <p:cTn id="14" dur="500"/>
                                        <p:tgtEl>
                                          <p:spTgt spid="4916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49163"/>
                                        </p:tgtEl>
                                        <p:attrNameLst>
                                          <p:attrName>style.visibility</p:attrName>
                                        </p:attrNameLst>
                                      </p:cBhvr>
                                      <p:to>
                                        <p:strVal val="visible"/>
                                      </p:to>
                                    </p:set>
                                    <p:animEffect transition="in" filter="box(in)">
                                      <p:cBhvr>
                                        <p:cTn id="19" dur="500"/>
                                        <p:tgtEl>
                                          <p:spTgt spid="4916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49164"/>
                                        </p:tgtEl>
                                        <p:attrNameLst>
                                          <p:attrName>style.visibility</p:attrName>
                                        </p:attrNameLst>
                                      </p:cBhvr>
                                      <p:to>
                                        <p:strVal val="visible"/>
                                      </p:to>
                                    </p:set>
                                    <p:animEffect transition="in" filter="dissolve">
                                      <p:cBhvr>
                                        <p:cTn id="24" dur="500"/>
                                        <p:tgtEl>
                                          <p:spTgt spid="4916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49165"/>
                                        </p:tgtEl>
                                        <p:attrNameLst>
                                          <p:attrName>style.visibility</p:attrName>
                                        </p:attrNameLst>
                                      </p:cBhvr>
                                      <p:to>
                                        <p:strVal val="visible"/>
                                      </p:to>
                                    </p:set>
                                    <p:animEffect transition="in" filter="dissolve">
                                      <p:cBhvr>
                                        <p:cTn id="29" dur="500"/>
                                        <p:tgtEl>
                                          <p:spTgt spid="4916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49166"/>
                                        </p:tgtEl>
                                        <p:attrNameLst>
                                          <p:attrName>style.visibility</p:attrName>
                                        </p:attrNameLst>
                                      </p:cBhvr>
                                      <p:to>
                                        <p:strVal val="visible"/>
                                      </p:to>
                                    </p:set>
                                    <p:animEffect transition="in" filter="box(in)">
                                      <p:cBhvr>
                                        <p:cTn id="34" dur="500"/>
                                        <p:tgtEl>
                                          <p:spTgt spid="49166"/>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1" fill="hold" nodeType="clickEffect">
                                  <p:stCondLst>
                                    <p:cond delay="0"/>
                                  </p:stCondLst>
                                  <p:childTnLst>
                                    <p:set>
                                      <p:cBhvr>
                                        <p:cTn id="38" dur="1" fill="hold">
                                          <p:stCondLst>
                                            <p:cond delay="0"/>
                                          </p:stCondLst>
                                        </p:cTn>
                                        <p:tgtEl>
                                          <p:spTgt spid="49168"/>
                                        </p:tgtEl>
                                        <p:attrNameLst>
                                          <p:attrName>style.visibility</p:attrName>
                                        </p:attrNameLst>
                                      </p:cBhvr>
                                      <p:to>
                                        <p:strVal val="visible"/>
                                      </p:to>
                                    </p:set>
                                    <p:animEffect transition="in" filter="wipe(up)">
                                      <p:cBhvr>
                                        <p:cTn id="39" dur="1000"/>
                                        <p:tgtEl>
                                          <p:spTgt spid="491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0" grpId="0"/>
      <p:bldP spid="49161" grpId="0"/>
      <p:bldP spid="49162" grpId="0"/>
      <p:bldP spid="49163" grpId="0"/>
      <p:bldP spid="49164" grpId="0"/>
      <p:bldP spid="49165" grpId="0"/>
      <p:bldP spid="4916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9" name="Text Box 13"/>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spcBef>
                <a:spcPct val="50000"/>
              </a:spcBef>
            </a:pPr>
            <a:r>
              <a:rPr lang="en-US" altLang="en-US" b="0">
                <a:solidFill>
                  <a:srgbClr val="FF0000"/>
                </a:solidFill>
                <a:latin typeface="Arial Black" pitchFamily="34" charset="0"/>
              </a:rPr>
              <a:t>Check It Out!</a:t>
            </a:r>
            <a:r>
              <a:rPr lang="en-US" altLang="en-US" b="0">
                <a:solidFill>
                  <a:srgbClr val="006699"/>
                </a:solidFill>
                <a:latin typeface="Arial Black" pitchFamily="34" charset="0"/>
              </a:rPr>
              <a:t> Example 5 Continued</a:t>
            </a:r>
            <a:endParaRPr lang="en-US" altLang="en-US" sz="2600" b="0">
              <a:solidFill>
                <a:schemeClr val="accent2"/>
              </a:solidFill>
              <a:latin typeface="Arial MT Bl" charset="0"/>
            </a:endParaRPr>
          </a:p>
        </p:txBody>
      </p:sp>
      <p:sp>
        <p:nvSpPr>
          <p:cNvPr id="50190" name="Text Box 14"/>
          <p:cNvSpPr txBox="1">
            <a:spLocks noChangeArrowheads="1"/>
          </p:cNvSpPr>
          <p:nvPr/>
        </p:nvSpPr>
        <p:spPr bwMode="auto">
          <a:xfrm>
            <a:off x="304800" y="1539875"/>
            <a:ext cx="8237538"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a:solidFill>
                  <a:srgbClr val="FF0000"/>
                </a:solidFill>
              </a:rPr>
              <a:t>What if…?</a:t>
            </a:r>
            <a:r>
              <a:rPr lang="en-US" altLang="en-US"/>
              <a:t> Another firework with a 5-second fuse is launched from the same platform at a speed of 400 feet per second. Its height is given by –16</a:t>
            </a:r>
            <a:r>
              <a:rPr lang="en-US" altLang="en-US" i="1"/>
              <a:t>t</a:t>
            </a:r>
            <a:r>
              <a:rPr lang="en-US" altLang="en-US" baseline="30000"/>
              <a:t>2</a:t>
            </a:r>
            <a:r>
              <a:rPr lang="en-US" altLang="en-US"/>
              <a:t> +400</a:t>
            </a:r>
            <a:r>
              <a:rPr lang="en-US" altLang="en-US" i="1"/>
              <a:t>t</a:t>
            </a:r>
            <a:r>
              <a:rPr lang="en-US" altLang="en-US"/>
              <a:t> + 6. How high will this firework be when it explodes?</a:t>
            </a:r>
            <a:endParaRPr lang="en-US" altLang="en-US">
              <a:solidFill>
                <a:srgbClr val="FF0000"/>
              </a:solidFill>
            </a:endParaRPr>
          </a:p>
        </p:txBody>
      </p:sp>
      <p:sp>
        <p:nvSpPr>
          <p:cNvPr id="50191" name="Text Box 15"/>
          <p:cNvSpPr txBox="1">
            <a:spLocks noChangeArrowheads="1"/>
          </p:cNvSpPr>
          <p:nvPr/>
        </p:nvSpPr>
        <p:spPr bwMode="auto">
          <a:xfrm>
            <a:off x="838200" y="3825875"/>
            <a:ext cx="74453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0"/>
              <a:t>When the firework explodes, it will be 1606 feet above the ground.</a:t>
            </a:r>
          </a:p>
        </p:txBody>
      </p:sp>
    </p:spTree>
    <p:extLst>
      <p:ext uri="{BB962C8B-B14F-4D97-AF65-F5344CB8AC3E}">
        <p14:creationId xmlns:p14="http://schemas.microsoft.com/office/powerpoint/2010/main" val="8626582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0191"/>
                                        </p:tgtEl>
                                        <p:attrNameLst>
                                          <p:attrName>style.visibility</p:attrName>
                                        </p:attrNameLst>
                                      </p:cBhvr>
                                      <p:to>
                                        <p:strVal val="visible"/>
                                      </p:to>
                                    </p:set>
                                    <p:animEffect transition="in" filter="wipe(left)">
                                      <p:cBhvr>
                                        <p:cTn id="7" dur="2000"/>
                                        <p:tgtEl>
                                          <p:spTgt spid="501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91"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32</TotalTime>
  <Words>925</Words>
  <Application>Microsoft Office PowerPoint</Application>
  <PresentationFormat>On-screen Show (4:3)</PresentationFormat>
  <Paragraphs>135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Oriel</vt:lpstr>
      <vt:lpstr>7.5 Polynomials &amp; 7.6 Adding and Subtracting Polynomials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7.5 Polynomials &amp; 7.6 Adding and Subtracting Polynomials</dc:title>
  <dc:creator>R402</dc:creator>
  <cp:lastModifiedBy>R402</cp:lastModifiedBy>
  <cp:revision>5</cp:revision>
  <dcterms:created xsi:type="dcterms:W3CDTF">2012-05-24T00:17:26Z</dcterms:created>
  <dcterms:modified xsi:type="dcterms:W3CDTF">2012-05-24T02:26:02Z</dcterms:modified>
</cp:coreProperties>
</file>