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2"/>
  </p:notesMasterIdLst>
  <p:sldIdLst>
    <p:sldId id="256" r:id="rId2"/>
    <p:sldId id="261" r:id="rId3"/>
    <p:sldId id="263" r:id="rId4"/>
    <p:sldId id="266" r:id="rId5"/>
    <p:sldId id="268" r:id="rId6"/>
    <p:sldId id="270" r:id="rId7"/>
    <p:sldId id="271" r:id="rId8"/>
    <p:sldId id="274" r:id="rId9"/>
    <p:sldId id="275" r:id="rId10"/>
    <p:sldId id="27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9B45DD-966D-4710-A839-7B4C71639E82}" type="datetimeFigureOut">
              <a:rPr lang="en-US" smtClean="0"/>
              <a:t>5/20/2012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51BD2-6A21-438E-830D-D2A4644D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638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D26171-2077-4AA9-BF2E-43609A9B9F50}" type="slidenum">
              <a:rPr lang="en-US"/>
              <a:pPr/>
              <a:t>2</a:t>
            </a:fld>
            <a:endParaRPr lang="en-US"/>
          </a:p>
        </p:txBody>
      </p:sp>
      <p:sp>
        <p:nvSpPr>
          <p:cNvPr id="100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2A0095-7B73-47E6-BD69-6CDA6A7F55D0}" type="slidenum">
              <a:rPr lang="en-US"/>
              <a:pPr/>
              <a:t>3</a:t>
            </a:fld>
            <a:endParaRPr lang="en-US"/>
          </a:p>
        </p:txBody>
      </p:sp>
      <p:sp>
        <p:nvSpPr>
          <p:cNvPr id="102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7E7737-2C44-456F-BB01-CAB0CF3973A8}" type="slidenum">
              <a:rPr lang="en-US"/>
              <a:pPr/>
              <a:t>4</a:t>
            </a:fld>
            <a:endParaRPr lang="en-US"/>
          </a:p>
        </p:txBody>
      </p:sp>
      <p:sp>
        <p:nvSpPr>
          <p:cNvPr id="1054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8A601A-BD38-4585-96F0-6BAA5A121FBF}" type="slidenum">
              <a:rPr lang="en-US"/>
              <a:pPr/>
              <a:t>5</a:t>
            </a:fld>
            <a:endParaRPr lang="en-US"/>
          </a:p>
        </p:txBody>
      </p:sp>
      <p:sp>
        <p:nvSpPr>
          <p:cNvPr id="1075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66050F-37AC-4CFB-819E-5DF5477DE79A}" type="slidenum">
              <a:rPr lang="en-US"/>
              <a:pPr/>
              <a:t>6</a:t>
            </a:fld>
            <a:endParaRPr lang="en-US"/>
          </a:p>
        </p:txBody>
      </p:sp>
      <p:sp>
        <p:nvSpPr>
          <p:cNvPr id="1095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BCD154-5167-4925-8BAA-0F05710741D0}" type="slidenum">
              <a:rPr lang="en-US"/>
              <a:pPr/>
              <a:t>7</a:t>
            </a:fld>
            <a:endParaRPr lang="en-US"/>
          </a:p>
        </p:txBody>
      </p:sp>
      <p:sp>
        <p:nvSpPr>
          <p:cNvPr id="110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D6AC95-3155-434C-A9E0-847A8F3D9EC3}" type="slidenum">
              <a:rPr lang="en-US"/>
              <a:pPr/>
              <a:t>8</a:t>
            </a:fld>
            <a:endParaRPr lang="en-US"/>
          </a:p>
        </p:txBody>
      </p:sp>
      <p:sp>
        <p:nvSpPr>
          <p:cNvPr id="1136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0D0769-E030-451D-AD24-0C0A5113F6C9}" type="slidenum">
              <a:rPr lang="en-US"/>
              <a:pPr/>
              <a:t>9</a:t>
            </a:fld>
            <a:endParaRPr lang="en-US"/>
          </a:p>
        </p:txBody>
      </p:sp>
      <p:sp>
        <p:nvSpPr>
          <p:cNvPr id="1146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F0E175-DD92-4C58-B7AC-0467A6610788}" type="slidenum">
              <a:rPr lang="en-US"/>
              <a:pPr/>
              <a:t>10</a:t>
            </a:fld>
            <a:endParaRPr lang="en-US"/>
          </a:p>
        </p:txBody>
      </p:sp>
      <p:sp>
        <p:nvSpPr>
          <p:cNvPr id="1177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F4C9498-6E8F-4C98-BFD3-D705E6C980AD}" type="datetimeFigureOut">
              <a:rPr lang="en-US" smtClean="0"/>
              <a:t>5/20/2012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4C80B7C-156A-4C16-935B-512D685BCC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9498-6E8F-4C98-BFD3-D705E6C980AD}" type="datetimeFigureOut">
              <a:rPr lang="en-US" smtClean="0"/>
              <a:t>5/20/2012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0B7C-156A-4C16-935B-512D685BC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9498-6E8F-4C98-BFD3-D705E6C980AD}" type="datetimeFigureOut">
              <a:rPr lang="en-US" smtClean="0"/>
              <a:t>5/20/2012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0B7C-156A-4C16-935B-512D685BC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17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F4C9498-6E8F-4C98-BFD3-D705E6C980AD}" type="datetimeFigureOut">
              <a:rPr lang="en-US" smtClean="0"/>
              <a:t>5/20/2012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4C80B7C-156A-4C16-935B-512D685BCCD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F4C9498-6E8F-4C98-BFD3-D705E6C980AD}" type="datetimeFigureOut">
              <a:rPr lang="en-US" smtClean="0"/>
              <a:t>5/20/2012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4C80B7C-156A-4C16-935B-512D685BCC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9498-6E8F-4C98-BFD3-D705E6C980AD}" type="datetimeFigureOut">
              <a:rPr lang="en-US" smtClean="0"/>
              <a:t>5/20/2012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0B7C-156A-4C16-935B-512D685BCC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9498-6E8F-4C98-BFD3-D705E6C980AD}" type="datetimeFigureOut">
              <a:rPr lang="en-US" smtClean="0"/>
              <a:t>5/20/2012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0B7C-156A-4C16-935B-512D685BCCD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4C9498-6E8F-4C98-BFD3-D705E6C980AD}" type="datetimeFigureOut">
              <a:rPr lang="en-US" smtClean="0"/>
              <a:t>5/20/2012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4C80B7C-156A-4C16-935B-512D685BCC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9498-6E8F-4C98-BFD3-D705E6C980AD}" type="datetimeFigureOut">
              <a:rPr lang="en-US" smtClean="0"/>
              <a:t>5/20/2012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0B7C-156A-4C16-935B-512D685BC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F4C9498-6E8F-4C98-BFD3-D705E6C980AD}" type="datetimeFigureOut">
              <a:rPr lang="en-US" smtClean="0"/>
              <a:t>5/20/2012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4C80B7C-156A-4C16-935B-512D685BCCD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4C9498-6E8F-4C98-BFD3-D705E6C980AD}" type="datetimeFigureOut">
              <a:rPr lang="en-US" smtClean="0"/>
              <a:t>5/20/2012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4C80B7C-156A-4C16-935B-512D685BCCD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F4C9498-6E8F-4C98-BFD3-D705E6C980AD}" type="datetimeFigureOut">
              <a:rPr lang="en-US" smtClean="0"/>
              <a:t>5/20/2012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4C80B7C-156A-4C16-935B-512D685BCC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28600"/>
            <a:ext cx="61722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7.4 Properties of Logarithms</a:t>
            </a:r>
            <a:endParaRPr lang="en-US" dirty="0"/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1905000" y="838200"/>
            <a:ext cx="6858000" cy="6858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baseline="0" dirty="0"/>
              <a:t>Use properties to simplify logarithmic expressions.</a:t>
            </a:r>
            <a:r>
              <a:rPr lang="en-US" altLang="en-US" baseline="0" dirty="0">
                <a:latin typeface="Arial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en-US" altLang="en-US" baseline="0" dirty="0" smtClean="0"/>
              <a:t>Translate </a:t>
            </a:r>
            <a:r>
              <a:rPr lang="en-US" altLang="en-US" baseline="0" dirty="0"/>
              <a:t>between logarithms in any base</a:t>
            </a:r>
            <a:r>
              <a:rPr lang="en-US" altLang="en-US" baseline="0" dirty="0">
                <a:latin typeface="Arial" charset="0"/>
              </a:rPr>
              <a:t>.</a:t>
            </a:r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0" y="495300"/>
            <a:ext cx="9144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i="1" baseline="0" dirty="0">
                <a:solidFill>
                  <a:srgbClr val="FF6600"/>
                </a:solidFill>
                <a:latin typeface="Arial Black" pitchFamily="34" charset="0"/>
              </a:rPr>
              <a:t>Objectives</a:t>
            </a:r>
            <a:endParaRPr lang="en-US" altLang="en-US" i="1" baseline="0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152400" y="1562100"/>
            <a:ext cx="9144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i="1" baseline="0" dirty="0" smtClean="0">
                <a:solidFill>
                  <a:srgbClr val="FF6600"/>
                </a:solidFill>
                <a:latin typeface="Arial Black" pitchFamily="34" charset="0"/>
              </a:rPr>
              <a:t>Why are we learning</a:t>
            </a:r>
            <a:r>
              <a:rPr lang="en-US" altLang="en-US" i="1" dirty="0" smtClean="0">
                <a:solidFill>
                  <a:srgbClr val="FF6600"/>
                </a:solidFill>
                <a:latin typeface="Arial Black" pitchFamily="34" charset="0"/>
              </a:rPr>
              <a:t> this?</a:t>
            </a:r>
            <a:endParaRPr lang="en-US" altLang="en-US" i="1" baseline="0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905000" y="1905000"/>
            <a:ext cx="702945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 dirty="0"/>
              <a:t>Logarithmic scales are useful for measuring quantities that have a very wide range of values, such as the intensity (loudness) of a sound or the energy released by an earthquake.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200400" y="2895600"/>
            <a:ext cx="5334000" cy="6858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 baseline="0" dirty="0">
                <a:solidFill>
                  <a:srgbClr val="3333CC"/>
                </a:solidFill>
              </a:rPr>
              <a:t>Warm Up</a:t>
            </a:r>
            <a:endParaRPr lang="en-US" altLang="en-US" baseline="0" dirty="0"/>
          </a:p>
          <a:p>
            <a:endParaRPr lang="en-US" altLang="en-US" b="1" baseline="0" dirty="0"/>
          </a:p>
          <a:p>
            <a:endParaRPr lang="en-US" altLang="en-US" b="1" baseline="0" dirty="0"/>
          </a:p>
          <a:p>
            <a:endParaRPr lang="en-US" altLang="en-US" baseline="0" dirty="0"/>
          </a:p>
        </p:txBody>
      </p:sp>
      <p:sp>
        <p:nvSpPr>
          <p:cNvPr id="9" name="Rectangle 32"/>
          <p:cNvSpPr>
            <a:spLocks noChangeArrowheads="1"/>
          </p:cNvSpPr>
          <p:nvPr/>
        </p:nvSpPr>
        <p:spPr bwMode="auto">
          <a:xfrm>
            <a:off x="6838950" y="4230688"/>
            <a:ext cx="12650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baseline="0"/>
              <a:t>2.</a:t>
            </a:r>
            <a:r>
              <a:rPr lang="en-US" altLang="en-US" baseline="0"/>
              <a:t> (3</a:t>
            </a:r>
            <a:r>
              <a:rPr lang="en-US" altLang="en-US" baseline="40000">
                <a:cs typeface="Arial" charset="0"/>
              </a:rPr>
              <a:t>–2</a:t>
            </a:r>
            <a:r>
              <a:rPr lang="en-US" altLang="en-US" baseline="0"/>
              <a:t>)(3</a:t>
            </a:r>
            <a:r>
              <a:rPr lang="en-US" altLang="en-US" baseline="40000"/>
              <a:t>5</a:t>
            </a:r>
            <a:r>
              <a:rPr lang="en-US" altLang="en-US" baseline="0"/>
              <a:t>)</a:t>
            </a:r>
            <a:endParaRPr lang="en-US" baseline="0"/>
          </a:p>
        </p:txBody>
      </p:sp>
      <p:sp>
        <p:nvSpPr>
          <p:cNvPr id="10" name="Rectangle 44"/>
          <p:cNvSpPr>
            <a:spLocks noChangeArrowheads="1"/>
          </p:cNvSpPr>
          <p:nvPr/>
        </p:nvSpPr>
        <p:spPr bwMode="auto">
          <a:xfrm>
            <a:off x="3409950" y="4103688"/>
            <a:ext cx="1180131" cy="433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en-US" b="1" baseline="0"/>
              <a:t>1.</a:t>
            </a:r>
            <a:r>
              <a:rPr lang="en-US" altLang="en-US" baseline="0"/>
              <a:t> (2</a:t>
            </a:r>
            <a:r>
              <a:rPr lang="en-US" altLang="en-US" baseline="40000"/>
              <a:t>6</a:t>
            </a:r>
            <a:r>
              <a:rPr lang="en-US" altLang="en-US" baseline="0"/>
              <a:t>)(2</a:t>
            </a:r>
            <a:r>
              <a:rPr lang="en-US" altLang="en-US" baseline="40000"/>
              <a:t>8</a:t>
            </a:r>
            <a:r>
              <a:rPr lang="en-US" altLang="en-US" baseline="0"/>
              <a:t>)</a:t>
            </a:r>
          </a:p>
        </p:txBody>
      </p:sp>
      <p:sp>
        <p:nvSpPr>
          <p:cNvPr id="11" name="Text Box 45"/>
          <p:cNvSpPr txBox="1">
            <a:spLocks noChangeArrowheads="1"/>
          </p:cNvSpPr>
          <p:nvPr/>
        </p:nvSpPr>
        <p:spPr bwMode="auto">
          <a:xfrm>
            <a:off x="3409950" y="5072063"/>
            <a:ext cx="1600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baseline="0" dirty="0"/>
              <a:t>3. </a:t>
            </a:r>
          </a:p>
        </p:txBody>
      </p:sp>
      <p:sp>
        <p:nvSpPr>
          <p:cNvPr id="12" name="Text Box 61"/>
          <p:cNvSpPr txBox="1">
            <a:spLocks noChangeArrowheads="1"/>
          </p:cNvSpPr>
          <p:nvPr/>
        </p:nvSpPr>
        <p:spPr bwMode="auto">
          <a:xfrm>
            <a:off x="6858000" y="5094288"/>
            <a:ext cx="1600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baseline="0"/>
              <a:t>4. </a:t>
            </a:r>
          </a:p>
        </p:txBody>
      </p:sp>
      <p:sp>
        <p:nvSpPr>
          <p:cNvPr id="13" name="Text Box 62"/>
          <p:cNvSpPr txBox="1">
            <a:spLocks noChangeArrowheads="1"/>
          </p:cNvSpPr>
          <p:nvPr/>
        </p:nvSpPr>
        <p:spPr bwMode="auto">
          <a:xfrm>
            <a:off x="3429000" y="6070600"/>
            <a:ext cx="1981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baseline="0"/>
              <a:t>5. </a:t>
            </a:r>
            <a:r>
              <a:rPr lang="en-US" baseline="0"/>
              <a:t>(7</a:t>
            </a:r>
            <a:r>
              <a:rPr lang="en-US" baseline="40000"/>
              <a:t>3</a:t>
            </a:r>
            <a:r>
              <a:rPr lang="en-US" baseline="0"/>
              <a:t>)</a:t>
            </a:r>
            <a:r>
              <a:rPr lang="en-US" baseline="50000"/>
              <a:t>5</a:t>
            </a:r>
            <a:endParaRPr lang="en-US" b="1" baseline="0"/>
          </a:p>
        </p:txBody>
      </p:sp>
      <p:sp>
        <p:nvSpPr>
          <p:cNvPr id="14" name="Rectangle 66"/>
          <p:cNvSpPr>
            <a:spLocks noChangeArrowheads="1"/>
          </p:cNvSpPr>
          <p:nvPr/>
        </p:nvSpPr>
        <p:spPr bwMode="auto">
          <a:xfrm>
            <a:off x="3352800" y="3632200"/>
            <a:ext cx="12618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baseline="0"/>
              <a:t>Simplify.</a:t>
            </a:r>
            <a:endParaRPr lang="en-US" b="1" baseline="0"/>
          </a:p>
        </p:txBody>
      </p:sp>
      <p:pic>
        <p:nvPicPr>
          <p:cNvPr id="15" name="Picture 73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4943475"/>
            <a:ext cx="49530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74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0" y="4943475"/>
            <a:ext cx="51435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75"/>
          <p:cNvSpPr>
            <a:spLocks noChangeArrowheads="1"/>
          </p:cNvSpPr>
          <p:nvPr/>
        </p:nvSpPr>
        <p:spPr bwMode="auto">
          <a:xfrm>
            <a:off x="2993142" y="2819400"/>
            <a:ext cx="5693658" cy="3733800"/>
          </a:xfrm>
          <a:prstGeom prst="rect">
            <a:avLst/>
          </a:prstGeom>
          <a:noFill/>
          <a:ln w="9525">
            <a:solidFill>
              <a:srgbClr val="DBDB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146" name="Picture 2" descr="http://t0.gstatic.com/images?q=tbn:ANd9GcRwH2fU9gqdMHFJLUzBk9tb5Y3d2tpauz8178kNyuCYi7lm_c-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5020368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t1.gstatic.com/images?q=tbn:ANd9GcTsnOohOa-ahrla46fnrJmSPTzVmHEgaXbX7j8x8S3_OlSst-gU5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906448"/>
            <a:ext cx="207645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089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72980" y="168820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aseline="0" dirty="0">
                <a:solidFill>
                  <a:srgbClr val="006699"/>
                </a:solidFill>
                <a:latin typeface="Arial Black" pitchFamily="34" charset="0"/>
              </a:rPr>
              <a:t>Example 5: Changing the Base of a Logarithm</a:t>
            </a:r>
            <a:endParaRPr lang="en-US" altLang="en-US" sz="2600" baseline="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609600" y="21336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baseline="0"/>
              <a:t>Evaluate log</a:t>
            </a:r>
            <a:r>
              <a:rPr lang="en-US" altLang="en-US" b="1" baseline="-40000"/>
              <a:t>32</a:t>
            </a:r>
            <a:r>
              <a:rPr lang="en-US" altLang="en-US" b="1" baseline="0"/>
              <a:t>8.</a:t>
            </a:r>
            <a:endParaRPr lang="en-US" altLang="en-US" baseline="0">
              <a:latin typeface="Times" pitchFamily="18" charset="0"/>
            </a:endParaRP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533400" y="2819400"/>
            <a:ext cx="556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baseline="0"/>
              <a:t>Method 1 </a:t>
            </a:r>
            <a:r>
              <a:rPr lang="en-US" altLang="en-US" baseline="0"/>
              <a:t>Change to base 10</a:t>
            </a:r>
            <a:endParaRPr lang="en-US" altLang="en-US" baseline="0">
              <a:latin typeface="Times" pitchFamily="18" charset="0"/>
            </a:endParaRPr>
          </a:p>
        </p:txBody>
      </p:sp>
      <p:grpSp>
        <p:nvGrpSpPr>
          <p:cNvPr id="53269" name="Group 21"/>
          <p:cNvGrpSpPr>
            <a:grpSpLocks/>
          </p:cNvGrpSpPr>
          <p:nvPr/>
        </p:nvGrpSpPr>
        <p:grpSpPr bwMode="auto">
          <a:xfrm>
            <a:off x="609600" y="3505200"/>
            <a:ext cx="2514600" cy="746125"/>
            <a:chOff x="384" y="2324"/>
            <a:chExt cx="1584" cy="470"/>
          </a:xfrm>
        </p:grpSpPr>
        <p:sp>
          <p:nvSpPr>
            <p:cNvPr id="53253" name="Text Box 5"/>
            <p:cNvSpPr txBox="1">
              <a:spLocks noChangeArrowheads="1"/>
            </p:cNvSpPr>
            <p:nvPr/>
          </p:nvSpPr>
          <p:spPr bwMode="auto">
            <a:xfrm>
              <a:off x="384" y="2400"/>
              <a:ext cx="10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baseline="0"/>
                <a:t>log</a:t>
              </a:r>
              <a:r>
                <a:rPr lang="en-US" altLang="en-US" baseline="-40000">
                  <a:solidFill>
                    <a:srgbClr val="3333FF"/>
                  </a:solidFill>
                </a:rPr>
                <a:t>32</a:t>
              </a:r>
              <a:r>
                <a:rPr lang="en-US" altLang="en-US" baseline="0"/>
                <a:t>8 = </a:t>
              </a:r>
              <a:endParaRPr lang="en-US" altLang="en-US" baseline="0">
                <a:latin typeface="Times" pitchFamily="18" charset="0"/>
              </a:endParaRPr>
            </a:p>
          </p:txBody>
        </p:sp>
        <p:grpSp>
          <p:nvGrpSpPr>
            <p:cNvPr id="53258" name="Group 10"/>
            <p:cNvGrpSpPr>
              <a:grpSpLocks/>
            </p:cNvGrpSpPr>
            <p:nvPr/>
          </p:nvGrpSpPr>
          <p:grpSpPr bwMode="auto">
            <a:xfrm>
              <a:off x="1392" y="2324"/>
              <a:ext cx="576" cy="470"/>
              <a:chOff x="1968" y="2352"/>
              <a:chExt cx="576" cy="470"/>
            </a:xfrm>
          </p:grpSpPr>
          <p:sp>
            <p:nvSpPr>
              <p:cNvPr id="53254" name="Text Box 6"/>
              <p:cNvSpPr txBox="1">
                <a:spLocks noChangeArrowheads="1"/>
              </p:cNvSpPr>
              <p:nvPr/>
            </p:nvSpPr>
            <p:spPr bwMode="auto">
              <a:xfrm>
                <a:off x="2016" y="2352"/>
                <a:ext cx="52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aseline="0"/>
                  <a:t>log8</a:t>
                </a:r>
              </a:p>
            </p:txBody>
          </p:sp>
          <p:sp>
            <p:nvSpPr>
              <p:cNvPr id="53255" name="Text Box 7"/>
              <p:cNvSpPr txBox="1">
                <a:spLocks noChangeArrowheads="1"/>
              </p:cNvSpPr>
              <p:nvPr/>
            </p:nvSpPr>
            <p:spPr bwMode="auto">
              <a:xfrm>
                <a:off x="1968" y="2572"/>
                <a:ext cx="57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aseline="0"/>
                  <a:t>log</a:t>
                </a:r>
                <a:r>
                  <a:rPr lang="en-US" sz="2000" baseline="0">
                    <a:solidFill>
                      <a:srgbClr val="3333FF"/>
                    </a:solidFill>
                  </a:rPr>
                  <a:t>32</a:t>
                </a:r>
              </a:p>
            </p:txBody>
          </p:sp>
          <p:sp>
            <p:nvSpPr>
              <p:cNvPr id="53257" name="Line 9"/>
              <p:cNvSpPr>
                <a:spLocks noChangeShapeType="1"/>
              </p:cNvSpPr>
              <p:nvPr/>
            </p:nvSpPr>
            <p:spPr bwMode="auto">
              <a:xfrm>
                <a:off x="1968" y="2592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3270" name="Group 22"/>
          <p:cNvGrpSpPr>
            <a:grpSpLocks/>
          </p:cNvGrpSpPr>
          <p:nvPr/>
        </p:nvGrpSpPr>
        <p:grpSpPr bwMode="auto">
          <a:xfrm>
            <a:off x="1676400" y="4419600"/>
            <a:ext cx="1752600" cy="838200"/>
            <a:chOff x="1104" y="2928"/>
            <a:chExt cx="1104" cy="528"/>
          </a:xfrm>
        </p:grpSpPr>
        <p:grpSp>
          <p:nvGrpSpPr>
            <p:cNvPr id="53267" name="Group 19"/>
            <p:cNvGrpSpPr>
              <a:grpSpLocks/>
            </p:cNvGrpSpPr>
            <p:nvPr/>
          </p:nvGrpSpPr>
          <p:grpSpPr bwMode="auto">
            <a:xfrm>
              <a:off x="1440" y="2928"/>
              <a:ext cx="768" cy="528"/>
              <a:chOff x="1296" y="3264"/>
              <a:chExt cx="768" cy="528"/>
            </a:xfrm>
          </p:grpSpPr>
          <p:sp>
            <p:nvSpPr>
              <p:cNvPr id="53264" name="Text Box 16"/>
              <p:cNvSpPr txBox="1">
                <a:spLocks noChangeArrowheads="1"/>
              </p:cNvSpPr>
              <p:nvPr/>
            </p:nvSpPr>
            <p:spPr bwMode="auto">
              <a:xfrm>
                <a:off x="1296" y="3264"/>
                <a:ext cx="7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aseline="0"/>
                  <a:t>0.903</a:t>
                </a:r>
              </a:p>
            </p:txBody>
          </p:sp>
          <p:sp>
            <p:nvSpPr>
              <p:cNvPr id="53265" name="Text Box 17"/>
              <p:cNvSpPr txBox="1">
                <a:spLocks noChangeArrowheads="1"/>
              </p:cNvSpPr>
              <p:nvPr/>
            </p:nvSpPr>
            <p:spPr bwMode="auto">
              <a:xfrm>
                <a:off x="1296" y="3504"/>
                <a:ext cx="7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aseline="0"/>
                  <a:t> 1.51</a:t>
                </a:r>
              </a:p>
            </p:txBody>
          </p:sp>
          <p:sp>
            <p:nvSpPr>
              <p:cNvPr id="53266" name="Line 18"/>
              <p:cNvSpPr>
                <a:spLocks noChangeShapeType="1"/>
              </p:cNvSpPr>
              <p:nvPr/>
            </p:nvSpPr>
            <p:spPr bwMode="auto">
              <a:xfrm>
                <a:off x="1296" y="3540"/>
                <a:ext cx="72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3268" name="Text Box 20"/>
            <p:cNvSpPr txBox="1">
              <a:spLocks noChangeArrowheads="1"/>
            </p:cNvSpPr>
            <p:nvPr/>
          </p:nvSpPr>
          <p:spPr bwMode="auto">
            <a:xfrm>
              <a:off x="1104" y="3048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aseline="0"/>
                <a:t>≈</a:t>
              </a:r>
            </a:p>
          </p:txBody>
        </p:sp>
      </p:grpSp>
      <p:sp>
        <p:nvSpPr>
          <p:cNvPr id="53271" name="Text Box 23"/>
          <p:cNvSpPr txBox="1">
            <a:spLocks noChangeArrowheads="1"/>
          </p:cNvSpPr>
          <p:nvPr/>
        </p:nvSpPr>
        <p:spPr bwMode="auto">
          <a:xfrm>
            <a:off x="1752600" y="5638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≈ 0.6</a:t>
            </a:r>
          </a:p>
        </p:txBody>
      </p:sp>
      <p:sp>
        <p:nvSpPr>
          <p:cNvPr id="53272" name="Text Box 24"/>
          <p:cNvSpPr txBox="1">
            <a:spLocks noChangeArrowheads="1"/>
          </p:cNvSpPr>
          <p:nvPr/>
        </p:nvSpPr>
        <p:spPr bwMode="auto">
          <a:xfrm>
            <a:off x="4038600" y="46482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baseline="0">
                <a:solidFill>
                  <a:srgbClr val="3333FF"/>
                </a:solidFill>
                <a:latin typeface="Arial" charset="0"/>
              </a:rPr>
              <a:t>Use a calculator.</a:t>
            </a:r>
          </a:p>
        </p:txBody>
      </p:sp>
      <p:sp>
        <p:nvSpPr>
          <p:cNvPr id="53273" name="Text Box 25"/>
          <p:cNvSpPr txBox="1">
            <a:spLocks noChangeArrowheads="1"/>
          </p:cNvSpPr>
          <p:nvPr/>
        </p:nvSpPr>
        <p:spPr bwMode="auto">
          <a:xfrm>
            <a:off x="4038600" y="55626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baseline="0">
                <a:solidFill>
                  <a:srgbClr val="3333FF"/>
                </a:solidFill>
                <a:latin typeface="Arial" charset="0"/>
              </a:rPr>
              <a:t>Divide.</a:t>
            </a:r>
          </a:p>
        </p:txBody>
      </p:sp>
      <p:pic>
        <p:nvPicPr>
          <p:cNvPr id="20" name="Picture 5" descr="Change of Base Formula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76200"/>
            <a:ext cx="6548575" cy="1647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4161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3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3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3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3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3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3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3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3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3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3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3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3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3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3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3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3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3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71" grpId="0"/>
      <p:bldP spid="53272" grpId="0"/>
      <p:bldP spid="5327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381000" y="152400"/>
            <a:ext cx="4800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aseline="0" dirty="0"/>
              <a:t>Remember that to </a:t>
            </a:r>
            <a:r>
              <a:rPr lang="en-US" i="1" baseline="0" dirty="0"/>
              <a:t>multiply</a:t>
            </a:r>
            <a:r>
              <a:rPr lang="en-US" baseline="0" dirty="0"/>
              <a:t> powers with the same base, you </a:t>
            </a:r>
            <a:r>
              <a:rPr lang="en-US" i="1" baseline="0" dirty="0"/>
              <a:t>add</a:t>
            </a:r>
            <a:r>
              <a:rPr lang="en-US" baseline="0" dirty="0"/>
              <a:t> exponents.</a:t>
            </a:r>
          </a:p>
        </p:txBody>
      </p:sp>
      <p:pic>
        <p:nvPicPr>
          <p:cNvPr id="79877" name="Picture 5" descr="formul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73051"/>
            <a:ext cx="3048000" cy="527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879" name="Picture 7" descr="Product property of Logrithis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838200"/>
            <a:ext cx="7867650" cy="263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4050" y="3505200"/>
            <a:ext cx="3927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Check that is true using the given!:</a:t>
            </a:r>
            <a:endParaRPr lang="en-CA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2245016" y="2300942"/>
            <a:ext cx="359470" cy="3482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81000" y="6176963"/>
            <a:ext cx="7848600" cy="604837"/>
          </a:xfrm>
          <a:prstGeom prst="rect">
            <a:avLst/>
          </a:prstGeom>
          <a:noFill/>
          <a:ln w="19050">
            <a:solidFill>
              <a:srgbClr val="99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en-US" i="1" baseline="0">
                <a:solidFill>
                  <a:srgbClr val="3333FF"/>
                </a:solidFill>
              </a:rPr>
              <a:t>Think: </a:t>
            </a:r>
            <a:r>
              <a:rPr lang="en-US" baseline="0"/>
              <a:t>log</a:t>
            </a:r>
            <a:r>
              <a:rPr lang="en-US" i="1" baseline="-25000">
                <a:solidFill>
                  <a:srgbClr val="FF0000"/>
                </a:solidFill>
              </a:rPr>
              <a:t>j</a:t>
            </a:r>
            <a:r>
              <a:rPr lang="en-US" i="1" baseline="0">
                <a:solidFill>
                  <a:srgbClr val="FF0000"/>
                </a:solidFill>
              </a:rPr>
              <a:t> </a:t>
            </a:r>
            <a:r>
              <a:rPr lang="en-US" i="1" baseline="0"/>
              <a:t>+ </a:t>
            </a:r>
            <a:r>
              <a:rPr lang="en-US" baseline="0"/>
              <a:t>log</a:t>
            </a:r>
            <a:r>
              <a:rPr lang="en-US" i="1" baseline="-25000">
                <a:solidFill>
                  <a:srgbClr val="FF0000"/>
                </a:solidFill>
              </a:rPr>
              <a:t>a</a:t>
            </a:r>
            <a:r>
              <a:rPr lang="en-US" i="1" baseline="0">
                <a:solidFill>
                  <a:srgbClr val="FF0000"/>
                </a:solidFill>
              </a:rPr>
              <a:t> </a:t>
            </a:r>
            <a:r>
              <a:rPr lang="en-US" i="1" baseline="0"/>
              <a:t>+ </a:t>
            </a:r>
            <a:r>
              <a:rPr lang="en-US" baseline="0"/>
              <a:t>log</a:t>
            </a:r>
            <a:r>
              <a:rPr lang="en-US" i="1" baseline="-25000">
                <a:solidFill>
                  <a:srgbClr val="FF0000"/>
                </a:solidFill>
              </a:rPr>
              <a:t>m</a:t>
            </a:r>
            <a:r>
              <a:rPr lang="en-US" i="1" baseline="0"/>
              <a:t> = </a:t>
            </a:r>
            <a:r>
              <a:rPr lang="en-US" baseline="0"/>
              <a:t>log</a:t>
            </a:r>
            <a:r>
              <a:rPr lang="en-US" i="1" baseline="-25000">
                <a:solidFill>
                  <a:srgbClr val="FF0000"/>
                </a:solidFill>
              </a:rPr>
              <a:t>jam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74650" y="5715000"/>
            <a:ext cx="2743200" cy="457200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baseline="0" dirty="0">
                <a:solidFill>
                  <a:schemeClr val="bg1"/>
                </a:solidFill>
              </a:rPr>
              <a:t>Helpful Hint</a:t>
            </a:r>
            <a:endParaRPr lang="en-US" b="1" baseline="0" dirty="0"/>
          </a:p>
        </p:txBody>
      </p:sp>
    </p:spTree>
    <p:extLst>
      <p:ext uri="{BB962C8B-B14F-4D97-AF65-F5344CB8AC3E}">
        <p14:creationId xmlns:p14="http://schemas.microsoft.com/office/powerpoint/2010/main" val="1292916045"/>
      </p:ext>
    </p:extLst>
  </p:cSld>
  <p:clrMapOvr>
    <a:masterClrMapping/>
  </p:clrMapOvr>
  <p:transition advTm="135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04800" y="838200"/>
            <a:ext cx="82375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baseline="0" dirty="0"/>
              <a:t>Express log</a:t>
            </a:r>
            <a:r>
              <a:rPr lang="en-US" altLang="en-US" b="1" baseline="-40000" dirty="0"/>
              <a:t>6</a:t>
            </a:r>
            <a:r>
              <a:rPr lang="en-US" altLang="en-US" b="1" baseline="0" dirty="0"/>
              <a:t>4 + log</a:t>
            </a:r>
            <a:r>
              <a:rPr lang="en-US" altLang="en-US" b="1" baseline="-40000" dirty="0"/>
              <a:t>6</a:t>
            </a:r>
            <a:r>
              <a:rPr lang="en-US" altLang="en-US" b="1" baseline="0" dirty="0"/>
              <a:t>9 as a single logarithm. Simplify.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0" y="30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aseline="0">
                <a:solidFill>
                  <a:srgbClr val="006699"/>
                </a:solidFill>
                <a:latin typeface="Arial Black" pitchFamily="34" charset="0"/>
              </a:rPr>
              <a:t>Example 1: Adding Logarithms</a:t>
            </a:r>
            <a:endParaRPr lang="en-US" altLang="en-US" sz="2600" baseline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381000" y="14478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aseline="0" dirty="0"/>
              <a:t>log</a:t>
            </a:r>
            <a:r>
              <a:rPr lang="en-US" altLang="en-US" baseline="-40000" dirty="0"/>
              <a:t>6</a:t>
            </a:r>
            <a:r>
              <a:rPr lang="en-US" altLang="en-US" baseline="0" dirty="0"/>
              <a:t>4 + log</a:t>
            </a:r>
            <a:r>
              <a:rPr lang="en-US" altLang="en-US" baseline="-40000" dirty="0"/>
              <a:t>6</a:t>
            </a:r>
            <a:r>
              <a:rPr lang="en-US" altLang="en-US" baseline="0" dirty="0"/>
              <a:t>9</a:t>
            </a:r>
          </a:p>
        </p:txBody>
      </p:sp>
      <p:grpSp>
        <p:nvGrpSpPr>
          <p:cNvPr id="11" name="Group 89"/>
          <p:cNvGrpSpPr>
            <a:grpSpLocks/>
          </p:cNvGrpSpPr>
          <p:nvPr/>
        </p:nvGrpSpPr>
        <p:grpSpPr bwMode="auto">
          <a:xfrm>
            <a:off x="4191000" y="1295400"/>
            <a:ext cx="3200400" cy="715962"/>
            <a:chOff x="192" y="1847"/>
            <a:chExt cx="2016" cy="451"/>
          </a:xfrm>
        </p:grpSpPr>
        <p:sp>
          <p:nvSpPr>
            <p:cNvPr id="12" name="Text Box 5"/>
            <p:cNvSpPr txBox="1">
              <a:spLocks noChangeArrowheads="1"/>
            </p:cNvSpPr>
            <p:nvPr/>
          </p:nvSpPr>
          <p:spPr bwMode="auto">
            <a:xfrm>
              <a:off x="192" y="1922"/>
              <a:ext cx="20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baseline="0" dirty="0"/>
                <a:t>log</a:t>
              </a:r>
              <a:r>
                <a:rPr lang="en-US" altLang="en-US" baseline="-40000" dirty="0"/>
                <a:t>    </a:t>
              </a:r>
              <a:r>
                <a:rPr lang="en-US" altLang="en-US" baseline="0" dirty="0"/>
                <a:t>27 +  log</a:t>
              </a:r>
              <a:endParaRPr lang="en-US" altLang="en-US" baseline="0" dirty="0">
                <a:latin typeface="Times" pitchFamily="18" charset="0"/>
              </a:endParaRPr>
            </a:p>
          </p:txBody>
        </p:sp>
        <p:grpSp>
          <p:nvGrpSpPr>
            <p:cNvPr id="13" name="Group 19"/>
            <p:cNvGrpSpPr>
              <a:grpSpLocks/>
            </p:cNvGrpSpPr>
            <p:nvPr/>
          </p:nvGrpSpPr>
          <p:grpSpPr bwMode="auto">
            <a:xfrm>
              <a:off x="432" y="1967"/>
              <a:ext cx="192" cy="312"/>
              <a:chOff x="3016" y="1647"/>
              <a:chExt cx="192" cy="312"/>
            </a:xfrm>
          </p:grpSpPr>
          <p:sp>
            <p:nvSpPr>
              <p:cNvPr id="22" name="Text Box 12"/>
              <p:cNvSpPr txBox="1">
                <a:spLocks noChangeArrowheads="1"/>
              </p:cNvSpPr>
              <p:nvPr/>
            </p:nvSpPr>
            <p:spPr bwMode="auto">
              <a:xfrm>
                <a:off x="3016" y="1647"/>
                <a:ext cx="144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baseline="0">
                    <a:latin typeface="Arial" charset="0"/>
                  </a:rPr>
                  <a:t>1</a:t>
                </a:r>
              </a:p>
            </p:txBody>
          </p:sp>
          <p:sp>
            <p:nvSpPr>
              <p:cNvPr id="23" name="Text Box 14"/>
              <p:cNvSpPr txBox="1">
                <a:spLocks noChangeArrowheads="1"/>
              </p:cNvSpPr>
              <p:nvPr/>
            </p:nvSpPr>
            <p:spPr bwMode="auto">
              <a:xfrm>
                <a:off x="3016" y="1767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baseline="0">
                    <a:latin typeface="Arial" charset="0"/>
                  </a:rPr>
                  <a:t>3</a:t>
                </a:r>
              </a:p>
            </p:txBody>
          </p:sp>
          <p:sp>
            <p:nvSpPr>
              <p:cNvPr id="24" name="Line 18"/>
              <p:cNvSpPr>
                <a:spLocks noChangeShapeType="1"/>
              </p:cNvSpPr>
              <p:nvPr/>
            </p:nvSpPr>
            <p:spPr bwMode="auto">
              <a:xfrm>
                <a:off x="3064" y="1799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" name="Group 20"/>
            <p:cNvGrpSpPr>
              <a:grpSpLocks/>
            </p:cNvGrpSpPr>
            <p:nvPr/>
          </p:nvGrpSpPr>
          <p:grpSpPr bwMode="auto">
            <a:xfrm>
              <a:off x="1104" y="1986"/>
              <a:ext cx="192" cy="312"/>
              <a:chOff x="2640" y="1672"/>
              <a:chExt cx="192" cy="312"/>
            </a:xfrm>
          </p:grpSpPr>
          <p:sp>
            <p:nvSpPr>
              <p:cNvPr id="19" name="Text Box 21"/>
              <p:cNvSpPr txBox="1">
                <a:spLocks noChangeArrowheads="1"/>
              </p:cNvSpPr>
              <p:nvPr/>
            </p:nvSpPr>
            <p:spPr bwMode="auto">
              <a:xfrm>
                <a:off x="2640" y="1672"/>
                <a:ext cx="144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baseline="0">
                    <a:latin typeface="Arial" charset="0"/>
                  </a:rPr>
                  <a:t>1</a:t>
                </a:r>
              </a:p>
            </p:txBody>
          </p:sp>
          <p:sp>
            <p:nvSpPr>
              <p:cNvPr id="20" name="Text Box 22"/>
              <p:cNvSpPr txBox="1">
                <a:spLocks noChangeArrowheads="1"/>
              </p:cNvSpPr>
              <p:nvPr/>
            </p:nvSpPr>
            <p:spPr bwMode="auto">
              <a:xfrm>
                <a:off x="2640" y="1792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baseline="0">
                    <a:latin typeface="Arial" charset="0"/>
                  </a:rPr>
                  <a:t>3</a:t>
                </a:r>
              </a:p>
            </p:txBody>
          </p:sp>
          <p:sp>
            <p:nvSpPr>
              <p:cNvPr id="21" name="Line 23"/>
              <p:cNvSpPr>
                <a:spLocks noChangeShapeType="1"/>
              </p:cNvSpPr>
              <p:nvPr/>
            </p:nvSpPr>
            <p:spPr bwMode="auto">
              <a:xfrm>
                <a:off x="2688" y="1821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" name="Group 87"/>
            <p:cNvGrpSpPr>
              <a:grpSpLocks/>
            </p:cNvGrpSpPr>
            <p:nvPr/>
          </p:nvGrpSpPr>
          <p:grpSpPr bwMode="auto">
            <a:xfrm>
              <a:off x="1296" y="1847"/>
              <a:ext cx="384" cy="411"/>
              <a:chOff x="1365" y="1808"/>
              <a:chExt cx="384" cy="411"/>
            </a:xfrm>
          </p:grpSpPr>
          <p:sp>
            <p:nvSpPr>
              <p:cNvPr id="16" name="Text Box 28"/>
              <p:cNvSpPr txBox="1">
                <a:spLocks noChangeArrowheads="1"/>
              </p:cNvSpPr>
              <p:nvPr/>
            </p:nvSpPr>
            <p:spPr bwMode="auto">
              <a:xfrm>
                <a:off x="1365" y="1808"/>
                <a:ext cx="3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baseline="0"/>
                  <a:t>1</a:t>
                </a:r>
              </a:p>
            </p:txBody>
          </p:sp>
          <p:sp>
            <p:nvSpPr>
              <p:cNvPr id="17" name="Text Box 29"/>
              <p:cNvSpPr txBox="1">
                <a:spLocks noChangeArrowheads="1"/>
              </p:cNvSpPr>
              <p:nvPr/>
            </p:nvSpPr>
            <p:spPr bwMode="auto">
              <a:xfrm>
                <a:off x="1365" y="1988"/>
                <a:ext cx="3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baseline="0"/>
                  <a:t>9</a:t>
                </a:r>
              </a:p>
            </p:txBody>
          </p:sp>
          <p:sp>
            <p:nvSpPr>
              <p:cNvPr id="18" name="Line 86"/>
              <p:cNvSpPr>
                <a:spLocks noChangeShapeType="1"/>
              </p:cNvSpPr>
              <p:nvPr/>
            </p:nvSpPr>
            <p:spPr bwMode="auto">
              <a:xfrm>
                <a:off x="1413" y="2000"/>
                <a:ext cx="13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515691705"/>
      </p:ext>
    </p:extLst>
  </p:cSld>
  <p:clrMapOvr>
    <a:masterClrMapping/>
  </p:clrMapOvr>
  <p:transition advTm="239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1752600" y="1724025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aseline="0"/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457200" y="152400"/>
            <a:ext cx="4724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 dirty="0"/>
              <a:t>Remember that to </a:t>
            </a:r>
            <a:r>
              <a:rPr lang="en-US" i="1" baseline="0" dirty="0"/>
              <a:t>divide</a:t>
            </a:r>
            <a:r>
              <a:rPr lang="en-US" baseline="0" dirty="0"/>
              <a:t> powers with the same base, you </a:t>
            </a:r>
            <a:r>
              <a:rPr lang="en-US" i="1" baseline="0" dirty="0"/>
              <a:t>subtract</a:t>
            </a:r>
            <a:r>
              <a:rPr lang="en-US" baseline="0" dirty="0"/>
              <a:t> exponents</a:t>
            </a:r>
          </a:p>
        </p:txBody>
      </p:sp>
      <p:pic>
        <p:nvPicPr>
          <p:cNvPr id="81927" name="Picture 7" descr="formula1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76200"/>
            <a:ext cx="2819400" cy="1104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 descr="Quotentient of Logarthis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73163"/>
            <a:ext cx="7620000" cy="27892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81000" y="3962400"/>
            <a:ext cx="3927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Check that is true using the given!:</a:t>
            </a:r>
            <a:endParaRPr lang="en-CA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1981966" y="2758142"/>
            <a:ext cx="359470" cy="3482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812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04800" y="533400"/>
            <a:ext cx="8839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baseline="0" dirty="0"/>
              <a:t>Express log</a:t>
            </a:r>
            <a:r>
              <a:rPr lang="en-US" altLang="en-US" b="1" baseline="-40000" dirty="0"/>
              <a:t>5</a:t>
            </a:r>
            <a:r>
              <a:rPr lang="en-US" altLang="en-US" b="1" baseline="0" dirty="0"/>
              <a:t>100 – log</a:t>
            </a:r>
            <a:r>
              <a:rPr lang="en-US" altLang="en-US" b="1" dirty="0"/>
              <a:t>5</a:t>
            </a:r>
            <a:r>
              <a:rPr lang="en-US" altLang="en-US" b="1" baseline="0" dirty="0"/>
              <a:t>4 as a single logarithm. Simplify, if possible.</a:t>
            </a:r>
            <a:endParaRPr lang="en-US" altLang="en-US" baseline="0" dirty="0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aseline="0">
                <a:solidFill>
                  <a:srgbClr val="006699"/>
                </a:solidFill>
                <a:latin typeface="Arial Black" pitchFamily="34" charset="0"/>
              </a:rPr>
              <a:t>Example 2: Subtracting Logarithms</a:t>
            </a:r>
            <a:endParaRPr lang="en-US" altLang="en-US" sz="2600" baseline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338070" y="944562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aseline="0"/>
              <a:t>log</a:t>
            </a:r>
            <a:r>
              <a:rPr lang="en-US" altLang="en-US" baseline="-40000"/>
              <a:t>5</a:t>
            </a:r>
            <a:r>
              <a:rPr lang="en-US" altLang="en-US" baseline="0"/>
              <a:t>100 – log</a:t>
            </a:r>
            <a:r>
              <a:rPr lang="en-US" altLang="en-US"/>
              <a:t>5</a:t>
            </a:r>
            <a:r>
              <a:rPr lang="en-US" altLang="en-US" baseline="0"/>
              <a:t>4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610100" y="944562"/>
            <a:ext cx="2895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aseline="0" dirty="0"/>
              <a:t>log</a:t>
            </a:r>
            <a:r>
              <a:rPr lang="en-US" altLang="en-US" baseline="-40000" dirty="0"/>
              <a:t>7</a:t>
            </a:r>
            <a:r>
              <a:rPr lang="en-US" altLang="en-US" baseline="0" dirty="0"/>
              <a:t>49 – log</a:t>
            </a:r>
            <a:r>
              <a:rPr lang="en-US" altLang="en-US" dirty="0"/>
              <a:t>7</a:t>
            </a:r>
            <a:r>
              <a:rPr lang="en-US" altLang="en-US" baseline="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5561547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3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21" name="Picture 5" descr="Power Propert of Logarithms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52400"/>
            <a:ext cx="6980064" cy="252399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2910" y="274320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Illustrate this law with:</a:t>
            </a:r>
            <a:endParaRPr lang="en-CA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4381493" y="1933575"/>
            <a:ext cx="352425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0994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54134" y="533400"/>
            <a:ext cx="8237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baseline="0" dirty="0"/>
              <a:t>Express as a product. Simplify, if possible.</a:t>
            </a:r>
            <a:endParaRPr lang="en-US" altLang="en-US" baseline="0" dirty="0">
              <a:latin typeface="Times" pitchFamily="18" charset="0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-762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aseline="0" dirty="0">
                <a:solidFill>
                  <a:srgbClr val="006699"/>
                </a:solidFill>
                <a:latin typeface="Arial Black" pitchFamily="34" charset="0"/>
              </a:rPr>
              <a:t>Example 3: Simplifying Logarithms with Exponents</a:t>
            </a:r>
            <a:endParaRPr lang="en-US" altLang="en-US" sz="2600" baseline="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04800" y="10668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baseline="0" dirty="0"/>
              <a:t>A. log</a:t>
            </a:r>
            <a:r>
              <a:rPr lang="en-US" b="1" baseline="-40000" dirty="0"/>
              <a:t>2</a:t>
            </a:r>
            <a:r>
              <a:rPr lang="en-US" b="1" baseline="0" dirty="0"/>
              <a:t>32</a:t>
            </a:r>
            <a:r>
              <a:rPr lang="en-US" b="1" baseline="50000" dirty="0"/>
              <a:t>6</a:t>
            </a:r>
            <a:endParaRPr lang="en-US" b="1" baseline="0" dirty="0"/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4648200" y="10668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baseline="0" dirty="0"/>
              <a:t>b. log</a:t>
            </a:r>
            <a:r>
              <a:rPr lang="en-US" b="1" baseline="-40000" dirty="0"/>
              <a:t>5</a:t>
            </a:r>
            <a:r>
              <a:rPr lang="en-US" b="1" baseline="0" dirty="0"/>
              <a:t>25</a:t>
            </a:r>
            <a:r>
              <a:rPr lang="en-US" b="1" baseline="50000" dirty="0"/>
              <a:t>2</a:t>
            </a:r>
            <a:endParaRPr lang="en-US" b="1" baseline="0" dirty="0"/>
          </a:p>
        </p:txBody>
      </p:sp>
    </p:spTree>
    <p:extLst>
      <p:ext uri="{BB962C8B-B14F-4D97-AF65-F5344CB8AC3E}">
        <p14:creationId xmlns:p14="http://schemas.microsoft.com/office/powerpoint/2010/main" val="36039234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228600" y="152400"/>
            <a:ext cx="8915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 dirty="0"/>
              <a:t>Exponential and </a:t>
            </a:r>
            <a:r>
              <a:rPr lang="en-US" baseline="0" dirty="0" smtClean="0"/>
              <a:t>log </a:t>
            </a:r>
            <a:r>
              <a:rPr lang="en-US" baseline="0" dirty="0"/>
              <a:t>operations undo each other since they are inverse operations.</a:t>
            </a:r>
          </a:p>
        </p:txBody>
      </p:sp>
      <p:pic>
        <p:nvPicPr>
          <p:cNvPr id="88070" name="Picture 6" descr="Inverse poerperties of Log and exp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1829" y="609600"/>
            <a:ext cx="7997771" cy="20573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0" y="28956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Prove that these are true: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79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aseline="0">
                <a:solidFill>
                  <a:srgbClr val="006699"/>
                </a:solidFill>
                <a:latin typeface="Arial Black" pitchFamily="34" charset="0"/>
              </a:rPr>
              <a:t>Example 4: Recognizing Inverses </a:t>
            </a:r>
            <a:endParaRPr lang="en-US" altLang="en-US" sz="2600" baseline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228600" y="21336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baseline="0"/>
              <a:t>Simplify each expression.</a:t>
            </a:r>
            <a:endParaRPr lang="en-US" altLang="en-US" baseline="0">
              <a:latin typeface="Times" pitchFamily="18" charset="0"/>
            </a:endParaRP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3124200" y="306705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baseline="0"/>
              <a:t>b. log</a:t>
            </a:r>
            <a:r>
              <a:rPr lang="en-US" b="1" baseline="-40000"/>
              <a:t>3</a:t>
            </a:r>
            <a:r>
              <a:rPr lang="en-US" b="1" baseline="0"/>
              <a:t>81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6800850" y="30480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baseline="0"/>
              <a:t>c. 5</a:t>
            </a:r>
            <a:r>
              <a:rPr lang="en-US" b="1" baseline="30000"/>
              <a:t>log</a:t>
            </a:r>
            <a:r>
              <a:rPr lang="en-US" sz="1400" b="1" baseline="30000"/>
              <a:t>5</a:t>
            </a:r>
            <a:r>
              <a:rPr lang="en-US" b="1" baseline="30000"/>
              <a:t>10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247650" y="306705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baseline="0"/>
              <a:t>a. log</a:t>
            </a:r>
            <a:r>
              <a:rPr lang="en-US" b="1" baseline="-40000"/>
              <a:t>3</a:t>
            </a:r>
            <a:r>
              <a:rPr lang="en-US" b="1" baseline="0"/>
              <a:t>3</a:t>
            </a:r>
            <a:r>
              <a:rPr lang="en-US" b="1" baseline="50000"/>
              <a:t>11</a:t>
            </a:r>
            <a:endParaRPr lang="en-US" b="1" baseline="0"/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609600" y="3733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log</a:t>
            </a:r>
            <a:r>
              <a:rPr lang="en-US" baseline="-40000">
                <a:solidFill>
                  <a:srgbClr val="FF0000"/>
                </a:solidFill>
              </a:rPr>
              <a:t>3</a:t>
            </a:r>
            <a:r>
              <a:rPr lang="en-US" baseline="0">
                <a:solidFill>
                  <a:srgbClr val="FF0000"/>
                </a:solidFill>
              </a:rPr>
              <a:t>3</a:t>
            </a:r>
            <a:r>
              <a:rPr lang="en-US" baseline="50000"/>
              <a:t>11</a:t>
            </a:r>
            <a:endParaRPr lang="en-US" baseline="0"/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609600" y="44196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11</a:t>
            </a: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7181850" y="37338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FF0000"/>
                </a:solidFill>
              </a:rPr>
              <a:t>5</a:t>
            </a:r>
            <a:r>
              <a:rPr lang="en-US" baseline="50000"/>
              <a:t>log</a:t>
            </a:r>
            <a:r>
              <a:rPr lang="en-US" sz="1400" baseline="30000">
                <a:solidFill>
                  <a:srgbClr val="FF0000"/>
                </a:solidFill>
              </a:rPr>
              <a:t>5</a:t>
            </a:r>
            <a:r>
              <a:rPr lang="en-US" baseline="50000"/>
              <a:t>10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7200900" y="4400550"/>
            <a:ext cx="666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10</a:t>
            </a:r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>
            <a:off x="2590800" y="31242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9" name="Line 19"/>
          <p:cNvSpPr>
            <a:spLocks noChangeShapeType="1"/>
          </p:cNvSpPr>
          <p:nvPr/>
        </p:nvSpPr>
        <p:spPr bwMode="auto">
          <a:xfrm>
            <a:off x="6248400" y="31242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77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6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1" grpId="0"/>
      <p:bldP spid="46092" grpId="0"/>
      <p:bldP spid="46096" grpId="0"/>
      <p:bldP spid="4609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.4|0|0|0|0|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</TotalTime>
  <Words>305</Words>
  <Application>Microsoft Office PowerPoint</Application>
  <PresentationFormat>On-screen Show (4:3)</PresentationFormat>
  <Paragraphs>71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7.4 Properties of Logarithms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7.4 Properties of Logarithms</dc:title>
  <dc:creator>R402</dc:creator>
  <cp:lastModifiedBy>R402</cp:lastModifiedBy>
  <cp:revision>7</cp:revision>
  <dcterms:created xsi:type="dcterms:W3CDTF">2012-05-20T05:40:29Z</dcterms:created>
  <dcterms:modified xsi:type="dcterms:W3CDTF">2012-05-20T06:41:57Z</dcterms:modified>
</cp:coreProperties>
</file>