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1"/>
  </p:notesMasterIdLst>
  <p:sldIdLst>
    <p:sldId id="256" r:id="rId2"/>
    <p:sldId id="290" r:id="rId3"/>
    <p:sldId id="261" r:id="rId4"/>
    <p:sldId id="264" r:id="rId5"/>
    <p:sldId id="266" r:id="rId6"/>
    <p:sldId id="268" r:id="rId7"/>
    <p:sldId id="270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C52622-7E50-475A-9430-9FD2E3B718DC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3A797-2CBF-46C9-AFBC-F96F56206E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901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F500C-6313-4C94-AADD-1F2E53C784EC}" type="slidenum">
              <a:rPr lang="en-US"/>
              <a:pPr/>
              <a:t>3</a:t>
            </a:fld>
            <a:endParaRPr lang="en-U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80D1EF-E899-49EC-B39F-1BCED08FCCC1}" type="slidenum">
              <a:rPr lang="en-US"/>
              <a:pPr/>
              <a:t>4</a:t>
            </a:fld>
            <a:endParaRPr lang="en-U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997FAB-5828-4E22-9D79-8852DBCB7114}" type="slidenum">
              <a:rPr lang="en-US"/>
              <a:pPr/>
              <a:t>5</a:t>
            </a:fld>
            <a:endParaRPr lang="en-U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C03394-C9B0-4BF5-830F-424CC1A8A4D9}" type="slidenum">
              <a:rPr lang="en-US"/>
              <a:pPr/>
              <a:t>6</a:t>
            </a:fld>
            <a:endParaRPr lang="en-U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1E31BD-D03B-4741-8FD4-488E9C1D9EA2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B6DC9B-68AD-41D9-AB94-3691D636FFBA}" type="slidenum">
              <a:rPr lang="en-US"/>
              <a:pPr/>
              <a:t>8</a:t>
            </a:fld>
            <a:endParaRPr lang="en-U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86F25F-45BB-4322-AD6D-F6D8761038D6}" type="slidenum">
              <a:rPr lang="en-US"/>
              <a:pPr/>
              <a:t>9</a:t>
            </a:fld>
            <a:endParaRPr lang="en-U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A9023B3-4801-41C3-93D5-AD01903E5537}" type="datetimeFigureOut">
              <a:rPr lang="en-US" smtClean="0"/>
              <a:t>5/18/2012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6CF7AE-AF4C-48FF-8DD2-DE7B8A3BC0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52400"/>
            <a:ext cx="6172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7.3 Logarithmic Functions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762000"/>
            <a:ext cx="8382000" cy="6858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baseline="0" dirty="0">
                <a:latin typeface="Verdana" pitchFamily="34" charset="0"/>
              </a:rPr>
              <a:t>Write equivalent forms for exponential and logarithmic functions.</a:t>
            </a:r>
          </a:p>
          <a:p>
            <a:pPr marL="285750" indent="-285750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baseline="0" dirty="0" smtClean="0">
                <a:latin typeface="Verdana" pitchFamily="34" charset="0"/>
              </a:rPr>
              <a:t>Write</a:t>
            </a:r>
            <a:r>
              <a:rPr lang="en-US" altLang="en-US" baseline="0" dirty="0">
                <a:latin typeface="Verdana" pitchFamily="34" charset="0"/>
              </a:rPr>
              <a:t>, evaluate, and graph logarithmic  functions.</a:t>
            </a:r>
            <a:r>
              <a:rPr lang="en-US" altLang="en-US" baseline="0" dirty="0"/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baseline="0" dirty="0">
                <a:solidFill>
                  <a:srgbClr val="FF6600"/>
                </a:solidFill>
                <a:latin typeface="Arial Black" pitchFamily="34" charset="0"/>
              </a:rPr>
              <a:t>Objectives</a:t>
            </a:r>
            <a:endParaRPr lang="en-US" altLang="en-US" i="1" baseline="0" dirty="0">
              <a:solidFill>
                <a:srgbClr val="FF66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81200" y="1854200"/>
            <a:ext cx="6781800" cy="104140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en-US" baseline="0" dirty="0">
                <a:latin typeface="Verdana" pitchFamily="34" charset="0"/>
              </a:rPr>
              <a:t>logarithm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aseline="0" dirty="0">
                <a:latin typeface="Verdana" pitchFamily="34" charset="0"/>
              </a:rPr>
              <a:t>common logarithm</a:t>
            </a:r>
          </a:p>
          <a:p>
            <a:pPr marL="342900" indent="-342900">
              <a:spcBef>
                <a:spcPct val="20000"/>
              </a:spcBef>
            </a:pPr>
            <a:r>
              <a:rPr lang="en-US" altLang="en-US" baseline="0" dirty="0">
                <a:latin typeface="Verdana" pitchFamily="34" charset="0"/>
              </a:rPr>
              <a:t>logarithmic function</a:t>
            </a:r>
            <a:endParaRPr lang="en-US" altLang="en-US" baseline="0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baseline="0">
                <a:solidFill>
                  <a:srgbClr val="FF0000"/>
                </a:solidFill>
                <a:latin typeface="Arial Black" pitchFamily="34" charset="0"/>
              </a:rPr>
              <a:t>Vocabulary</a:t>
            </a:r>
            <a:endParaRPr lang="en-US" altLang="en-US" i="1" baseline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52400" y="2971800"/>
            <a:ext cx="914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altLang="en-US" i="1" baseline="0" dirty="0" smtClean="0">
                <a:solidFill>
                  <a:srgbClr val="FF6600"/>
                </a:solidFill>
                <a:latin typeface="Arial Black" pitchFamily="34" charset="0"/>
              </a:rPr>
              <a:t>Why are we</a:t>
            </a:r>
            <a:r>
              <a:rPr lang="en-US" altLang="en-US" i="1" dirty="0" smtClean="0">
                <a:solidFill>
                  <a:srgbClr val="FF6600"/>
                </a:solidFill>
                <a:latin typeface="Arial Black" pitchFamily="34" charset="0"/>
              </a:rPr>
              <a:t> Learning this?</a:t>
            </a:r>
            <a:endParaRPr lang="en-US" altLang="en-US" i="1" baseline="0" dirty="0">
              <a:solidFill>
                <a:srgbClr val="FF66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3276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logarithmic scale is used to measure the acidity, or pH, of water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9034" y="3730044"/>
            <a:ext cx="3676650" cy="317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82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 advAuto="0"/>
      <p:bldP spid="9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7439025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95775"/>
            <a:ext cx="7543800" cy="2486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3773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304800" y="381000"/>
            <a:ext cx="8305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aseline="0" dirty="0">
                <a:latin typeface="Verdana" pitchFamily="34" charset="0"/>
              </a:rPr>
              <a:t>How many times would you have to double $1 before you had $8?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Log?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600200"/>
            <a:ext cx="8229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aseline="0" dirty="0" smtClean="0">
                <a:latin typeface="Verdana" pitchFamily="34" charset="0"/>
              </a:rPr>
              <a:t>How many times would you have to double $1 before you had $512? 2</a:t>
            </a:r>
            <a:r>
              <a:rPr lang="en-US" baseline="30000" dirty="0" smtClean="0">
                <a:latin typeface="Verdana" pitchFamily="34" charset="0"/>
              </a:rPr>
              <a:t>x</a:t>
            </a:r>
            <a:r>
              <a:rPr lang="en-US" baseline="0" dirty="0" smtClean="0">
                <a:latin typeface="Verdana" pitchFamily="34" charset="0"/>
              </a:rPr>
              <a:t> = 512</a:t>
            </a:r>
          </a:p>
          <a:p>
            <a:pPr eaLnBrk="0" hangingPunct="0">
              <a:spcBef>
                <a:spcPct val="50000"/>
              </a:spcBef>
            </a:pPr>
            <a:r>
              <a:rPr lang="en-US" dirty="0" smtClean="0">
                <a:latin typeface="Verdana" pitchFamily="34" charset="0"/>
              </a:rPr>
              <a:t>The</a:t>
            </a:r>
            <a:r>
              <a:rPr lang="en-US" baseline="0" dirty="0" smtClean="0">
                <a:latin typeface="Verdana" pitchFamily="34" charset="0"/>
              </a:rPr>
              <a:t> inverse operation that undoes raising a base to an exponent is called finding the logarithm. </a:t>
            </a:r>
          </a:p>
          <a:p>
            <a:pPr eaLnBrk="0" hangingPunct="0">
              <a:spcBef>
                <a:spcPct val="50000"/>
              </a:spcBef>
            </a:pPr>
            <a:r>
              <a:rPr lang="en-US" baseline="0" dirty="0" smtClean="0">
                <a:latin typeface="Verdana" pitchFamily="34" charset="0"/>
              </a:rPr>
              <a:t>A</a:t>
            </a:r>
            <a:r>
              <a:rPr lang="en-US" b="1" baseline="0" dirty="0" smtClean="0">
                <a:latin typeface="Verdana" pitchFamily="34" charset="0"/>
              </a:rPr>
              <a:t> </a:t>
            </a:r>
            <a:r>
              <a:rPr lang="en-US" b="1" u="sng" baseline="0" dirty="0" smtClean="0">
                <a:latin typeface="Verdana" pitchFamily="34" charset="0"/>
              </a:rPr>
              <a:t>logarithm</a:t>
            </a:r>
            <a:r>
              <a:rPr lang="en-US" baseline="0" dirty="0" smtClean="0">
                <a:latin typeface="Verdana" pitchFamily="34" charset="0"/>
              </a:rPr>
              <a:t> is the exponent to which a specified base is raised to obtain a given value.</a:t>
            </a:r>
            <a:endParaRPr lang="en-US" baseline="0" dirty="0">
              <a:latin typeface="Verdana" pitchFamily="34" charset="0"/>
            </a:endParaRPr>
          </a:p>
        </p:txBody>
      </p:sp>
      <p:pic>
        <p:nvPicPr>
          <p:cNvPr id="5" name="Picture 2" descr="formul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275" y="3352800"/>
            <a:ext cx="5419725" cy="1914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152400" y="4953000"/>
            <a:ext cx="8762516" cy="750888"/>
            <a:chOff x="215" y="480"/>
            <a:chExt cx="5359" cy="473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15" y="720"/>
              <a:ext cx="5359" cy="233"/>
            </a:xfrm>
            <a:prstGeom prst="rect">
              <a:avLst/>
            </a:prstGeom>
            <a:noFill/>
            <a:ln w="19050">
              <a:solidFill>
                <a:srgbClr val="993366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baseline="0" dirty="0" err="1" smtClean="0">
                  <a:latin typeface="Verdana" pitchFamily="34" charset="0"/>
                </a:rPr>
                <a:t>log</a:t>
              </a:r>
              <a:r>
                <a:rPr lang="en-US" altLang="en-US" baseline="-25000" dirty="0" err="1" smtClean="0">
                  <a:solidFill>
                    <a:srgbClr val="3366CC"/>
                  </a:solidFill>
                  <a:latin typeface="Verdana" pitchFamily="34" charset="0"/>
                </a:rPr>
                <a:t>b</a:t>
              </a:r>
              <a:r>
                <a:rPr lang="en-US" altLang="en-US" baseline="0" dirty="0" smtClean="0">
                  <a:latin typeface="Verdana" pitchFamily="34" charset="0"/>
                </a:rPr>
                <a:t> </a:t>
              </a:r>
              <a:r>
                <a:rPr lang="en-US" altLang="en-US" i="1" baseline="0" dirty="0">
                  <a:latin typeface="Verdana" pitchFamily="34" charset="0"/>
                </a:rPr>
                <a:t>a</a:t>
              </a:r>
              <a:r>
                <a:rPr lang="en-US" altLang="en-US" baseline="0" dirty="0">
                  <a:latin typeface="Verdana" pitchFamily="34" charset="0"/>
                </a:rPr>
                <a:t>=</a:t>
              </a:r>
              <a:r>
                <a:rPr lang="en-US" altLang="en-US" i="1" baseline="0" dirty="0">
                  <a:latin typeface="Verdana" pitchFamily="34" charset="0"/>
                </a:rPr>
                <a:t> </a:t>
              </a:r>
              <a:r>
                <a:rPr lang="en-US" altLang="en-US" i="1" baseline="0" dirty="0" smtClean="0">
                  <a:solidFill>
                    <a:srgbClr val="FF0000"/>
                  </a:solidFill>
                  <a:latin typeface="Verdana" pitchFamily="34" charset="0"/>
                </a:rPr>
                <a:t>x</a:t>
              </a:r>
              <a:r>
                <a:rPr lang="en-US" altLang="en-US" baseline="0" dirty="0" smtClean="0">
                  <a:latin typeface="Verdana" pitchFamily="34" charset="0"/>
                </a:rPr>
                <a:t>: “</a:t>
              </a:r>
              <a:r>
                <a:rPr lang="en-US" altLang="en-US" baseline="0" dirty="0">
                  <a:latin typeface="Verdana" pitchFamily="34" charset="0"/>
                </a:rPr>
                <a:t>the log base </a:t>
              </a:r>
              <a:r>
                <a:rPr lang="en-US" altLang="en-US" i="1" baseline="0" dirty="0">
                  <a:solidFill>
                    <a:srgbClr val="3366CC"/>
                  </a:solidFill>
                  <a:latin typeface="Verdana" pitchFamily="34" charset="0"/>
                </a:rPr>
                <a:t>b</a:t>
              </a:r>
              <a:r>
                <a:rPr lang="en-US" altLang="en-US" baseline="0" dirty="0">
                  <a:latin typeface="Verdana" pitchFamily="34" charset="0"/>
                </a:rPr>
                <a:t> of </a:t>
              </a:r>
              <a:r>
                <a:rPr lang="en-US" altLang="en-US" i="1" baseline="0" dirty="0">
                  <a:latin typeface="Verdana" pitchFamily="34" charset="0"/>
                </a:rPr>
                <a:t>a</a:t>
              </a:r>
              <a:r>
                <a:rPr lang="en-US" altLang="en-US" baseline="0" dirty="0">
                  <a:latin typeface="Verdana" pitchFamily="34" charset="0"/>
                </a:rPr>
                <a:t> is </a:t>
              </a:r>
              <a:r>
                <a:rPr lang="en-US" altLang="en-US" i="1" baseline="0" dirty="0">
                  <a:solidFill>
                    <a:srgbClr val="FF0000"/>
                  </a:solidFill>
                  <a:latin typeface="Verdana" pitchFamily="34" charset="0"/>
                </a:rPr>
                <a:t>x</a:t>
              </a:r>
              <a:r>
                <a:rPr lang="en-US" altLang="en-US" baseline="0" dirty="0">
                  <a:latin typeface="Verdana" pitchFamily="34" charset="0"/>
                </a:rPr>
                <a:t>.” Notice that the </a:t>
              </a:r>
              <a:r>
                <a:rPr lang="en-US" altLang="en-US" baseline="0" dirty="0">
                  <a:solidFill>
                    <a:srgbClr val="FF0000"/>
                  </a:solidFill>
                  <a:latin typeface="Verdana" pitchFamily="34" charset="0"/>
                </a:rPr>
                <a:t>log</a:t>
              </a:r>
              <a:r>
                <a:rPr lang="en-US" altLang="en-US" baseline="0" dirty="0">
                  <a:latin typeface="Verdana" pitchFamily="34" charset="0"/>
                </a:rPr>
                <a:t> is </a:t>
              </a:r>
              <a:r>
                <a:rPr lang="en-US" altLang="en-US" baseline="0" dirty="0" smtClean="0">
                  <a:latin typeface="Verdana" pitchFamily="34" charset="0"/>
                </a:rPr>
                <a:t>the </a:t>
              </a:r>
              <a:r>
                <a:rPr lang="en-US" altLang="en-US" baseline="0" dirty="0" smtClean="0">
                  <a:solidFill>
                    <a:srgbClr val="FF0000"/>
                  </a:solidFill>
                  <a:latin typeface="Verdana" pitchFamily="34" charset="0"/>
                </a:rPr>
                <a:t>exponent</a:t>
              </a:r>
              <a:r>
                <a:rPr lang="en-US" altLang="en-US" baseline="0" dirty="0">
                  <a:latin typeface="Verdana" pitchFamily="34" charset="0"/>
                </a:rPr>
                <a:t>.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388" y="480"/>
              <a:ext cx="1236" cy="233"/>
            </a:xfrm>
            <a:prstGeom prst="rect">
              <a:avLst/>
            </a:prstGeom>
            <a:solidFill>
              <a:srgbClr val="80008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b="1" baseline="0" dirty="0">
                  <a:solidFill>
                    <a:schemeClr val="bg1"/>
                  </a:solidFill>
                  <a:latin typeface="Verdana" pitchFamily="34" charset="0"/>
                </a:rPr>
                <a:t>Reading Math</a:t>
              </a:r>
              <a:endParaRPr lang="en-US" altLang="en-US" b="1" baseline="0" dirty="0">
                <a:latin typeface="Verdana" pitchFamily="34" charset="0"/>
              </a:endParaRPr>
            </a:p>
          </p:txBody>
        </p:sp>
      </p:grp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04800" y="5983069"/>
            <a:ext cx="86868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aseline="0" dirty="0">
                <a:latin typeface="Verdana" pitchFamily="34" charset="0"/>
              </a:rPr>
              <a:t>A </a:t>
            </a:r>
            <a:r>
              <a:rPr lang="en-US" baseline="0" dirty="0" smtClean="0">
                <a:latin typeface="Verdana" pitchFamily="34" charset="0"/>
              </a:rPr>
              <a:t>log </a:t>
            </a:r>
            <a:r>
              <a:rPr lang="en-US" baseline="0" dirty="0">
                <a:latin typeface="Verdana" pitchFamily="34" charset="0"/>
              </a:rPr>
              <a:t>with base 10 is called a </a:t>
            </a:r>
            <a:r>
              <a:rPr lang="en-US" b="1" u="sng" baseline="0" dirty="0">
                <a:latin typeface="Verdana" pitchFamily="34" charset="0"/>
              </a:rPr>
              <a:t>common logarithm</a:t>
            </a:r>
            <a:r>
              <a:rPr lang="en-US" baseline="0" dirty="0">
                <a:latin typeface="Verdana" pitchFamily="34" charset="0"/>
              </a:rPr>
              <a:t>. If no base is written for a </a:t>
            </a:r>
            <a:r>
              <a:rPr lang="en-US" baseline="0" dirty="0" smtClean="0">
                <a:latin typeface="Verdana" pitchFamily="34" charset="0"/>
              </a:rPr>
              <a:t>log, </a:t>
            </a:r>
            <a:r>
              <a:rPr lang="en-US" baseline="0" dirty="0">
                <a:latin typeface="Verdana" pitchFamily="34" charset="0"/>
              </a:rPr>
              <a:t>the base is assumed to be 10. For </a:t>
            </a:r>
            <a:r>
              <a:rPr lang="en-US" baseline="0" dirty="0" smtClean="0">
                <a:latin typeface="Verdana" pitchFamily="34" charset="0"/>
              </a:rPr>
              <a:t>ex, </a:t>
            </a:r>
            <a:r>
              <a:rPr lang="en-US" baseline="0" dirty="0">
                <a:latin typeface="Verdana" pitchFamily="34" charset="0"/>
              </a:rPr>
              <a:t>log 5 = log</a:t>
            </a:r>
            <a:r>
              <a:rPr lang="en-US" baseline="-25000" dirty="0">
                <a:solidFill>
                  <a:srgbClr val="FF0000"/>
                </a:solidFill>
                <a:latin typeface="Verdana" pitchFamily="34" charset="0"/>
              </a:rPr>
              <a:t>10</a:t>
            </a:r>
            <a:r>
              <a:rPr lang="en-US" baseline="0" dirty="0">
                <a:latin typeface="Verdana" pitchFamily="34" charset="0"/>
              </a:rPr>
              <a:t>5.</a:t>
            </a:r>
          </a:p>
        </p:txBody>
      </p:sp>
    </p:spTree>
    <p:extLst>
      <p:ext uri="{BB962C8B-B14F-4D97-AF65-F5344CB8AC3E}">
        <p14:creationId xmlns:p14="http://schemas.microsoft.com/office/powerpoint/2010/main" val="3941036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 dirty="0">
                <a:latin typeface="Verdana" pitchFamily="34" charset="0"/>
              </a:rPr>
              <a:t>Write each exponential equation in logarithmic form.</a:t>
            </a:r>
            <a:endParaRPr lang="en-US" altLang="en-US" baseline="0" dirty="0">
              <a:latin typeface="Times" pitchFamily="18" charset="0"/>
            </a:endParaRPr>
          </a:p>
        </p:txBody>
      </p:sp>
      <p:sp>
        <p:nvSpPr>
          <p:cNvPr id="15375" name="Text Box 15"/>
          <p:cNvSpPr txBox="1">
            <a:spLocks noChangeArrowheads="1"/>
          </p:cNvSpPr>
          <p:nvPr/>
        </p:nvSpPr>
        <p:spPr bwMode="auto">
          <a:xfrm>
            <a:off x="0" y="3810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>
                <a:solidFill>
                  <a:srgbClr val="006699"/>
                </a:solidFill>
                <a:latin typeface="Arial Black" pitchFamily="34" charset="0"/>
              </a:rPr>
              <a:t>Example 1: Converting from Exponential to Logarithmic Form</a:t>
            </a:r>
            <a:endParaRPr lang="en-US" altLang="en-US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5378" name="Text Box 18"/>
          <p:cNvSpPr txBox="1">
            <a:spLocks noChangeArrowheads="1"/>
          </p:cNvSpPr>
          <p:nvPr/>
        </p:nvSpPr>
        <p:spPr bwMode="auto">
          <a:xfrm>
            <a:off x="4622800" y="3263900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The base of the exponent becomes the base of the logarithm.</a:t>
            </a:r>
            <a:endParaRPr lang="en-US" i="1" baseline="0">
              <a:sym typeface="Symbol" pitchFamily="18" charset="2"/>
            </a:endParaRPr>
          </a:p>
        </p:txBody>
      </p:sp>
      <p:sp>
        <p:nvSpPr>
          <p:cNvPr id="15379" name="Text Box 19"/>
          <p:cNvSpPr txBox="1">
            <a:spLocks noChangeArrowheads="1"/>
          </p:cNvSpPr>
          <p:nvPr/>
        </p:nvSpPr>
        <p:spPr bwMode="auto">
          <a:xfrm>
            <a:off x="4597400" y="409575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The exponent is the logarithm.</a:t>
            </a:r>
            <a:endParaRPr lang="en-US" i="1" baseline="0">
              <a:sym typeface="Symbol" pitchFamily="18" charset="2"/>
            </a:endParaRP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4648200" y="5419725"/>
            <a:ext cx="4495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An exponent (or log) can be negative.</a:t>
            </a:r>
            <a:endParaRPr lang="en-US" i="1" baseline="0">
              <a:sym typeface="Symbol" pitchFamily="18" charset="2"/>
            </a:endParaRPr>
          </a:p>
        </p:txBody>
      </p:sp>
      <p:sp>
        <p:nvSpPr>
          <p:cNvPr id="15381" name="Text Box 21"/>
          <p:cNvSpPr txBox="1">
            <a:spLocks noChangeArrowheads="1"/>
          </p:cNvSpPr>
          <p:nvPr/>
        </p:nvSpPr>
        <p:spPr bwMode="auto">
          <a:xfrm>
            <a:off x="4597400" y="5851525"/>
            <a:ext cx="431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The log (and the exponent) can be a variable.</a:t>
            </a:r>
            <a:endParaRPr lang="en-US" i="1" baseline="0">
              <a:sym typeface="Symbol" pitchFamily="18" charset="2"/>
            </a:endParaRPr>
          </a:p>
        </p:txBody>
      </p:sp>
      <p:graphicFrame>
        <p:nvGraphicFramePr>
          <p:cNvPr id="15448" name="Group 88"/>
          <p:cNvGraphicFramePr>
            <a:graphicFrameLocks noGrp="1"/>
          </p:cNvGraphicFramePr>
          <p:nvPr/>
        </p:nvGraphicFramePr>
        <p:xfrm>
          <a:off x="438150" y="2540000"/>
          <a:ext cx="4133850" cy="3925889"/>
        </p:xfrm>
        <a:graphic>
          <a:graphicData uri="http://schemas.openxmlformats.org/drawingml/2006/table">
            <a:tbl>
              <a:tblPr/>
              <a:tblGrid>
                <a:gridCol w="1795463"/>
                <a:gridCol w="2338387"/>
              </a:tblGrid>
              <a:tr h="741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Exponential Equation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Logarithmic  Form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243</a:t>
                      </a:r>
                      <a:endParaRPr kumimoji="0" lang="en-US" sz="20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  =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r>
                        <a:rPr kumimoji="0" lang="en-US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10,000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r>
                        <a:rPr kumimoji="0" lang="en-US" sz="2000" b="0" i="0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–1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=  </a:t>
                      </a:r>
                      <a:endParaRPr kumimoji="0" lang="en-US" sz="20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en-US" sz="2000" b="0" i="1" u="none" strike="noStrike" cap="none" normalizeH="0" baseline="50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5427" name="Group 67"/>
          <p:cNvGrpSpPr>
            <a:grpSpLocks/>
          </p:cNvGrpSpPr>
          <p:nvPr/>
        </p:nvGrpSpPr>
        <p:grpSpPr bwMode="auto">
          <a:xfrm>
            <a:off x="1701800" y="5337175"/>
            <a:ext cx="304800" cy="530225"/>
            <a:chOff x="4416" y="1502"/>
            <a:chExt cx="192" cy="334"/>
          </a:xfrm>
        </p:grpSpPr>
        <p:sp>
          <p:nvSpPr>
            <p:cNvPr id="15423" name="Text Box 63"/>
            <p:cNvSpPr txBox="1">
              <a:spLocks noChangeArrowheads="1"/>
            </p:cNvSpPr>
            <p:nvPr/>
          </p:nvSpPr>
          <p:spPr bwMode="auto">
            <a:xfrm>
              <a:off x="4416" y="1502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aseline="0"/>
                <a:t>1</a:t>
              </a:r>
            </a:p>
          </p:txBody>
        </p:sp>
        <p:sp>
          <p:nvSpPr>
            <p:cNvPr id="15425" name="Text Box 65"/>
            <p:cNvSpPr txBox="1">
              <a:spLocks noChangeArrowheads="1"/>
            </p:cNvSpPr>
            <p:nvPr/>
          </p:nvSpPr>
          <p:spPr bwMode="auto">
            <a:xfrm>
              <a:off x="4416" y="1644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aseline="0"/>
                <a:t>6</a:t>
              </a:r>
            </a:p>
          </p:txBody>
        </p:sp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>
              <a:off x="4428" y="166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450" name="Group 90"/>
          <p:cNvGrpSpPr>
            <a:grpSpLocks/>
          </p:cNvGrpSpPr>
          <p:nvPr/>
        </p:nvGrpSpPr>
        <p:grpSpPr bwMode="auto">
          <a:xfrm>
            <a:off x="1143000" y="3949700"/>
            <a:ext cx="304800" cy="338138"/>
            <a:chOff x="882" y="2424"/>
            <a:chExt cx="192" cy="213"/>
          </a:xfrm>
        </p:grpSpPr>
        <p:sp>
          <p:nvSpPr>
            <p:cNvPr id="15437" name="Text Box 77"/>
            <p:cNvSpPr txBox="1">
              <a:spLocks noChangeArrowheads="1"/>
            </p:cNvSpPr>
            <p:nvPr/>
          </p:nvSpPr>
          <p:spPr bwMode="auto">
            <a:xfrm>
              <a:off x="882" y="2424"/>
              <a:ext cx="192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aseline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5438" name="Text Box 78"/>
            <p:cNvSpPr txBox="1">
              <a:spLocks noChangeArrowheads="1"/>
            </p:cNvSpPr>
            <p:nvPr/>
          </p:nvSpPr>
          <p:spPr bwMode="auto">
            <a:xfrm>
              <a:off x="884" y="2502"/>
              <a:ext cx="144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800" baseline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5440" name="Line 80"/>
            <p:cNvSpPr>
              <a:spLocks noChangeShapeType="1"/>
            </p:cNvSpPr>
            <p:nvPr/>
          </p:nvSpPr>
          <p:spPr bwMode="auto">
            <a:xfrm>
              <a:off x="934" y="2530"/>
              <a:ext cx="48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452" name="Text Box 92"/>
          <p:cNvSpPr txBox="1">
            <a:spLocks noChangeArrowheads="1"/>
          </p:cNvSpPr>
          <p:nvPr/>
        </p:nvSpPr>
        <p:spPr bwMode="auto">
          <a:xfrm>
            <a:off x="5851525" y="2562225"/>
            <a:ext cx="184150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5453" name="Text Box 93"/>
          <p:cNvSpPr txBox="1">
            <a:spLocks noChangeArrowheads="1"/>
          </p:cNvSpPr>
          <p:nvPr/>
        </p:nvSpPr>
        <p:spPr bwMode="auto">
          <a:xfrm>
            <a:off x="2743200" y="3378200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log</a:t>
            </a:r>
            <a:r>
              <a:rPr lang="en-US" baseline="-30000">
                <a:solidFill>
                  <a:srgbClr val="00FF00"/>
                </a:solidFill>
              </a:rPr>
              <a:t>3</a:t>
            </a:r>
            <a:r>
              <a:rPr lang="en-US" baseline="0"/>
              <a:t>243 = 5</a:t>
            </a:r>
          </a:p>
        </p:txBody>
      </p:sp>
      <p:grpSp>
        <p:nvGrpSpPr>
          <p:cNvPr id="15463" name="Group 103"/>
          <p:cNvGrpSpPr>
            <a:grpSpLocks/>
          </p:cNvGrpSpPr>
          <p:nvPr/>
        </p:nvGrpSpPr>
        <p:grpSpPr bwMode="auto">
          <a:xfrm>
            <a:off x="2895600" y="3997325"/>
            <a:ext cx="1331913" cy="530225"/>
            <a:chOff x="1824" y="2518"/>
            <a:chExt cx="839" cy="334"/>
          </a:xfrm>
        </p:grpSpPr>
        <p:grpSp>
          <p:nvGrpSpPr>
            <p:cNvPr id="15449" name="Group 89"/>
            <p:cNvGrpSpPr>
              <a:grpSpLocks/>
            </p:cNvGrpSpPr>
            <p:nvPr/>
          </p:nvGrpSpPr>
          <p:grpSpPr bwMode="auto">
            <a:xfrm>
              <a:off x="2448" y="2518"/>
              <a:ext cx="215" cy="334"/>
              <a:chOff x="2448" y="2454"/>
              <a:chExt cx="192" cy="334"/>
            </a:xfrm>
          </p:grpSpPr>
          <p:sp>
            <p:nvSpPr>
              <p:cNvPr id="15433" name="Text Box 73"/>
              <p:cNvSpPr txBox="1">
                <a:spLocks noChangeArrowheads="1"/>
              </p:cNvSpPr>
              <p:nvPr/>
            </p:nvSpPr>
            <p:spPr bwMode="auto">
              <a:xfrm>
                <a:off x="2448" y="2454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aseline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15434" name="Text Box 74"/>
              <p:cNvSpPr txBox="1">
                <a:spLocks noChangeArrowheads="1"/>
              </p:cNvSpPr>
              <p:nvPr/>
            </p:nvSpPr>
            <p:spPr bwMode="auto">
              <a:xfrm>
                <a:off x="2448" y="2596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1400" baseline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435" name="Line 75"/>
              <p:cNvSpPr>
                <a:spLocks noChangeShapeType="1"/>
              </p:cNvSpPr>
              <p:nvPr/>
            </p:nvSpPr>
            <p:spPr bwMode="auto">
              <a:xfrm>
                <a:off x="2460" y="2620"/>
                <a:ext cx="144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454" name="Text Box 94"/>
            <p:cNvSpPr txBox="1">
              <a:spLocks noChangeArrowheads="1"/>
            </p:cNvSpPr>
            <p:nvPr/>
          </p:nvSpPr>
          <p:spPr bwMode="auto">
            <a:xfrm>
              <a:off x="1824" y="2560"/>
              <a:ext cx="81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baseline="0"/>
                <a:t>log</a:t>
              </a:r>
              <a:r>
                <a:rPr lang="en-US" baseline="-30000"/>
                <a:t>25</a:t>
              </a:r>
              <a:r>
                <a:rPr lang="en-US" baseline="0"/>
                <a:t>5 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63990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5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8" grpId="0"/>
      <p:bldP spid="15379" grpId="0"/>
      <p:bldP spid="15380" grpId="0"/>
      <p:bldP spid="15381" grpId="0"/>
      <p:bldP spid="1545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0" y="609600"/>
            <a:ext cx="9144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1900" baseline="0">
                <a:solidFill>
                  <a:srgbClr val="006699"/>
                </a:solidFill>
                <a:latin typeface="Arial Black" pitchFamily="34" charset="0"/>
              </a:rPr>
              <a:t>Example 2: Converting from Logarithmic to Exponential Form</a:t>
            </a:r>
            <a:endParaRPr lang="en-US" altLang="en-US" sz="1900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29703" name="Text Box 7"/>
          <p:cNvSpPr txBox="1">
            <a:spLocks noChangeArrowheads="1"/>
          </p:cNvSpPr>
          <p:nvPr/>
        </p:nvSpPr>
        <p:spPr bwMode="auto">
          <a:xfrm>
            <a:off x="304800" y="1168673"/>
            <a:ext cx="8382000" cy="38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900" b="1" baseline="0">
                <a:latin typeface="Verdana" pitchFamily="34" charset="0"/>
              </a:rPr>
              <a:t>Write each logarithmic form in exponential equation.</a:t>
            </a:r>
          </a:p>
        </p:txBody>
      </p:sp>
      <p:sp>
        <p:nvSpPr>
          <p:cNvPr id="29704" name="Text Box 8"/>
          <p:cNvSpPr txBox="1">
            <a:spLocks noChangeArrowheads="1"/>
          </p:cNvSpPr>
          <p:nvPr/>
        </p:nvSpPr>
        <p:spPr bwMode="auto">
          <a:xfrm>
            <a:off x="4622800" y="3162300"/>
            <a:ext cx="4495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The base of the logarithm becomes the base of the power.</a:t>
            </a:r>
          </a:p>
        </p:txBody>
      </p:sp>
      <p:sp>
        <p:nvSpPr>
          <p:cNvPr id="29705" name="Text Box 9"/>
          <p:cNvSpPr txBox="1">
            <a:spLocks noChangeArrowheads="1"/>
          </p:cNvSpPr>
          <p:nvPr/>
        </p:nvSpPr>
        <p:spPr bwMode="auto">
          <a:xfrm>
            <a:off x="4597400" y="3994150"/>
            <a:ext cx="3657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The logarithm is the exponent.</a:t>
            </a:r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4591050" y="5154613"/>
            <a:ext cx="3733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A logarithm can be a negative number.</a:t>
            </a:r>
            <a:endParaRPr lang="en-US" i="1" baseline="0">
              <a:sym typeface="Symbol" pitchFamily="18" charset="2"/>
            </a:endParaRPr>
          </a:p>
        </p:txBody>
      </p:sp>
      <p:sp>
        <p:nvSpPr>
          <p:cNvPr id="29707" name="Text Box 11"/>
          <p:cNvSpPr txBox="1">
            <a:spLocks noChangeArrowheads="1"/>
          </p:cNvSpPr>
          <p:nvPr/>
        </p:nvSpPr>
        <p:spPr bwMode="auto">
          <a:xfrm>
            <a:off x="4597400" y="5749925"/>
            <a:ext cx="4318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>
                <a:solidFill>
                  <a:srgbClr val="3333FF"/>
                </a:solidFill>
              </a:rPr>
              <a:t>Any nonzero base to the zero power is 1.</a:t>
            </a:r>
            <a:endParaRPr lang="en-US" i="1" baseline="0">
              <a:sym typeface="Symbol" pitchFamily="18" charset="2"/>
            </a:endParaRPr>
          </a:p>
        </p:txBody>
      </p:sp>
      <p:graphicFrame>
        <p:nvGraphicFramePr>
          <p:cNvPr id="29781" name="Group 8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568210"/>
              </p:ext>
            </p:extLst>
          </p:nvPr>
        </p:nvGraphicFramePr>
        <p:xfrm>
          <a:off x="361950" y="2590800"/>
          <a:ext cx="4133850" cy="3886202"/>
        </p:xfrm>
        <a:graphic>
          <a:graphicData uri="http://schemas.openxmlformats.org/drawingml/2006/table">
            <a:tbl>
              <a:tblPr/>
              <a:tblGrid>
                <a:gridCol w="2209800"/>
                <a:gridCol w="1924050"/>
              </a:tblGrid>
              <a:tr h="738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Logarithmic  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Exponential Equation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rgbClr val="00FF00"/>
                          </a:solidFill>
                          <a:effectLst/>
                          <a:latin typeface="Arial" charset="0"/>
                        </a:rPr>
                        <a:t>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= 1</a:t>
                      </a:r>
                      <a:endParaRPr kumimoji="0" lang="en-US" sz="2000" b="0" i="0" u="none" strike="noStrike" cap="none" normalizeH="0" baseline="5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5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512</a:t>
                      </a:r>
                      <a:r>
                        <a:rPr kumimoji="0" lang="en-US" sz="2000" b="0" i="0" u="none" strike="noStrike" cap="none" normalizeH="0" baseline="-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=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=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       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–2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6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log</a:t>
                      </a:r>
                      <a:r>
                        <a:rPr kumimoji="0" lang="en-US" sz="2000" b="0" i="1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=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3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1257300" y="527685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 1</a:t>
            </a:r>
          </a:p>
        </p:txBody>
      </p:sp>
      <p:sp>
        <p:nvSpPr>
          <p:cNvPr id="29733" name="Text Box 37"/>
          <p:cNvSpPr txBox="1">
            <a:spLocks noChangeArrowheads="1"/>
          </p:cNvSpPr>
          <p:nvPr/>
        </p:nvSpPr>
        <p:spPr bwMode="auto">
          <a:xfrm>
            <a:off x="1257300" y="5502275"/>
            <a:ext cx="5715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aseline="0"/>
              <a:t>16</a:t>
            </a:r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>
            <a:off x="1281113" y="5540375"/>
            <a:ext cx="285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9739" name="Group 43"/>
          <p:cNvGrpSpPr>
            <a:grpSpLocks/>
          </p:cNvGrpSpPr>
          <p:nvPr/>
        </p:nvGrpSpPr>
        <p:grpSpPr bwMode="auto">
          <a:xfrm>
            <a:off x="1905000" y="4638675"/>
            <a:ext cx="304800" cy="530225"/>
            <a:chOff x="2448" y="2454"/>
            <a:chExt cx="192" cy="334"/>
          </a:xfrm>
        </p:grpSpPr>
        <p:sp>
          <p:nvSpPr>
            <p:cNvPr id="29740" name="Text Box 44"/>
            <p:cNvSpPr txBox="1">
              <a:spLocks noChangeArrowheads="1"/>
            </p:cNvSpPr>
            <p:nvPr/>
          </p:nvSpPr>
          <p:spPr bwMode="auto">
            <a:xfrm>
              <a:off x="2448" y="2454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aseline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29741" name="Text Box 45"/>
            <p:cNvSpPr txBox="1">
              <a:spLocks noChangeArrowheads="1"/>
            </p:cNvSpPr>
            <p:nvPr/>
          </p:nvSpPr>
          <p:spPr bwMode="auto">
            <a:xfrm>
              <a:off x="2448" y="2596"/>
              <a:ext cx="19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aseline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29742" name="Line 46"/>
            <p:cNvSpPr>
              <a:spLocks noChangeShapeType="1"/>
            </p:cNvSpPr>
            <p:nvPr/>
          </p:nvSpPr>
          <p:spPr bwMode="auto">
            <a:xfrm>
              <a:off x="2460" y="2620"/>
              <a:ext cx="14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9784" name="Rectangle 88"/>
          <p:cNvSpPr>
            <a:spLocks noChangeArrowheads="1"/>
          </p:cNvSpPr>
          <p:nvPr/>
        </p:nvSpPr>
        <p:spPr bwMode="auto">
          <a:xfrm>
            <a:off x="3063875" y="3419475"/>
            <a:ext cx="8223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>
                <a:solidFill>
                  <a:srgbClr val="00FF00"/>
                </a:solidFill>
              </a:rPr>
              <a:t>9</a:t>
            </a:r>
            <a:r>
              <a:rPr lang="en-US" baseline="50000"/>
              <a:t>1 </a:t>
            </a:r>
            <a:r>
              <a:rPr lang="en-US" baseline="0"/>
              <a:t>= 9</a:t>
            </a:r>
          </a:p>
        </p:txBody>
      </p:sp>
      <p:sp>
        <p:nvSpPr>
          <p:cNvPr id="29786" name="Rectangle 90"/>
          <p:cNvSpPr>
            <a:spLocks noChangeArrowheads="1"/>
          </p:cNvSpPr>
          <p:nvPr/>
        </p:nvSpPr>
        <p:spPr bwMode="auto">
          <a:xfrm>
            <a:off x="2971800" y="4057650"/>
            <a:ext cx="1128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aseline="0"/>
              <a:t>2</a:t>
            </a:r>
            <a:r>
              <a:rPr lang="en-US" baseline="50000">
                <a:solidFill>
                  <a:srgbClr val="FF0000"/>
                </a:solidFill>
              </a:rPr>
              <a:t>9</a:t>
            </a:r>
            <a:r>
              <a:rPr lang="en-US" baseline="0"/>
              <a:t> = 512</a:t>
            </a:r>
          </a:p>
        </p:txBody>
      </p:sp>
      <p:grpSp>
        <p:nvGrpSpPr>
          <p:cNvPr id="29789" name="Group 93"/>
          <p:cNvGrpSpPr>
            <a:grpSpLocks/>
          </p:cNvGrpSpPr>
          <p:nvPr/>
        </p:nvGrpSpPr>
        <p:grpSpPr bwMode="auto">
          <a:xfrm>
            <a:off x="3116263" y="4665663"/>
            <a:ext cx="846137" cy="476250"/>
            <a:chOff x="1963" y="2868"/>
            <a:chExt cx="533" cy="300"/>
          </a:xfrm>
        </p:grpSpPr>
        <p:grpSp>
          <p:nvGrpSpPr>
            <p:cNvPr id="29743" name="Group 47"/>
            <p:cNvGrpSpPr>
              <a:grpSpLocks/>
            </p:cNvGrpSpPr>
            <p:nvPr/>
          </p:nvGrpSpPr>
          <p:grpSpPr bwMode="auto">
            <a:xfrm>
              <a:off x="2064" y="2868"/>
              <a:ext cx="192" cy="213"/>
              <a:chOff x="882" y="2424"/>
              <a:chExt cx="192" cy="213"/>
            </a:xfrm>
          </p:grpSpPr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882" y="2424"/>
                <a:ext cx="192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aseline="0">
                    <a:solidFill>
                      <a:srgbClr val="FF0000"/>
                    </a:solidFill>
                  </a:rPr>
                  <a:t>1</a:t>
                </a:r>
              </a:p>
            </p:txBody>
          </p:sp>
          <p:sp>
            <p:nvSpPr>
              <p:cNvPr id="29745" name="Text Box 49"/>
              <p:cNvSpPr txBox="1">
                <a:spLocks noChangeArrowheads="1"/>
              </p:cNvSpPr>
              <p:nvPr/>
            </p:nvSpPr>
            <p:spPr bwMode="auto">
              <a:xfrm>
                <a:off x="884" y="2502"/>
                <a:ext cx="144" cy="13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800" baseline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29746" name="Line 50"/>
              <p:cNvSpPr>
                <a:spLocks noChangeShapeType="1"/>
              </p:cNvSpPr>
              <p:nvPr/>
            </p:nvSpPr>
            <p:spPr bwMode="auto">
              <a:xfrm>
                <a:off x="934" y="2530"/>
                <a:ext cx="48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9788" name="Rectangle 92"/>
            <p:cNvSpPr>
              <a:spLocks noChangeArrowheads="1"/>
            </p:cNvSpPr>
            <p:nvPr/>
          </p:nvSpPr>
          <p:spPr bwMode="auto">
            <a:xfrm>
              <a:off x="1963" y="2918"/>
              <a:ext cx="53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aseline="0" dirty="0"/>
                <a:t>8 </a:t>
              </a:r>
              <a:r>
                <a:rPr lang="en-US" baseline="50000" dirty="0"/>
                <a:t>  </a:t>
              </a:r>
              <a:r>
                <a:rPr lang="en-US" baseline="0" dirty="0"/>
                <a:t>=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94920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7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9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7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7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29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9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4" grpId="0"/>
      <p:bldP spid="29705" grpId="0"/>
      <p:bldP spid="29706" grpId="0"/>
      <p:bldP spid="29707" grpId="0"/>
      <p:bldP spid="29784" grpId="0"/>
      <p:bldP spid="2978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400" y="2659618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baseline="0" dirty="0">
                <a:latin typeface="Verdana" pitchFamily="34" charset="0"/>
              </a:rPr>
              <a:t>A logarithm is an exponent, so the rules for exponents also apply to </a:t>
            </a:r>
            <a:r>
              <a:rPr lang="en-US" baseline="0" dirty="0" smtClean="0">
                <a:latin typeface="Verdana" pitchFamily="34" charset="0"/>
              </a:rPr>
              <a:t>logs.</a:t>
            </a:r>
            <a:endParaRPr lang="en-US" baseline="0" dirty="0">
              <a:latin typeface="Verdana" pitchFamily="34" charset="0"/>
            </a:endParaRPr>
          </a:p>
        </p:txBody>
      </p:sp>
      <p:pic>
        <p:nvPicPr>
          <p:cNvPr id="3686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181350"/>
            <a:ext cx="78486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400" y="609600"/>
            <a:ext cx="1276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0" dirty="0" smtClean="0">
                <a:latin typeface="Verdana" pitchFamily="34" charset="0"/>
              </a:rPr>
              <a:t>Log</a:t>
            </a:r>
            <a:r>
              <a:rPr lang="en-US" baseline="-25000" dirty="0" smtClean="0">
                <a:solidFill>
                  <a:srgbClr val="FF0000"/>
                </a:solidFill>
                <a:latin typeface="Verdana" pitchFamily="34" charset="0"/>
              </a:rPr>
              <a:t>10</a:t>
            </a:r>
            <a:r>
              <a:rPr lang="en-US" baseline="0" dirty="0" smtClean="0">
                <a:latin typeface="Verdana" pitchFamily="34" charset="0"/>
              </a:rPr>
              <a:t>10=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451283" y="697468"/>
            <a:ext cx="11288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aseline="0" dirty="0" smtClean="0">
                <a:latin typeface="Verdana" pitchFamily="34" charset="0"/>
              </a:rPr>
              <a:t>Log</a:t>
            </a:r>
            <a:r>
              <a:rPr lang="en-US" baseline="-25000" dirty="0" smtClean="0">
                <a:solidFill>
                  <a:srgbClr val="FF0000"/>
                </a:solidFill>
                <a:latin typeface="Verdana" pitchFamily="34" charset="0"/>
              </a:rPr>
              <a:t>17</a:t>
            </a:r>
            <a:r>
              <a:rPr lang="en-US" baseline="0" dirty="0" smtClean="0">
                <a:latin typeface="Verdana" pitchFamily="34" charset="0"/>
              </a:rPr>
              <a:t>1=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64068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Evaluate by converting to an exponential statement: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05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304800" y="713304"/>
            <a:ext cx="6248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>
                <a:latin typeface="Verdana" pitchFamily="34" charset="0"/>
              </a:rPr>
              <a:t>Evaluate by using mental math.</a:t>
            </a:r>
            <a:endParaRPr lang="en-US" altLang="en-US" baseline="0">
              <a:latin typeface="Times" pitchFamily="18" charset="0"/>
            </a:endParaRPr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0" y="1524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 dirty="0">
                <a:solidFill>
                  <a:srgbClr val="006699"/>
                </a:solidFill>
                <a:latin typeface="Arial Black" pitchFamily="34" charset="0"/>
              </a:rPr>
              <a:t>Example 3A: Evaluating Logarithms </a:t>
            </a:r>
            <a:r>
              <a:rPr lang="en-US" altLang="en-US" baseline="0" dirty="0" smtClean="0">
                <a:solidFill>
                  <a:srgbClr val="006699"/>
                </a:solidFill>
                <a:latin typeface="Arial Black" pitchFamily="34" charset="0"/>
              </a:rPr>
              <a:t>by </a:t>
            </a:r>
            <a:r>
              <a:rPr lang="en-US" altLang="en-US" baseline="0" dirty="0">
                <a:solidFill>
                  <a:srgbClr val="006699"/>
                </a:solidFill>
                <a:latin typeface="Arial Black" pitchFamily="34" charset="0"/>
              </a:rPr>
              <a:t>Using Mental Math</a:t>
            </a:r>
            <a:endParaRPr lang="en-US" altLang="en-US" baseline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468312" y="1595993"/>
            <a:ext cx="304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 dirty="0">
                <a:solidFill>
                  <a:srgbClr val="3333FF"/>
                </a:solidFill>
              </a:rPr>
              <a:t>The log is the exponent.</a:t>
            </a:r>
            <a:endParaRPr lang="en-US" i="1" baseline="0" dirty="0">
              <a:sym typeface="Symbol" pitchFamily="18" charset="2"/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282262" y="2438400"/>
            <a:ext cx="4295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 dirty="0" smtClean="0">
                <a:solidFill>
                  <a:srgbClr val="3333FF"/>
                </a:solidFill>
              </a:rPr>
              <a:t>Think: What power of 10 is 0.01?</a:t>
            </a:r>
            <a:endParaRPr lang="en-US" i="1" baseline="0" dirty="0">
              <a:sym typeface="Symbol" pitchFamily="18" charset="2"/>
            </a:endParaRPr>
          </a:p>
        </p:txBody>
      </p:sp>
      <p:sp>
        <p:nvSpPr>
          <p:cNvPr id="79878" name="Text Box 6"/>
          <p:cNvSpPr txBox="1">
            <a:spLocks noChangeArrowheads="1"/>
          </p:cNvSpPr>
          <p:nvPr/>
        </p:nvSpPr>
        <p:spPr bwMode="auto">
          <a:xfrm>
            <a:off x="279400" y="1154668"/>
            <a:ext cx="215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baseline="0" dirty="0">
                <a:latin typeface="Verdana" pitchFamily="34" charset="0"/>
              </a:rPr>
              <a:t>log 0.01</a:t>
            </a:r>
          </a:p>
        </p:txBody>
      </p:sp>
      <p:sp>
        <p:nvSpPr>
          <p:cNvPr id="79880" name="Text Box 8"/>
          <p:cNvSpPr txBox="1">
            <a:spLocks noChangeArrowheads="1"/>
          </p:cNvSpPr>
          <p:nvPr/>
        </p:nvSpPr>
        <p:spPr bwMode="auto">
          <a:xfrm>
            <a:off x="457200" y="1992868"/>
            <a:ext cx="215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aseline="0" dirty="0" smtClean="0">
                <a:latin typeface="Verdana" pitchFamily="34" charset="0"/>
              </a:rPr>
              <a:t>10</a:t>
            </a:r>
            <a:r>
              <a:rPr lang="en-US" baseline="30000" dirty="0" smtClean="0">
                <a:latin typeface="Verdana" pitchFamily="34" charset="0"/>
              </a:rPr>
              <a:t>?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baseline="0" dirty="0">
                <a:latin typeface="Verdana" pitchFamily="34" charset="0"/>
              </a:rPr>
              <a:t>= 0.01</a:t>
            </a:r>
          </a:p>
        </p:txBody>
      </p:sp>
      <p:sp>
        <p:nvSpPr>
          <p:cNvPr id="79881" name="Text Box 9"/>
          <p:cNvSpPr txBox="1">
            <a:spLocks noChangeArrowheads="1"/>
          </p:cNvSpPr>
          <p:nvPr/>
        </p:nvSpPr>
        <p:spPr bwMode="auto">
          <a:xfrm>
            <a:off x="457200" y="2831068"/>
            <a:ext cx="2159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aseline="0" dirty="0" smtClean="0">
                <a:latin typeface="Verdana" pitchFamily="34" charset="0"/>
              </a:rPr>
              <a:t>10</a:t>
            </a:r>
            <a:r>
              <a:rPr lang="en-US" baseline="30000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-2</a:t>
            </a:r>
            <a:r>
              <a:rPr lang="en-US" dirty="0" smtClean="0">
                <a:solidFill>
                  <a:srgbClr val="FF0000"/>
                </a:solidFill>
                <a:latin typeface="Verdana" pitchFamily="34" charset="0"/>
                <a:cs typeface="Arial" charset="0"/>
              </a:rPr>
              <a:t> </a:t>
            </a:r>
            <a:r>
              <a:rPr lang="en-US" dirty="0" smtClean="0">
                <a:latin typeface="Verdana" pitchFamily="34" charset="0"/>
              </a:rPr>
              <a:t> </a:t>
            </a:r>
            <a:r>
              <a:rPr lang="en-US" baseline="0" dirty="0">
                <a:latin typeface="Verdana" pitchFamily="34" charset="0"/>
              </a:rPr>
              <a:t>= 0.01</a:t>
            </a:r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34662" y="3733800"/>
            <a:ext cx="25685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aseline="0" dirty="0">
                <a:latin typeface="Verdana" pitchFamily="34" charset="0"/>
              </a:rPr>
              <a:t>log 0.01 = </a:t>
            </a:r>
            <a:r>
              <a:rPr lang="en-US" baseline="0" dirty="0">
                <a:solidFill>
                  <a:srgbClr val="FF0000"/>
                </a:solidFill>
                <a:latin typeface="Verdana" pitchFamily="34" charset="0"/>
              </a:rPr>
              <a:t>–2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34662" y="3212068"/>
            <a:ext cx="42957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baseline="0" dirty="0" smtClean="0">
                <a:solidFill>
                  <a:srgbClr val="3333FF"/>
                </a:solidFill>
              </a:rPr>
              <a:t>Go back to the log expression:</a:t>
            </a:r>
            <a:endParaRPr lang="en-US" i="1" baseline="0" dirty="0">
              <a:sym typeface="Symbol" pitchFamily="18" charset="2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105400" y="1165624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baseline="0" dirty="0">
                <a:latin typeface="Verdana" pitchFamily="34" charset="0"/>
              </a:rPr>
              <a:t>log</a:t>
            </a:r>
            <a:r>
              <a:rPr lang="en-US" sz="2400" b="1" baseline="-50000" dirty="0">
                <a:latin typeface="Verdana" pitchFamily="34" charset="0"/>
              </a:rPr>
              <a:t>5</a:t>
            </a:r>
            <a:r>
              <a:rPr lang="en-US" sz="2400" b="1" baseline="0" dirty="0">
                <a:latin typeface="Verdana" pitchFamily="34" charset="0"/>
              </a:rPr>
              <a:t> 125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5181600" y="4191000"/>
            <a:ext cx="215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="1" baseline="0" dirty="0">
                <a:latin typeface="Verdana" pitchFamily="34" charset="0"/>
              </a:rPr>
              <a:t>log</a:t>
            </a:r>
            <a:r>
              <a:rPr lang="en-US" sz="2400" b="1" baseline="-50000" dirty="0">
                <a:latin typeface="Verdana" pitchFamily="34" charset="0"/>
              </a:rPr>
              <a:t>5</a:t>
            </a:r>
            <a:endParaRPr lang="en-US" sz="2400" b="1" baseline="0" dirty="0">
              <a:latin typeface="Verdana" pitchFamily="34" charset="0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943600" y="40386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 dirty="0">
                <a:latin typeface="Verdana" pitchFamily="34" charset="0"/>
              </a:rPr>
              <a:t>1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957887" y="4346575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baseline="0">
                <a:latin typeface="Verdana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792434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/>
      <p:bldP spid="79876" grpId="1"/>
      <p:bldP spid="79877" grpId="0"/>
      <p:bldP spid="79877" grpId="1"/>
      <p:bldP spid="79880" grpId="0"/>
      <p:bldP spid="79880" grpId="1"/>
      <p:bldP spid="79881" grpId="0"/>
      <p:bldP spid="79881" grpId="1"/>
      <p:bldP spid="79882" grpId="0"/>
      <p:bldP spid="79882" grpId="1"/>
      <p:bldP spid="10" grpId="0"/>
      <p:bldP spid="10" grpId="1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2" descr="grap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819400"/>
            <a:ext cx="3228975" cy="3238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23" name="Text Box 3"/>
          <p:cNvSpPr txBox="1">
            <a:spLocks noChangeArrowheads="1"/>
          </p:cNvSpPr>
          <p:nvPr/>
        </p:nvSpPr>
        <p:spPr bwMode="auto">
          <a:xfrm>
            <a:off x="212725" y="1027113"/>
            <a:ext cx="86264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aseline="0" dirty="0">
                <a:latin typeface="Verdana" pitchFamily="34" charset="0"/>
              </a:rPr>
              <a:t>Because logarithms are the inverses of exponents, the inverse of an exponential function, such as </a:t>
            </a:r>
            <a:r>
              <a:rPr lang="en-US" sz="2400" i="1" baseline="0" dirty="0">
                <a:latin typeface="Verdana" pitchFamily="34" charset="0"/>
              </a:rPr>
              <a:t>y </a:t>
            </a:r>
            <a:r>
              <a:rPr lang="en-US" sz="2400" baseline="0" dirty="0">
                <a:latin typeface="Verdana" pitchFamily="34" charset="0"/>
              </a:rPr>
              <a:t>= </a:t>
            </a:r>
            <a:r>
              <a:rPr lang="en-US" sz="2400" baseline="0" dirty="0" smtClean="0">
                <a:latin typeface="Verdana" pitchFamily="34" charset="0"/>
              </a:rPr>
              <a:t>2</a:t>
            </a:r>
            <a:r>
              <a:rPr lang="en-US" sz="2400" baseline="30000" dirty="0" smtClean="0">
                <a:latin typeface="Verdana" pitchFamily="34" charset="0"/>
              </a:rPr>
              <a:t>x</a:t>
            </a:r>
            <a:r>
              <a:rPr lang="en-US" sz="2400" baseline="0" dirty="0" smtClean="0">
                <a:latin typeface="Verdana" pitchFamily="34" charset="0"/>
              </a:rPr>
              <a:t>, </a:t>
            </a:r>
            <a:r>
              <a:rPr lang="en-US" sz="2400" baseline="0" dirty="0">
                <a:latin typeface="Verdana" pitchFamily="34" charset="0"/>
              </a:rPr>
              <a:t>is a </a:t>
            </a:r>
            <a:r>
              <a:rPr lang="en-US" sz="2400" b="1" u="sng" baseline="0" dirty="0">
                <a:latin typeface="Verdana" pitchFamily="34" charset="0"/>
              </a:rPr>
              <a:t>logarithmic function</a:t>
            </a:r>
            <a:r>
              <a:rPr lang="en-US" sz="2400" baseline="0" dirty="0">
                <a:latin typeface="Verdana" pitchFamily="34" charset="0"/>
              </a:rPr>
              <a:t>, such as </a:t>
            </a:r>
            <a:r>
              <a:rPr lang="en-US" sz="2400" i="1" baseline="0" dirty="0">
                <a:latin typeface="Verdana" pitchFamily="34" charset="0"/>
              </a:rPr>
              <a:t>y</a:t>
            </a:r>
            <a:r>
              <a:rPr lang="en-US" sz="2400" baseline="0" dirty="0">
                <a:latin typeface="Verdana" pitchFamily="34" charset="0"/>
              </a:rPr>
              <a:t> = log</a:t>
            </a:r>
            <a:r>
              <a:rPr lang="en-US" sz="2400" baseline="-25000" dirty="0">
                <a:latin typeface="Verdana" pitchFamily="34" charset="0"/>
              </a:rPr>
              <a:t>2</a:t>
            </a:r>
            <a:r>
              <a:rPr lang="en-US" sz="2400" i="1" baseline="0" dirty="0">
                <a:latin typeface="Verdana" pitchFamily="34" charset="0"/>
              </a:rPr>
              <a:t>x</a:t>
            </a:r>
            <a:r>
              <a:rPr lang="en-US" sz="2400" baseline="0" dirty="0">
                <a:latin typeface="Verdana" pitchFamily="34" charset="0"/>
              </a:rPr>
              <a:t>.</a:t>
            </a:r>
          </a:p>
        </p:txBody>
      </p:sp>
      <p:sp>
        <p:nvSpPr>
          <p:cNvPr id="81924" name="Text Box 4"/>
          <p:cNvSpPr txBox="1">
            <a:spLocks noChangeArrowheads="1"/>
          </p:cNvSpPr>
          <p:nvPr/>
        </p:nvSpPr>
        <p:spPr bwMode="auto">
          <a:xfrm>
            <a:off x="288925" y="2743200"/>
            <a:ext cx="53498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baseline="0" dirty="0">
                <a:latin typeface="Verdana" pitchFamily="34" charset="0"/>
              </a:rPr>
              <a:t>You may notice that the domain and range of each function are switched.</a:t>
            </a:r>
          </a:p>
        </p:txBody>
      </p:sp>
      <p:sp>
        <p:nvSpPr>
          <p:cNvPr id="81925" name="Text Box 5"/>
          <p:cNvSpPr txBox="1">
            <a:spLocks noChangeArrowheads="1"/>
          </p:cNvSpPr>
          <p:nvPr/>
        </p:nvSpPr>
        <p:spPr bwMode="auto">
          <a:xfrm>
            <a:off x="212725" y="4186238"/>
            <a:ext cx="51212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400" baseline="0" dirty="0" smtClean="0">
                <a:latin typeface="Verdana" pitchFamily="34" charset="0"/>
              </a:rPr>
              <a:t>Domain</a:t>
            </a:r>
          </a:p>
          <a:p>
            <a:r>
              <a:rPr lang="en-US" sz="2400" baseline="0" dirty="0" smtClean="0">
                <a:latin typeface="Verdana" pitchFamily="34" charset="0"/>
              </a:rPr>
              <a:t>Range</a:t>
            </a:r>
            <a:endParaRPr lang="en-US" sz="2400" baseline="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6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1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/>
      <p:bldP spid="81924" grpId="0"/>
      <p:bldP spid="81924" grpId="1"/>
      <p:bldP spid="81925" grpId="0"/>
      <p:bldP spid="8192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2" name="Picture 82" descr="exam4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219200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04800" y="457200"/>
            <a:ext cx="85725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baseline="0" dirty="0">
                <a:latin typeface="Verdana" pitchFamily="34" charset="0"/>
              </a:rPr>
              <a:t>Use the </a:t>
            </a:r>
            <a:r>
              <a:rPr lang="en-US" altLang="en-US" b="1" i="1" baseline="0" dirty="0">
                <a:latin typeface="Verdana" pitchFamily="34" charset="0"/>
              </a:rPr>
              <a:t>x</a:t>
            </a:r>
            <a:r>
              <a:rPr lang="en-US" altLang="en-US" b="1" baseline="0" dirty="0">
                <a:latin typeface="Verdana" pitchFamily="34" charset="0"/>
              </a:rPr>
              <a:t>-values {–2, –1, 0, 1, 2}. Graph the function and its inverse. Describe the domain and range of the inverse function.</a:t>
            </a:r>
            <a:endParaRPr lang="en-US" altLang="en-US" baseline="0" dirty="0">
              <a:latin typeface="Times" pitchFamily="18" charset="0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76200"/>
            <a:ext cx="91440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accent2"/>
                    </a:gs>
                    <a:gs pos="100000">
                      <a:schemeClr val="accent1"/>
                    </a:gs>
                  </a:gsLst>
                  <a:path path="rect">
                    <a:fillToRect r="100000" b="10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aseline="0">
                <a:solidFill>
                  <a:srgbClr val="006699"/>
                </a:solidFill>
                <a:latin typeface="Arial Black" pitchFamily="34" charset="0"/>
              </a:rPr>
              <a:t>Example 4A: Graphing Logarithmic Functions</a:t>
            </a:r>
            <a:endParaRPr lang="en-US" altLang="en-US" baseline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81000" y="1219200"/>
            <a:ext cx="6172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 baseline="0" dirty="0">
                <a:latin typeface="Verdana" pitchFamily="34" charset="0"/>
              </a:rPr>
              <a:t>f</a:t>
            </a:r>
            <a:r>
              <a:rPr lang="en-US" b="1" baseline="0" dirty="0">
                <a:latin typeface="Verdana" pitchFamily="34" charset="0"/>
              </a:rPr>
              <a:t>(</a:t>
            </a:r>
            <a:r>
              <a:rPr lang="en-US" b="1" i="1" baseline="0" dirty="0">
                <a:latin typeface="Verdana" pitchFamily="34" charset="0"/>
              </a:rPr>
              <a:t>x</a:t>
            </a:r>
            <a:r>
              <a:rPr lang="en-US" b="1" baseline="0" dirty="0">
                <a:latin typeface="Verdana" pitchFamily="34" charset="0"/>
              </a:rPr>
              <a:t>) = 1.25</a:t>
            </a:r>
            <a:r>
              <a:rPr lang="en-US" b="1" i="1" baseline="50000" dirty="0">
                <a:latin typeface="Verdana" pitchFamily="34" charset="0"/>
              </a:rPr>
              <a:t>x</a:t>
            </a:r>
            <a:endParaRPr lang="en-US" b="1" baseline="0" dirty="0">
              <a:latin typeface="Verdana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4724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>
                <a:latin typeface="Verdana" pitchFamily="34" charset="0"/>
              </a:rPr>
              <a:t>Graph </a:t>
            </a:r>
            <a:r>
              <a:rPr lang="en-US" i="1" baseline="0" dirty="0">
                <a:latin typeface="Verdana" pitchFamily="34" charset="0"/>
              </a:rPr>
              <a:t>f</a:t>
            </a:r>
            <a:r>
              <a:rPr lang="en-US" baseline="0" dirty="0">
                <a:latin typeface="Verdana" pitchFamily="34" charset="0"/>
              </a:rPr>
              <a:t>(</a:t>
            </a:r>
            <a:r>
              <a:rPr lang="en-US" i="1" baseline="0" dirty="0">
                <a:latin typeface="Verdana" pitchFamily="34" charset="0"/>
              </a:rPr>
              <a:t>x</a:t>
            </a:r>
            <a:r>
              <a:rPr lang="en-US" baseline="0" dirty="0">
                <a:latin typeface="Verdana" pitchFamily="34" charset="0"/>
              </a:rPr>
              <a:t>) = 1.25</a:t>
            </a:r>
            <a:r>
              <a:rPr lang="en-US" i="1" baseline="50000" dirty="0">
                <a:latin typeface="Verdana" pitchFamily="34" charset="0"/>
              </a:rPr>
              <a:t>x </a:t>
            </a:r>
            <a:r>
              <a:rPr lang="en-US" baseline="0" dirty="0">
                <a:latin typeface="Verdana" pitchFamily="34" charset="0"/>
              </a:rPr>
              <a:t>by using a table of values.</a:t>
            </a:r>
          </a:p>
        </p:txBody>
      </p:sp>
      <p:grpSp>
        <p:nvGrpSpPr>
          <p:cNvPr id="30807" name="Group 87"/>
          <p:cNvGrpSpPr>
            <a:grpSpLocks/>
          </p:cNvGrpSpPr>
          <p:nvPr/>
        </p:nvGrpSpPr>
        <p:grpSpPr bwMode="auto">
          <a:xfrm>
            <a:off x="304800" y="2514600"/>
            <a:ext cx="6096000" cy="1106487"/>
            <a:chOff x="336" y="3287"/>
            <a:chExt cx="3840" cy="697"/>
          </a:xfrm>
        </p:grpSpPr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3648" y="3517"/>
              <a:ext cx="528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baseline="0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3120" y="3517"/>
              <a:ext cx="528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baseline="0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2544" y="3504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60000"/>
                </a:lnSpc>
                <a:spcBef>
                  <a:spcPct val="20000"/>
                </a:spcBef>
              </a:pPr>
              <a:r>
                <a:rPr lang="en-US" baseline="0"/>
                <a:t>1</a:t>
              </a:r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1968" y="3517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baseline="0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2064" y="3456"/>
              <a:ext cx="672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baseline="0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336" y="3517"/>
              <a:ext cx="960" cy="46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50000"/>
                </a:lnSpc>
                <a:spcBef>
                  <a:spcPct val="20000"/>
                </a:spcBef>
              </a:pPr>
              <a:r>
                <a:rPr lang="en-US" b="1" i="1" baseline="0"/>
                <a:t>f</a:t>
              </a:r>
              <a:r>
                <a:rPr lang="en-US" b="1" baseline="0"/>
                <a:t>(x) = 1.25</a:t>
              </a:r>
              <a:r>
                <a:rPr lang="en-US" b="1" i="1" baseline="50000"/>
                <a:t>x</a:t>
              </a:r>
              <a:endParaRPr lang="en-US" b="1" baseline="0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648" y="3287"/>
              <a:ext cx="52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aseline="0"/>
                <a:t>2</a:t>
              </a: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120" y="3287"/>
              <a:ext cx="528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aseline="0"/>
                <a:t>1</a:t>
              </a: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2544" y="3287"/>
              <a:ext cx="57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aseline="0"/>
                <a:t>0</a:t>
              </a: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1968" y="3287"/>
              <a:ext cx="576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–1</a:t>
              </a: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1296" y="3287"/>
              <a:ext cx="672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–2</a:t>
              </a:r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336" y="3287"/>
              <a:ext cx="960" cy="23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b="1" i="1" baseline="0"/>
                <a:t>x</a:t>
              </a:r>
            </a:p>
          </p:txBody>
        </p:sp>
        <p:sp>
          <p:nvSpPr>
            <p:cNvPr id="30741" name="Line 21"/>
            <p:cNvSpPr>
              <a:spLocks noChangeShapeType="1"/>
            </p:cNvSpPr>
            <p:nvPr/>
          </p:nvSpPr>
          <p:spPr bwMode="auto">
            <a:xfrm>
              <a:off x="336" y="3287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2" name="Line 22"/>
            <p:cNvSpPr>
              <a:spLocks noChangeShapeType="1"/>
            </p:cNvSpPr>
            <p:nvPr/>
          </p:nvSpPr>
          <p:spPr bwMode="auto">
            <a:xfrm>
              <a:off x="336" y="3517"/>
              <a:ext cx="38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3" name="Line 23"/>
            <p:cNvSpPr>
              <a:spLocks noChangeShapeType="1"/>
            </p:cNvSpPr>
            <p:nvPr/>
          </p:nvSpPr>
          <p:spPr bwMode="auto">
            <a:xfrm>
              <a:off x="336" y="3984"/>
              <a:ext cx="384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4" name="Line 24"/>
            <p:cNvSpPr>
              <a:spLocks noChangeShapeType="1"/>
            </p:cNvSpPr>
            <p:nvPr/>
          </p:nvSpPr>
          <p:spPr bwMode="auto">
            <a:xfrm>
              <a:off x="336" y="3287"/>
              <a:ext cx="0" cy="6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5" name="Line 25"/>
            <p:cNvSpPr>
              <a:spLocks noChangeShapeType="1"/>
            </p:cNvSpPr>
            <p:nvPr/>
          </p:nvSpPr>
          <p:spPr bwMode="auto">
            <a:xfrm>
              <a:off x="1296" y="3287"/>
              <a:ext cx="0" cy="6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6" name="Line 26"/>
            <p:cNvSpPr>
              <a:spLocks noChangeShapeType="1"/>
            </p:cNvSpPr>
            <p:nvPr/>
          </p:nvSpPr>
          <p:spPr bwMode="auto">
            <a:xfrm>
              <a:off x="1968" y="3287"/>
              <a:ext cx="0" cy="6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7" name="Line 27"/>
            <p:cNvSpPr>
              <a:spLocks noChangeShapeType="1"/>
            </p:cNvSpPr>
            <p:nvPr/>
          </p:nvSpPr>
          <p:spPr bwMode="auto">
            <a:xfrm>
              <a:off x="2544" y="3287"/>
              <a:ext cx="0" cy="6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8" name="Line 28"/>
            <p:cNvSpPr>
              <a:spLocks noChangeShapeType="1"/>
            </p:cNvSpPr>
            <p:nvPr/>
          </p:nvSpPr>
          <p:spPr bwMode="auto">
            <a:xfrm>
              <a:off x="3120" y="3287"/>
              <a:ext cx="0" cy="6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49" name="Line 29"/>
            <p:cNvSpPr>
              <a:spLocks noChangeShapeType="1"/>
            </p:cNvSpPr>
            <p:nvPr/>
          </p:nvSpPr>
          <p:spPr bwMode="auto">
            <a:xfrm>
              <a:off x="3648" y="3287"/>
              <a:ext cx="0" cy="69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50" name="Line 30"/>
            <p:cNvSpPr>
              <a:spLocks noChangeShapeType="1"/>
            </p:cNvSpPr>
            <p:nvPr/>
          </p:nvSpPr>
          <p:spPr bwMode="auto">
            <a:xfrm>
              <a:off x="4176" y="3287"/>
              <a:ext cx="0" cy="69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803" name="Rectangle 83"/>
            <p:cNvSpPr>
              <a:spLocks noChangeArrowheads="1"/>
            </p:cNvSpPr>
            <p:nvPr/>
          </p:nvSpPr>
          <p:spPr bwMode="auto">
            <a:xfrm>
              <a:off x="1344" y="3517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60000"/>
                </a:lnSpc>
                <a:spcBef>
                  <a:spcPct val="20000"/>
                </a:spcBef>
              </a:pPr>
              <a:r>
                <a:rPr lang="en-US" baseline="0" dirty="0"/>
                <a:t>0.64</a:t>
              </a:r>
            </a:p>
          </p:txBody>
        </p:sp>
        <p:sp>
          <p:nvSpPr>
            <p:cNvPr id="30804" name="Rectangle 84"/>
            <p:cNvSpPr>
              <a:spLocks noChangeArrowheads="1"/>
            </p:cNvSpPr>
            <p:nvPr/>
          </p:nvSpPr>
          <p:spPr bwMode="auto">
            <a:xfrm>
              <a:off x="1968" y="3517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60000"/>
                </a:lnSpc>
                <a:spcBef>
                  <a:spcPct val="20000"/>
                </a:spcBef>
              </a:pPr>
              <a:r>
                <a:rPr lang="en-US" baseline="0"/>
                <a:t>0.8</a:t>
              </a:r>
            </a:p>
          </p:txBody>
        </p:sp>
        <p:sp>
          <p:nvSpPr>
            <p:cNvPr id="30805" name="Rectangle 85"/>
            <p:cNvSpPr>
              <a:spLocks noChangeArrowheads="1"/>
            </p:cNvSpPr>
            <p:nvPr/>
          </p:nvSpPr>
          <p:spPr bwMode="auto">
            <a:xfrm>
              <a:off x="3072" y="3517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60000"/>
                </a:lnSpc>
                <a:spcBef>
                  <a:spcPct val="20000"/>
                </a:spcBef>
              </a:pPr>
              <a:r>
                <a:rPr lang="en-US" baseline="0"/>
                <a:t>1.25</a:t>
              </a:r>
            </a:p>
          </p:txBody>
        </p:sp>
        <p:sp>
          <p:nvSpPr>
            <p:cNvPr id="30806" name="Rectangle 86"/>
            <p:cNvSpPr>
              <a:spLocks noChangeArrowheads="1"/>
            </p:cNvSpPr>
            <p:nvPr/>
          </p:nvSpPr>
          <p:spPr bwMode="auto">
            <a:xfrm>
              <a:off x="3600" y="3517"/>
              <a:ext cx="576" cy="46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60000"/>
                </a:lnSpc>
                <a:spcBef>
                  <a:spcPct val="20000"/>
                </a:spcBef>
              </a:pPr>
              <a:r>
                <a:rPr lang="en-US" baseline="0"/>
                <a:t>1.5625</a:t>
              </a:r>
            </a:p>
          </p:txBody>
        </p:sp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304800" y="3776662"/>
            <a:ext cx="62484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0" dirty="0">
                <a:latin typeface="Verdana" pitchFamily="34" charset="0"/>
              </a:rPr>
              <a:t>To graph the inverse, </a:t>
            </a:r>
            <a:r>
              <a:rPr lang="en-US" i="1" baseline="0" dirty="0">
                <a:solidFill>
                  <a:srgbClr val="FF0000"/>
                </a:solidFill>
                <a:latin typeface="Verdana" pitchFamily="34" charset="0"/>
              </a:rPr>
              <a:t>f</a:t>
            </a:r>
            <a:r>
              <a:rPr lang="en-US" i="1" baseline="50000" dirty="0">
                <a:solidFill>
                  <a:srgbClr val="FF0000"/>
                </a:solidFill>
                <a:latin typeface="Verdana" pitchFamily="34" charset="0"/>
              </a:rPr>
              <a:t>–</a:t>
            </a:r>
            <a:r>
              <a:rPr lang="en-US" baseline="50000" dirty="0">
                <a:solidFill>
                  <a:srgbClr val="FF0000"/>
                </a:solidFill>
                <a:latin typeface="Verdana" pitchFamily="34" charset="0"/>
              </a:rPr>
              <a:t>1</a:t>
            </a:r>
            <a:r>
              <a:rPr lang="en-US" baseline="0" dirty="0">
                <a:solidFill>
                  <a:srgbClr val="FF0000"/>
                </a:solidFill>
                <a:latin typeface="Verdana" pitchFamily="34" charset="0"/>
              </a:rPr>
              <a:t>(</a:t>
            </a:r>
            <a:r>
              <a:rPr lang="en-US" i="1" baseline="0" dirty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en-US" baseline="0" dirty="0">
                <a:solidFill>
                  <a:srgbClr val="FF0000"/>
                </a:solidFill>
                <a:latin typeface="Verdana" pitchFamily="34" charset="0"/>
              </a:rPr>
              <a:t>) = log</a:t>
            </a:r>
            <a:r>
              <a:rPr lang="en-US" baseline="-40000" dirty="0">
                <a:solidFill>
                  <a:srgbClr val="FF0000"/>
                </a:solidFill>
                <a:latin typeface="Verdana" pitchFamily="34" charset="0"/>
              </a:rPr>
              <a:t>1.25</a:t>
            </a:r>
            <a:r>
              <a:rPr lang="en-US" i="1" baseline="0" dirty="0">
                <a:solidFill>
                  <a:srgbClr val="FF0000"/>
                </a:solidFill>
                <a:latin typeface="Verdana" pitchFamily="34" charset="0"/>
              </a:rPr>
              <a:t>x</a:t>
            </a:r>
            <a:r>
              <a:rPr lang="en-US" i="1" baseline="0" dirty="0">
                <a:latin typeface="Verdana" pitchFamily="34" charset="0"/>
              </a:rPr>
              <a:t>,</a:t>
            </a:r>
            <a:r>
              <a:rPr lang="en-US" i="1" baseline="50000" dirty="0">
                <a:latin typeface="Verdana" pitchFamily="34" charset="0"/>
              </a:rPr>
              <a:t> </a:t>
            </a:r>
            <a:r>
              <a:rPr lang="en-US" baseline="0" dirty="0">
                <a:latin typeface="Verdana" pitchFamily="34" charset="0"/>
              </a:rPr>
              <a:t>by using a table of values.</a:t>
            </a:r>
          </a:p>
        </p:txBody>
      </p:sp>
      <p:grpSp>
        <p:nvGrpSpPr>
          <p:cNvPr id="35" name="Group 90"/>
          <p:cNvGrpSpPr>
            <a:grpSpLocks/>
          </p:cNvGrpSpPr>
          <p:nvPr/>
        </p:nvGrpSpPr>
        <p:grpSpPr bwMode="auto">
          <a:xfrm>
            <a:off x="381000" y="4648200"/>
            <a:ext cx="5791200" cy="1233488"/>
            <a:chOff x="192" y="2208"/>
            <a:chExt cx="3648" cy="777"/>
          </a:xfrm>
        </p:grpSpPr>
        <p:sp>
          <p:nvSpPr>
            <p:cNvPr id="36" name="Rectangle 7"/>
            <p:cNvSpPr>
              <a:spLocks noChangeArrowheads="1"/>
            </p:cNvSpPr>
            <p:nvPr/>
          </p:nvSpPr>
          <p:spPr bwMode="auto">
            <a:xfrm>
              <a:off x="3297" y="2677"/>
              <a:ext cx="49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25000"/>
                </a:lnSpc>
                <a:spcBef>
                  <a:spcPct val="20000"/>
                </a:spcBef>
              </a:pPr>
              <a:r>
                <a:rPr lang="en-US" baseline="0"/>
                <a:t>2</a:t>
              </a:r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auto">
            <a:xfrm>
              <a:off x="2802" y="2677"/>
              <a:ext cx="49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25000"/>
                </a:lnSpc>
                <a:spcBef>
                  <a:spcPct val="20000"/>
                </a:spcBef>
              </a:pPr>
              <a:r>
                <a:rPr lang="en-US" baseline="0"/>
                <a:t>1</a:t>
              </a:r>
            </a:p>
          </p:txBody>
        </p:sp>
        <p:sp>
          <p:nvSpPr>
            <p:cNvPr id="38" name="Rectangle 9"/>
            <p:cNvSpPr>
              <a:spLocks noChangeArrowheads="1"/>
            </p:cNvSpPr>
            <p:nvPr/>
          </p:nvSpPr>
          <p:spPr bwMode="auto">
            <a:xfrm>
              <a:off x="2307" y="2677"/>
              <a:ext cx="49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25000"/>
                </a:lnSpc>
                <a:spcBef>
                  <a:spcPct val="20000"/>
                </a:spcBef>
              </a:pPr>
              <a:r>
                <a:rPr lang="en-US" baseline="0"/>
                <a:t>0</a:t>
              </a:r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auto">
            <a:xfrm>
              <a:off x="1812" y="2677"/>
              <a:ext cx="495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25000"/>
                </a:lnSpc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–1</a:t>
              </a:r>
            </a:p>
          </p:txBody>
        </p:sp>
        <p:sp>
          <p:nvSpPr>
            <p:cNvPr id="40" name="Rectangle 11"/>
            <p:cNvSpPr>
              <a:spLocks noChangeArrowheads="1"/>
            </p:cNvSpPr>
            <p:nvPr/>
          </p:nvSpPr>
          <p:spPr bwMode="auto">
            <a:xfrm>
              <a:off x="1362" y="2677"/>
              <a:ext cx="450" cy="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25000"/>
                </a:lnSpc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–2</a:t>
              </a:r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auto">
            <a:xfrm>
              <a:off x="192" y="2677"/>
              <a:ext cx="1170" cy="308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145000"/>
                </a:lnSpc>
                <a:spcBef>
                  <a:spcPct val="20000"/>
                </a:spcBef>
              </a:pPr>
              <a:r>
                <a:rPr lang="en-US" b="1" i="1" baseline="0"/>
                <a:t>f</a:t>
              </a:r>
              <a:r>
                <a:rPr lang="en-US" b="1" i="1" baseline="50000">
                  <a:cs typeface="Arial" charset="0"/>
                </a:rPr>
                <a:t>–</a:t>
              </a:r>
              <a:r>
                <a:rPr lang="en-US" b="1" baseline="50000">
                  <a:cs typeface="Arial" charset="0"/>
                </a:rPr>
                <a:t>1</a:t>
              </a:r>
              <a:r>
                <a:rPr lang="en-US" b="1" baseline="0"/>
                <a:t>(x) = log</a:t>
              </a:r>
              <a:r>
                <a:rPr lang="en-US" b="1" baseline="-40000"/>
                <a:t>1.25</a:t>
              </a:r>
              <a:r>
                <a:rPr lang="en-US" b="1" i="1" baseline="0"/>
                <a:t>x</a:t>
              </a:r>
            </a:p>
          </p:txBody>
        </p:sp>
        <p:sp>
          <p:nvSpPr>
            <p:cNvPr id="42" name="Rectangle 13"/>
            <p:cNvSpPr>
              <a:spLocks noChangeArrowheads="1"/>
            </p:cNvSpPr>
            <p:nvPr/>
          </p:nvSpPr>
          <p:spPr bwMode="auto">
            <a:xfrm>
              <a:off x="3249" y="2256"/>
              <a:ext cx="591" cy="4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baseline="0"/>
                <a:t>1.5625</a:t>
              </a:r>
            </a:p>
          </p:txBody>
        </p:sp>
        <p:sp>
          <p:nvSpPr>
            <p:cNvPr id="43" name="Rectangle 14"/>
            <p:cNvSpPr>
              <a:spLocks noChangeArrowheads="1"/>
            </p:cNvSpPr>
            <p:nvPr/>
          </p:nvSpPr>
          <p:spPr bwMode="auto">
            <a:xfrm>
              <a:off x="2802" y="2208"/>
              <a:ext cx="495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baseline="0"/>
            </a:p>
            <a:p>
              <a:pPr algn="ctr">
                <a:spcBef>
                  <a:spcPct val="20000"/>
                </a:spcBef>
              </a:pPr>
              <a:endParaRPr lang="en-US" baseline="0"/>
            </a:p>
            <a:p>
              <a:pPr algn="ctr">
                <a:spcBef>
                  <a:spcPct val="20000"/>
                </a:spcBef>
              </a:pPr>
              <a:r>
                <a:rPr lang="en-US" baseline="0"/>
                <a:t>1.25</a:t>
              </a:r>
            </a:p>
          </p:txBody>
        </p:sp>
        <p:sp>
          <p:nvSpPr>
            <p:cNvPr id="44" name="Rectangle 15"/>
            <p:cNvSpPr>
              <a:spLocks noChangeArrowheads="1"/>
            </p:cNvSpPr>
            <p:nvPr/>
          </p:nvSpPr>
          <p:spPr bwMode="auto">
            <a:xfrm>
              <a:off x="2307" y="2208"/>
              <a:ext cx="495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210000"/>
                </a:lnSpc>
                <a:spcBef>
                  <a:spcPct val="20000"/>
                </a:spcBef>
              </a:pPr>
              <a:r>
                <a:rPr lang="en-US" baseline="0"/>
                <a:t>1</a:t>
              </a:r>
            </a:p>
          </p:txBody>
        </p:sp>
        <p:sp>
          <p:nvSpPr>
            <p:cNvPr id="45" name="Rectangle 16"/>
            <p:cNvSpPr>
              <a:spLocks noChangeArrowheads="1"/>
            </p:cNvSpPr>
            <p:nvPr/>
          </p:nvSpPr>
          <p:spPr bwMode="auto">
            <a:xfrm>
              <a:off x="1812" y="2208"/>
              <a:ext cx="495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0.8</a:t>
              </a:r>
            </a:p>
          </p:txBody>
        </p:sp>
        <p:sp>
          <p:nvSpPr>
            <p:cNvPr id="46" name="Rectangle 17"/>
            <p:cNvSpPr>
              <a:spLocks noChangeArrowheads="1"/>
            </p:cNvSpPr>
            <p:nvPr/>
          </p:nvSpPr>
          <p:spPr bwMode="auto">
            <a:xfrm>
              <a:off x="1362" y="2208"/>
              <a:ext cx="450" cy="4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baseline="0">
                <a:cs typeface="Arial" charset="0"/>
              </a:endParaRPr>
            </a:p>
            <a:p>
              <a:pPr algn="ctr">
                <a:spcBef>
                  <a:spcPct val="20000"/>
                </a:spcBef>
              </a:pPr>
              <a:r>
                <a:rPr lang="en-US" baseline="0">
                  <a:cs typeface="Arial" charset="0"/>
                </a:rPr>
                <a:t>0.64</a:t>
              </a:r>
            </a:p>
            <a:p>
              <a:pPr algn="ctr">
                <a:spcBef>
                  <a:spcPct val="20000"/>
                </a:spcBef>
              </a:pPr>
              <a:endParaRPr lang="en-US" baseline="0">
                <a:cs typeface="Arial" charset="0"/>
              </a:endParaRPr>
            </a:p>
          </p:txBody>
        </p:sp>
        <p:sp>
          <p:nvSpPr>
            <p:cNvPr id="47" name="Rectangle 18"/>
            <p:cNvSpPr>
              <a:spLocks noChangeArrowheads="1"/>
            </p:cNvSpPr>
            <p:nvPr/>
          </p:nvSpPr>
          <p:spPr bwMode="auto">
            <a:xfrm>
              <a:off x="192" y="2208"/>
              <a:ext cx="1170" cy="46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>
                <a:lnSpc>
                  <a:spcPct val="200000"/>
                </a:lnSpc>
                <a:spcBef>
                  <a:spcPct val="20000"/>
                </a:spcBef>
              </a:pPr>
              <a:r>
                <a:rPr lang="en-US" b="1" i="1" baseline="0"/>
                <a:t>x</a:t>
              </a:r>
            </a:p>
          </p:txBody>
        </p:sp>
        <p:sp>
          <p:nvSpPr>
            <p:cNvPr id="48" name="Line 19"/>
            <p:cNvSpPr>
              <a:spLocks noChangeShapeType="1"/>
            </p:cNvSpPr>
            <p:nvPr/>
          </p:nvSpPr>
          <p:spPr bwMode="auto">
            <a:xfrm>
              <a:off x="192" y="2208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0"/>
            <p:cNvSpPr>
              <a:spLocks noChangeShapeType="1"/>
            </p:cNvSpPr>
            <p:nvPr/>
          </p:nvSpPr>
          <p:spPr bwMode="auto">
            <a:xfrm>
              <a:off x="192" y="2677"/>
              <a:ext cx="3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Line 21"/>
            <p:cNvSpPr>
              <a:spLocks noChangeShapeType="1"/>
            </p:cNvSpPr>
            <p:nvPr/>
          </p:nvSpPr>
          <p:spPr bwMode="auto">
            <a:xfrm>
              <a:off x="192" y="2985"/>
              <a:ext cx="360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Line 22"/>
            <p:cNvSpPr>
              <a:spLocks noChangeShapeType="1"/>
            </p:cNvSpPr>
            <p:nvPr/>
          </p:nvSpPr>
          <p:spPr bwMode="auto">
            <a:xfrm>
              <a:off x="192" y="2208"/>
              <a:ext cx="0" cy="77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Line 23"/>
            <p:cNvSpPr>
              <a:spLocks noChangeShapeType="1"/>
            </p:cNvSpPr>
            <p:nvPr/>
          </p:nvSpPr>
          <p:spPr bwMode="auto">
            <a:xfrm>
              <a:off x="1362" y="2208"/>
              <a:ext cx="0" cy="7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Line 24"/>
            <p:cNvSpPr>
              <a:spLocks noChangeShapeType="1"/>
            </p:cNvSpPr>
            <p:nvPr/>
          </p:nvSpPr>
          <p:spPr bwMode="auto">
            <a:xfrm>
              <a:off x="1812" y="2208"/>
              <a:ext cx="0" cy="7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Line 25"/>
            <p:cNvSpPr>
              <a:spLocks noChangeShapeType="1"/>
            </p:cNvSpPr>
            <p:nvPr/>
          </p:nvSpPr>
          <p:spPr bwMode="auto">
            <a:xfrm>
              <a:off x="2307" y="2208"/>
              <a:ext cx="0" cy="7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Line 26"/>
            <p:cNvSpPr>
              <a:spLocks noChangeShapeType="1"/>
            </p:cNvSpPr>
            <p:nvPr/>
          </p:nvSpPr>
          <p:spPr bwMode="auto">
            <a:xfrm>
              <a:off x="2802" y="2208"/>
              <a:ext cx="0" cy="7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Line 27"/>
            <p:cNvSpPr>
              <a:spLocks noChangeShapeType="1"/>
            </p:cNvSpPr>
            <p:nvPr/>
          </p:nvSpPr>
          <p:spPr bwMode="auto">
            <a:xfrm>
              <a:off x="3297" y="2208"/>
              <a:ext cx="0" cy="77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Line 28"/>
            <p:cNvSpPr>
              <a:spLocks noChangeShapeType="1"/>
            </p:cNvSpPr>
            <p:nvPr/>
          </p:nvSpPr>
          <p:spPr bwMode="auto">
            <a:xfrm>
              <a:off x="3792" y="2208"/>
              <a:ext cx="0" cy="777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8" name="Picture 61" descr="exam4A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733800"/>
            <a:ext cx="2895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0068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0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603</Words>
  <Application>Microsoft Office PowerPoint</Application>
  <PresentationFormat>On-screen Show (4:3)</PresentationFormat>
  <Paragraphs>121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7.3 Logarithmic Functions</vt:lpstr>
      <vt:lpstr>PowerPoint Presentation</vt:lpstr>
      <vt:lpstr>What Is A Log?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7.3 Logarithmic Functions</dc:title>
  <dc:creator>R402</dc:creator>
  <cp:lastModifiedBy>R402</cp:lastModifiedBy>
  <cp:revision>5</cp:revision>
  <dcterms:created xsi:type="dcterms:W3CDTF">2012-05-18T03:10:25Z</dcterms:created>
  <dcterms:modified xsi:type="dcterms:W3CDTF">2012-05-18T04:07:02Z</dcterms:modified>
</cp:coreProperties>
</file>