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4" r:id="rId4"/>
    <p:sldId id="267" r:id="rId5"/>
    <p:sldId id="271" r:id="rId6"/>
    <p:sldId id="273" r:id="rId7"/>
    <p:sldId id="275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1A090-B0F8-484B-BC16-E7E06EE59BDE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48F7A-6D41-4738-A706-C58D41C1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BAA4F-7F25-4BCA-B798-447963DC380A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626FA-42AD-4CC2-9981-2D6856EDA682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43BDC-443F-47CE-94E0-1B4D2D26BB06}" type="slidenum">
              <a:rPr lang="en-US"/>
              <a:pPr/>
              <a:t>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7C87C-A9E5-46A2-A952-2AF8A5E8E2BD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831CF-2138-4649-9AB8-A3A3751D6DFB}" type="slidenum">
              <a:rPr lang="en-US"/>
              <a:pPr/>
              <a:t>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914F5-9FA2-4FA4-BA69-D27246337A45}" type="slidenum">
              <a:rPr lang="en-US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7C824-13C4-4A03-92B3-6ADFAFF6DEA0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9C40F2-A5AD-4C33-A967-6369C4A47DFA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F8B882-84C1-4CDF-8A01-AF5758820A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858000" cy="522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7.1 Exponential Functions, Growth, and Decay</a:t>
            </a:r>
            <a:endParaRPr 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00400" y="4876800"/>
            <a:ext cx="5410200" cy="1905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en-US" altLang="en-US" dirty="0">
                <a:solidFill>
                  <a:srgbClr val="3333CC"/>
                </a:solidFill>
              </a:rPr>
              <a:t>Warm Up</a:t>
            </a:r>
            <a:endParaRPr lang="en-US" altLang="en-US" b="0" dirty="0"/>
          </a:p>
          <a:p>
            <a:pPr marL="342900" indent="-342900"/>
            <a:r>
              <a:rPr lang="en-US" altLang="en-US" dirty="0"/>
              <a:t>Evaluate.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en-US" dirty="0" smtClean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.</a:t>
            </a:r>
            <a:r>
              <a:rPr lang="en-US" altLang="en-US" b="0" dirty="0">
                <a:sym typeface="Symbol" pitchFamily="18" charset="2"/>
              </a:rPr>
              <a:t> 100(1.08)</a:t>
            </a:r>
            <a:r>
              <a:rPr lang="en-US" altLang="en-US" b="0" baseline="30000" dirty="0">
                <a:sym typeface="Symbol" pitchFamily="18" charset="2"/>
              </a:rPr>
              <a:t>20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en-US" dirty="0">
                <a:sym typeface="Symbol" pitchFamily="18" charset="2"/>
              </a:rPr>
              <a:t>2.</a:t>
            </a:r>
            <a:r>
              <a:rPr lang="en-US" altLang="en-US" b="0" dirty="0">
                <a:sym typeface="Symbol" pitchFamily="18" charset="2"/>
              </a:rPr>
              <a:t> </a:t>
            </a:r>
            <a:r>
              <a:rPr lang="en-US" altLang="en-US" baseline="30000" dirty="0" smtClean="0">
                <a:sym typeface="Symbol" pitchFamily="18" charset="2"/>
              </a:rPr>
              <a:t> </a:t>
            </a:r>
            <a:r>
              <a:rPr lang="en-US" altLang="en-US" b="0" dirty="0">
                <a:sym typeface="Symbol" pitchFamily="18" charset="2"/>
              </a:rPr>
              <a:t>100(1 – 0.02)</a:t>
            </a:r>
            <a:r>
              <a:rPr lang="en-US" altLang="en-US" b="0" baseline="30000" dirty="0">
                <a:sym typeface="Symbol" pitchFamily="18" charset="2"/>
              </a:rPr>
              <a:t>10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en-US" dirty="0" smtClean="0">
                <a:sym typeface="Symbol" pitchFamily="18" charset="2"/>
              </a:rPr>
              <a:t>3. </a:t>
            </a:r>
            <a:r>
              <a:rPr lang="en-US" altLang="en-US" b="0" dirty="0">
                <a:sym typeface="Symbol" pitchFamily="18" charset="2"/>
              </a:rPr>
              <a:t>100(1 + 0.08)</a:t>
            </a:r>
            <a:r>
              <a:rPr lang="en-US" altLang="en-US" b="0" baseline="30000" dirty="0">
                <a:sym typeface="Symbol" pitchFamily="18" charset="2"/>
              </a:rPr>
              <a:t>–10</a:t>
            </a:r>
            <a:endParaRPr lang="en-US" altLang="en-US" dirty="0">
              <a:sym typeface="Symbol" pitchFamily="18" charset="2"/>
            </a:endParaRPr>
          </a:p>
          <a:p>
            <a:pPr marL="342900" indent="-342900">
              <a:lnSpc>
                <a:spcPct val="140000"/>
              </a:lnSpc>
            </a:pPr>
            <a:endParaRPr lang="en-US" altLang="en-US" b="0" dirty="0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19895" y="5572958"/>
            <a:ext cx="9525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FF3300"/>
                </a:solidFill>
                <a:sym typeface="Symbol" pitchFamily="18" charset="2"/>
              </a:rPr>
              <a:t>≈ 466.1</a:t>
            </a:r>
            <a:endParaRPr lang="en-US" b="0" dirty="0">
              <a:sym typeface="Symbol" pitchFamily="18" charset="2"/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819895" y="5879068"/>
            <a:ext cx="9525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FF3300"/>
                </a:solidFill>
                <a:sym typeface="Symbol" pitchFamily="18" charset="2"/>
              </a:rPr>
              <a:t>≈ 81.71</a:t>
            </a:r>
            <a:endParaRPr lang="en-US" b="0" dirty="0">
              <a:sym typeface="Symbol" pitchFamily="18" charset="2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6819895" y="6260068"/>
            <a:ext cx="9525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FF3300"/>
                </a:solidFill>
                <a:sym typeface="Symbol" pitchFamily="18" charset="2"/>
              </a:rPr>
              <a:t>≈ 46.32</a:t>
            </a:r>
            <a:endParaRPr lang="en-US" b="0" dirty="0">
              <a:sym typeface="Symbol" pitchFamily="18" charset="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676400" y="723900"/>
            <a:ext cx="7467600" cy="8001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0" dirty="0"/>
              <a:t>Write and evaluate exponential expressions to model growth and decay situations.</a:t>
            </a:r>
            <a:endParaRPr lang="en-US" altLang="en-US" b="0" dirty="0">
              <a:latin typeface="Arial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b="0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905000" y="1752600"/>
            <a:ext cx="6858000" cy="1676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exponential function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base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asymptote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exponential growth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exponential decay</a:t>
            </a:r>
          </a:p>
          <a:p>
            <a:pPr marL="342900" indent="-342900">
              <a:spcBef>
                <a:spcPct val="20000"/>
              </a:spcBef>
            </a:pPr>
            <a:endParaRPr lang="en-US" altLang="en-US" b="0" dirty="0">
              <a:latin typeface="Arial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b="0" i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289050" y="3505200"/>
            <a:ext cx="7854950" cy="1198169"/>
            <a:chOff x="336" y="1937"/>
            <a:chExt cx="4948" cy="1279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336" y="1937"/>
              <a:ext cx="4948" cy="1279"/>
              <a:chOff x="284" y="3072"/>
              <a:chExt cx="4948" cy="1279"/>
            </a:xfrm>
          </p:grpSpPr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288" y="3360"/>
                <a:ext cx="4944" cy="991"/>
              </a:xfrm>
              <a:prstGeom prst="rect">
                <a:avLst/>
              </a:prstGeom>
              <a:noFill/>
              <a:ln w="19050">
                <a:solidFill>
                  <a:srgbClr val="9933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0" dirty="0"/>
                  <a:t>Negative exponents indicate a reciprocal. For example: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b="0" dirty="0"/>
                  <a:t>		</a:t>
                </a:r>
              </a:p>
              <a:p>
                <a:pPr eaLnBrk="0" hangingPunct="0">
                  <a:spcBef>
                    <a:spcPct val="50000"/>
                  </a:spcBef>
                </a:pPr>
                <a:endParaRPr lang="en-US" sz="800" b="0" dirty="0"/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284" y="3072"/>
                <a:ext cx="1536" cy="288"/>
              </a:xfrm>
              <a:prstGeom prst="rect">
                <a:avLst/>
              </a:prstGeom>
              <a:solidFill>
                <a:srgbClr val="8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solidFill>
                      <a:schemeClr val="bg1"/>
                    </a:solidFill>
                  </a:rPr>
                  <a:t>Remember!</a:t>
                </a:r>
                <a:endParaRPr lang="en-US"/>
              </a:p>
            </p:txBody>
          </p:sp>
        </p:grpSp>
        <p:pic>
          <p:nvPicPr>
            <p:cNvPr id="15" name="Picture 9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688"/>
              <a:ext cx="702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864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1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152400"/>
            <a:ext cx="838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Growth that doubles every year can be modeled by using a function with a variable as an exponent. This function is known as an </a:t>
            </a:r>
            <a:r>
              <a:rPr lang="en-US" b="0" i="1" dirty="0"/>
              <a:t>exponential function</a:t>
            </a:r>
            <a:r>
              <a:rPr lang="en-US" b="0" dirty="0"/>
              <a:t>. </a:t>
            </a:r>
            <a:endParaRPr lang="en-US" i="1" u="sng" dirty="0"/>
          </a:p>
        </p:txBody>
      </p:sp>
      <p:pic>
        <p:nvPicPr>
          <p:cNvPr id="35846" name="Picture 6" descr="expontential formu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5025"/>
            <a:ext cx="6705600" cy="12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9150" y="2667000"/>
            <a:ext cx="451485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The graph of the </a:t>
            </a:r>
            <a:r>
              <a:rPr lang="en-US" b="0" dirty="0" smtClean="0"/>
              <a:t>parent </a:t>
            </a:r>
            <a:r>
              <a:rPr lang="en-US" b="0" dirty="0"/>
              <a:t>function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2</a:t>
            </a:r>
            <a:r>
              <a:rPr lang="en-US" b="0" i="1" baseline="30000" dirty="0"/>
              <a:t>x</a:t>
            </a:r>
            <a:r>
              <a:rPr lang="en-US" b="0" i="1" dirty="0"/>
              <a:t> </a:t>
            </a:r>
            <a:r>
              <a:rPr lang="en-US" b="0" dirty="0"/>
              <a:t>is shown. </a:t>
            </a:r>
            <a:endParaRPr lang="en-US" b="0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Why not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 smtClean="0"/>
              <a:t>) = 1</a:t>
            </a:r>
            <a:r>
              <a:rPr lang="en-US" b="0" i="1" baseline="30000" dirty="0" smtClean="0"/>
              <a:t>x</a:t>
            </a:r>
            <a:r>
              <a:rPr lang="en-US" b="0" i="1" dirty="0" smtClean="0"/>
              <a:t> </a:t>
            </a:r>
            <a:r>
              <a:rPr lang="en-US" b="0" dirty="0" smtClean="0"/>
              <a:t>as the parent function?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Domain:</a:t>
            </a:r>
          </a:p>
          <a:p>
            <a:pPr>
              <a:spcBef>
                <a:spcPct val="50000"/>
              </a:spcBef>
            </a:pPr>
            <a:r>
              <a:rPr lang="en-US" b="0" dirty="0" smtClean="0"/>
              <a:t>Range:</a:t>
            </a:r>
          </a:p>
          <a:p>
            <a:pPr>
              <a:spcBef>
                <a:spcPct val="50000"/>
              </a:spcBef>
            </a:pPr>
            <a:endParaRPr lang="en-US" b="0" dirty="0"/>
          </a:p>
        </p:txBody>
      </p:sp>
      <p:pic>
        <p:nvPicPr>
          <p:cNvPr id="5" name="Picture 4" descr="graph 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14550"/>
            <a:ext cx="32289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hart 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636111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4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28600" y="705372"/>
            <a:ext cx="525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Look at the graph. What questions come to mind?</a:t>
            </a:r>
            <a:endParaRPr lang="en-US" dirty="0"/>
          </a:p>
        </p:txBody>
      </p:sp>
      <p:pic>
        <p:nvPicPr>
          <p:cNvPr id="70662" name="Picture 6" descr="graph 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"/>
            <a:ext cx="32289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5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Tell whether the function shows growth or decay. Then graph.</a:t>
            </a:r>
            <a:endParaRPr lang="en-US" altLang="en-US" b="0" dirty="0">
              <a:latin typeface="Times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1A: Graphing Exponential Functions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Step 1  </a:t>
            </a:r>
            <a:r>
              <a:rPr lang="en-US" b="0" dirty="0"/>
              <a:t>Find the value of the base.</a:t>
            </a:r>
          </a:p>
        </p:txBody>
      </p: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0" y="1905000"/>
            <a:ext cx="2541588" cy="812800"/>
            <a:chOff x="384" y="1865"/>
            <a:chExt cx="1601" cy="512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384" y="196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 </a:t>
              </a:r>
              <a:endParaRPr lang="en-US" b="0"/>
            </a:p>
          </p:txBody>
        </p:sp>
        <p:pic>
          <p:nvPicPr>
            <p:cNvPr id="40968" name="Picture 8" descr="exam1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" y="1865"/>
              <a:ext cx="1160" cy="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8600" y="76200"/>
            <a:ext cx="86868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A function of the form</a:t>
            </a:r>
            <a:r>
              <a:rPr lang="en-US" b="0" i="1" dirty="0"/>
              <a:t> 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 err="1"/>
              <a:t>ab</a:t>
            </a:r>
            <a:r>
              <a:rPr lang="en-US" b="0" i="1" baseline="30000" dirty="0" err="1"/>
              <a:t>x</a:t>
            </a:r>
            <a:r>
              <a:rPr lang="en-US" b="0" i="1" dirty="0"/>
              <a:t>, </a:t>
            </a:r>
            <a:r>
              <a:rPr lang="en-US" b="0" dirty="0"/>
              <a:t>with</a:t>
            </a:r>
            <a:r>
              <a:rPr lang="en-US" b="0" i="1" dirty="0"/>
              <a:t> a </a:t>
            </a:r>
            <a:r>
              <a:rPr lang="en-US" b="0" dirty="0"/>
              <a:t>&gt; 0 and   </a:t>
            </a:r>
            <a:r>
              <a:rPr lang="en-US" b="0" i="1" dirty="0" smtClean="0"/>
              <a:t>b</a:t>
            </a:r>
            <a:r>
              <a:rPr lang="en-US" b="0" dirty="0" smtClean="0"/>
              <a:t> </a:t>
            </a:r>
            <a:r>
              <a:rPr lang="en-US" b="0" dirty="0"/>
              <a:t>&gt; 1, is an </a:t>
            </a:r>
            <a:r>
              <a:rPr lang="en-US" u="sng" dirty="0"/>
              <a:t>exponential growth</a:t>
            </a:r>
            <a:r>
              <a:rPr lang="en-US" b="0" dirty="0"/>
              <a:t> function, which increases as </a:t>
            </a:r>
            <a:r>
              <a:rPr lang="en-US" b="0" i="1" dirty="0"/>
              <a:t>x</a:t>
            </a:r>
            <a:r>
              <a:rPr lang="en-US" b="0" dirty="0"/>
              <a:t> increases. When 0 &lt; </a:t>
            </a:r>
            <a:r>
              <a:rPr lang="en-US" b="0" i="1" dirty="0"/>
              <a:t>b &lt; </a:t>
            </a:r>
            <a:r>
              <a:rPr lang="en-US" b="0" dirty="0"/>
              <a:t>1</a:t>
            </a:r>
            <a:r>
              <a:rPr lang="en-US" b="0" i="1" dirty="0"/>
              <a:t>, </a:t>
            </a:r>
            <a:r>
              <a:rPr lang="en-US" b="0" dirty="0"/>
              <a:t>the function is called an </a:t>
            </a:r>
            <a:r>
              <a:rPr lang="en-US" u="sng" dirty="0"/>
              <a:t>exponential decay</a:t>
            </a:r>
            <a:r>
              <a:rPr lang="en-US" b="0" dirty="0"/>
              <a:t> function, which decreases as </a:t>
            </a:r>
            <a:r>
              <a:rPr lang="en-US" b="0" i="1" dirty="0"/>
              <a:t>x</a:t>
            </a:r>
            <a:r>
              <a:rPr lang="en-US" b="0" dirty="0"/>
              <a:t> increases.</a:t>
            </a:r>
          </a:p>
        </p:txBody>
      </p:sp>
      <p:pic>
        <p:nvPicPr>
          <p:cNvPr id="13" name="Picture 106" descr="example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011" y="3962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79359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Step 2  </a:t>
            </a:r>
            <a:r>
              <a:rPr lang="en-US" b="0" dirty="0"/>
              <a:t>Graph the function by using a table of values.</a:t>
            </a:r>
          </a:p>
        </p:txBody>
      </p:sp>
      <p:graphicFrame>
        <p:nvGraphicFramePr>
          <p:cNvPr id="15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30261"/>
              </p:ext>
            </p:extLst>
          </p:nvPr>
        </p:nvGraphicFramePr>
        <p:xfrm>
          <a:off x="228600" y="3917950"/>
          <a:ext cx="6324599" cy="853440"/>
        </p:xfrm>
        <a:graphic>
          <a:graphicData uri="http://schemas.openxmlformats.org/drawingml/2006/table">
            <a:tbl>
              <a:tblPr/>
              <a:tblGrid>
                <a:gridCol w="841778"/>
                <a:gridCol w="716497"/>
                <a:gridCol w="716497"/>
                <a:gridCol w="695382"/>
                <a:gridCol w="684121"/>
                <a:gridCol w="715089"/>
                <a:gridCol w="698198"/>
                <a:gridCol w="627815"/>
                <a:gridCol w="62922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5791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Highlight your point on the graph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18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/>
      <p:bldP spid="12" grpId="0" animBg="1"/>
      <p:bldP spid="1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Tell whether the function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5(1.2</a:t>
            </a:r>
            <a:r>
              <a:rPr lang="en-US" altLang="en-US" baseline="30000" dirty="0"/>
              <a:t>x</a:t>
            </a:r>
            <a:r>
              <a:rPr lang="en-US" altLang="en-US" dirty="0"/>
              <a:t>) shows growth or decay. Then graph.</a:t>
            </a:r>
            <a:endParaRPr lang="en-US" altLang="en-US" b="0" dirty="0">
              <a:latin typeface="Times" pitchFamily="18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04800" y="1279525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Step 1  </a:t>
            </a:r>
            <a:r>
              <a:rPr lang="en-US" b="0" dirty="0"/>
              <a:t>Find the value of the base.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-381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7" name="Picture 48" descr="ci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2319918"/>
            <a:ext cx="7935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Step 2  </a:t>
            </a:r>
            <a:r>
              <a:rPr lang="en-US" b="0" dirty="0"/>
              <a:t>Graph the function by using a table of values.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2351"/>
              </p:ext>
            </p:extLst>
          </p:nvPr>
        </p:nvGraphicFramePr>
        <p:xfrm>
          <a:off x="329485" y="2860675"/>
          <a:ext cx="7315200" cy="914400"/>
        </p:xfrm>
        <a:graphic>
          <a:graphicData uri="http://schemas.openxmlformats.org/drawingml/2006/table">
            <a:tbl>
              <a:tblPr/>
              <a:tblGrid>
                <a:gridCol w="1098550"/>
                <a:gridCol w="935038"/>
                <a:gridCol w="904875"/>
                <a:gridCol w="893762"/>
                <a:gridCol w="930275"/>
                <a:gridCol w="914400"/>
                <a:gridCol w="815975"/>
                <a:gridCol w="82232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5791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Highlight your point on the graph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55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You can model growth or decay by a constant percent increase or decrease with the following formula:</a:t>
            </a:r>
          </a:p>
        </p:txBody>
      </p:sp>
      <p:pic>
        <p:nvPicPr>
          <p:cNvPr id="47138" name="Picture 34" descr="formula 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838200"/>
            <a:ext cx="580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533400" y="5365750"/>
            <a:ext cx="79359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In the formula, the base of the exponential expression, </a:t>
            </a:r>
            <a:r>
              <a:rPr lang="en-US" b="0" dirty="0">
                <a:solidFill>
                  <a:srgbClr val="FF0000"/>
                </a:solidFill>
              </a:rPr>
              <a:t>1 + </a:t>
            </a:r>
            <a:r>
              <a:rPr lang="en-US" b="0" i="1" dirty="0">
                <a:solidFill>
                  <a:srgbClr val="FF0000"/>
                </a:solidFill>
              </a:rPr>
              <a:t>r</a:t>
            </a:r>
            <a:r>
              <a:rPr lang="en-US" b="0" i="1" dirty="0"/>
              <a:t>,</a:t>
            </a:r>
            <a:r>
              <a:rPr lang="en-US" b="0" i="1" dirty="0">
                <a:solidFill>
                  <a:srgbClr val="FF0000"/>
                </a:solidFill>
              </a:rPr>
              <a:t> </a:t>
            </a:r>
            <a:r>
              <a:rPr lang="en-US" b="0" dirty="0">
                <a:solidFill>
                  <a:schemeClr val="tx2"/>
                </a:solidFill>
              </a:rPr>
              <a:t>is called the </a:t>
            </a:r>
            <a:r>
              <a:rPr lang="en-US" b="0" i="1" dirty="0">
                <a:solidFill>
                  <a:schemeClr val="tx2"/>
                </a:solidFill>
              </a:rPr>
              <a:t>growth factor. </a:t>
            </a:r>
            <a:r>
              <a:rPr lang="en-US" b="0" dirty="0">
                <a:solidFill>
                  <a:schemeClr val="tx2"/>
                </a:solidFill>
              </a:rPr>
              <a:t>Similarly, </a:t>
            </a:r>
            <a:r>
              <a:rPr lang="en-US" b="0" dirty="0">
                <a:solidFill>
                  <a:srgbClr val="FF0000"/>
                </a:solidFill>
              </a:rPr>
              <a:t>1 – </a:t>
            </a:r>
            <a:r>
              <a:rPr lang="en-US" b="0" i="1" dirty="0">
                <a:solidFill>
                  <a:srgbClr val="FF0000"/>
                </a:solidFill>
              </a:rPr>
              <a:t>r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/>
              <a:t>is the</a:t>
            </a:r>
            <a:r>
              <a:rPr lang="en-US" b="0" i="1" dirty="0">
                <a:solidFill>
                  <a:schemeClr val="tx2"/>
                </a:solidFill>
              </a:rPr>
              <a:t> decay factor</a:t>
            </a:r>
            <a:r>
              <a:rPr lang="en-US" b="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35279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70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237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Clara invests $5000 in an account that pays 6.25% interest per year. After how many years will her investment be worth $10,000?</a:t>
            </a:r>
            <a:endParaRPr lang="en-US" altLang="en-US" b="0" dirty="0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2: Economics Application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868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39863" indent="-1439863">
              <a:defRPr>
                <a:solidFill>
                  <a:schemeClr val="tx1"/>
                </a:solidFill>
                <a:latin typeface="Arial" charset="0"/>
              </a:defRPr>
            </a:lvl1pPr>
            <a:lvl2pPr marL="1554163">
              <a:defRPr>
                <a:solidFill>
                  <a:schemeClr val="tx1"/>
                </a:solidFill>
                <a:latin typeface="Arial" charset="0"/>
              </a:defRPr>
            </a:lvl2pPr>
            <a:lvl3pPr marL="1668463">
              <a:defRPr>
                <a:solidFill>
                  <a:schemeClr val="tx1"/>
                </a:solidFill>
                <a:latin typeface="Arial" charset="0"/>
              </a:defRPr>
            </a:lvl3pPr>
            <a:lvl4pPr marL="1782763">
              <a:defRPr>
                <a:solidFill>
                  <a:schemeClr val="tx1"/>
                </a:solidFill>
                <a:latin typeface="Arial" charset="0"/>
              </a:defRPr>
            </a:lvl4pPr>
            <a:lvl5pPr marL="1897063">
              <a:defRPr>
                <a:solidFill>
                  <a:schemeClr val="tx1"/>
                </a:solidFill>
                <a:latin typeface="Arial" charset="0"/>
              </a:defRPr>
            </a:lvl5pPr>
            <a:lvl6pPr marL="2354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68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5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Step 1   </a:t>
            </a:r>
            <a:r>
              <a:rPr lang="en-US" b="0" dirty="0">
                <a:latin typeface="Verdana" pitchFamily="34" charset="0"/>
              </a:rPr>
              <a:t>Write a function to model the growth in value of her investment.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t</a:t>
            </a:r>
            <a:r>
              <a:rPr lang="en-US" b="0" dirty="0"/>
              <a:t>) = </a:t>
            </a:r>
            <a:r>
              <a:rPr lang="en-US" b="0" i="1" dirty="0"/>
              <a:t>a</a:t>
            </a:r>
            <a:r>
              <a:rPr lang="en-US" b="0" dirty="0"/>
              <a:t>(1 + </a:t>
            </a:r>
            <a:r>
              <a:rPr lang="en-US" b="0" i="1" dirty="0"/>
              <a:t>r</a:t>
            </a:r>
            <a:r>
              <a:rPr lang="en-US" b="0" dirty="0"/>
              <a:t>)</a:t>
            </a:r>
            <a:r>
              <a:rPr lang="en-US" b="0" i="1" baseline="30000" dirty="0"/>
              <a:t>t</a:t>
            </a:r>
            <a:r>
              <a:rPr lang="en-US" b="0" i="1" dirty="0"/>
              <a:t> </a:t>
            </a:r>
            <a:endParaRPr lang="en-US" b="0" dirty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86300" y="1524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 i="1" dirty="0">
                <a:solidFill>
                  <a:srgbClr val="3333FF"/>
                </a:solidFill>
                <a:latin typeface="Arial" charset="0"/>
              </a:rPr>
              <a:t>Exponential growth function.</a:t>
            </a:r>
            <a:endParaRPr lang="en-US" b="0" i="1" dirty="0">
              <a:latin typeface="Arial" charset="0"/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581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learn algebra techniques for solving. Until then we use the graph or table to solve the equation</a:t>
            </a:r>
            <a:endParaRPr lang="en-US" dirty="0"/>
          </a:p>
        </p:txBody>
      </p:sp>
      <p:pic>
        <p:nvPicPr>
          <p:cNvPr id="13" name="Picture 12" descr="7-1E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94" y="4384703"/>
            <a:ext cx="30480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TRA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2" y="4076124"/>
            <a:ext cx="604838" cy="30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7-1EX2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95800"/>
            <a:ext cx="2971800" cy="203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152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2375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A city population, which was initially 15,500, has been dropping 3% a year. Write an exponential function and graph the function. Use the graph to predict when the population will drop below 8000.</a:t>
            </a:r>
            <a:endParaRPr lang="en-US" altLang="en-US" b="0" dirty="0">
              <a:latin typeface="Times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-27904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3: Depreciation Application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1000" y="1600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t</a:t>
            </a:r>
            <a:r>
              <a:rPr lang="en-US" b="0" dirty="0"/>
              <a:t>) = </a:t>
            </a:r>
            <a:r>
              <a:rPr lang="en-US" b="0" i="1" dirty="0"/>
              <a:t>a</a:t>
            </a:r>
            <a:r>
              <a:rPr lang="en-US" b="0" dirty="0"/>
              <a:t>(1 – </a:t>
            </a:r>
            <a:r>
              <a:rPr lang="en-US" b="0" i="1" dirty="0"/>
              <a:t>r</a:t>
            </a:r>
            <a:r>
              <a:rPr lang="en-US" b="0" dirty="0"/>
              <a:t>)</a:t>
            </a:r>
            <a:r>
              <a:rPr lang="en-US" b="0" i="1" baseline="30000" dirty="0"/>
              <a:t>t</a:t>
            </a:r>
            <a:r>
              <a:rPr lang="en-US" b="0" i="1" dirty="0"/>
              <a:t> </a:t>
            </a:r>
            <a:endParaRPr lang="en-US" b="0" dirty="0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953000" y="1611313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 i="1">
                <a:solidFill>
                  <a:srgbClr val="3333FF"/>
                </a:solidFill>
                <a:latin typeface="Arial" charset="0"/>
              </a:rPr>
              <a:t>Exponential decay function.</a:t>
            </a:r>
            <a:endParaRPr lang="en-US" b="0" i="1">
              <a:latin typeface="Arial" charset="0"/>
              <a:sym typeface="Symbol" pitchFamily="18" charset="2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65112" y="4024312"/>
            <a:ext cx="723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/>
              <a:t>10,000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938587" y="6384925"/>
            <a:ext cx="474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/>
              <a:t>150</a:t>
            </a:r>
          </a:p>
        </p:txBody>
      </p:sp>
      <p:pic>
        <p:nvPicPr>
          <p:cNvPr id="12" name="Picture 17" descr="7-1EX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" y="4297362"/>
            <a:ext cx="3502025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52400" y="6430962"/>
            <a:ext cx="2809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/>
              <a:t>0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33387" y="6735762"/>
            <a:ext cx="2809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78368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9" grpId="0"/>
      <p:bldP spid="10" grpId="0"/>
      <p:bldP spid="11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500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7.1 Exponential Functions, Growth, and Decay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Exponential Functions, Growth, and Decay</dc:title>
  <dc:creator>R402</dc:creator>
  <cp:lastModifiedBy>R402</cp:lastModifiedBy>
  <cp:revision>5</cp:revision>
  <dcterms:created xsi:type="dcterms:W3CDTF">2012-04-04T02:58:41Z</dcterms:created>
  <dcterms:modified xsi:type="dcterms:W3CDTF">2012-04-04T04:03:42Z</dcterms:modified>
</cp:coreProperties>
</file>