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3" r:id="rId2"/>
    <p:sldId id="274" r:id="rId3"/>
    <p:sldId id="275" r:id="rId4"/>
    <p:sldId id="256" r:id="rId5"/>
    <p:sldId id="261" r:id="rId6"/>
    <p:sldId id="262" r:id="rId7"/>
    <p:sldId id="266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C2827-3AB0-4F59-9315-7F3F2E4E92C2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3472F-4571-495F-A583-28E3386867F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45036-EC35-40C6-B8FA-8996C1F8766B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F98D-0A27-4368-A283-FA4B110AC03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4DE6F-A0DE-4C4A-ADDA-E86C049A21E1}" type="slidenum">
              <a:rPr lang="en-US"/>
              <a:pPr/>
              <a:t>5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8A7DA-5130-4903-9BB5-74B7B947A321}" type="slidenum">
              <a:rPr lang="en-US"/>
              <a:pPr/>
              <a:t>6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2260E-05FF-4323-80D3-4362B21F8BEF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9D76E-015C-4005-8E87-4B14B7C8EF87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45168-91ED-4EFE-B050-C7F1209B4C37}" type="slidenum">
              <a:rPr lang="en-US"/>
              <a:pPr/>
              <a:t>9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0FD0D-AF84-43B9-AA82-F5B4CC31419D}" type="slidenum">
              <a:rPr lang="en-US"/>
              <a:pPr/>
              <a:t>10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58AA3E-8AA2-4831-8FFA-02F91E0CDF16}" type="datetimeFigureOut">
              <a:rPr lang="en-CA" smtClean="0"/>
              <a:t>14/02/2012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5AA825-FE36-4F32-BF25-62BDA300EA9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46448" y="471286"/>
            <a:ext cx="6858000" cy="58145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Preview to 6.7: Graphs of Polynomial</a:t>
            </a:r>
            <a:endParaRPr lang="en-CA" sz="2400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31" y="1587872"/>
            <a:ext cx="8940138" cy="32092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4052888" y="1584122"/>
          <a:ext cx="914400" cy="288925"/>
        </p:xfrm>
        <a:graphic>
          <a:graphicData uri="http://schemas.openxmlformats.org/presentationml/2006/ole">
            <p:oleObj spid="_x0000_s2050" name="Equation" r:id="rId4" imgW="914400" imgH="289440" progId="Equation.DSMT4">
              <p:embed/>
            </p:oleObj>
          </a:graphicData>
        </a:graphic>
      </p:graphicFrame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68288" y="974522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Step 2 </a:t>
            </a:r>
            <a:r>
              <a:rPr lang="en-US">
                <a:latin typeface="Verdana" pitchFamily="34" charset="0"/>
              </a:rPr>
              <a:t>Write the polynomial model. The data can be modeled by </a:t>
            </a:r>
            <a:br>
              <a:rPr lang="en-US">
                <a:latin typeface="Verdana" pitchFamily="34" charset="0"/>
              </a:rPr>
            </a:br>
            <a:r>
              <a:rPr lang="en-US" i="1">
                <a:latin typeface="Verdana" pitchFamily="34" charset="0"/>
              </a:rPr>
              <a:t>f</a:t>
            </a:r>
            <a:r>
              <a:rPr lang="en-US">
                <a:latin typeface="Verdana" pitchFamily="34" charset="0"/>
              </a:rPr>
              <a:t>(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>
                <a:latin typeface="Verdana" pitchFamily="34" charset="0"/>
              </a:rPr>
              <a:t>) = 32.23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 baseline="30000">
                <a:latin typeface="Verdana" pitchFamily="34" charset="0"/>
              </a:rPr>
              <a:t>4</a:t>
            </a:r>
            <a:r>
              <a:rPr lang="en-US">
                <a:latin typeface="Verdana" pitchFamily="34" charset="0"/>
              </a:rPr>
              <a:t> – 339.13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 baseline="30000">
                <a:latin typeface="Verdana" pitchFamily="34" charset="0"/>
              </a:rPr>
              <a:t>3</a:t>
            </a:r>
            <a:r>
              <a:rPr lang="en-US">
                <a:latin typeface="Verdana" pitchFamily="34" charset="0"/>
              </a:rPr>
              <a:t> + 1069.59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 baseline="30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 – 858.99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>
                <a:latin typeface="Verdana" pitchFamily="34" charset="0"/>
              </a:rPr>
              <a:t> + 693.88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268288" y="2574722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Step 3 </a:t>
            </a:r>
            <a:r>
              <a:rPr lang="en-US">
                <a:latin typeface="Verdana" pitchFamily="34" charset="0"/>
              </a:rPr>
              <a:t>Find the value of the model corresponding to 2000.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649288" y="3336722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2000 is 6 years after 1994. Substitute 6 for 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>
                <a:latin typeface="Verdana" pitchFamily="34" charset="0"/>
              </a:rPr>
              <a:t> in the quartic model. </a:t>
            </a:r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323528" y="332656"/>
            <a:ext cx="6624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3 Continued</a:t>
            </a:r>
            <a:endParaRPr lang="en-US" altLang="en-US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649288" y="4098722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>
                <a:latin typeface="Verdana" pitchFamily="34" charset="0"/>
              </a:rPr>
              <a:t>f</a:t>
            </a:r>
            <a:r>
              <a:rPr lang="en-US">
                <a:latin typeface="Verdana" pitchFamily="34" charset="0"/>
              </a:rPr>
              <a:t>(6) = 32.23(6)</a:t>
            </a:r>
            <a:r>
              <a:rPr lang="en-US" baseline="30000">
                <a:latin typeface="Verdana" pitchFamily="34" charset="0"/>
              </a:rPr>
              <a:t>4</a:t>
            </a:r>
            <a:r>
              <a:rPr lang="en-US">
                <a:latin typeface="Verdana" pitchFamily="34" charset="0"/>
              </a:rPr>
              <a:t> – 339.13(6)</a:t>
            </a:r>
            <a:r>
              <a:rPr lang="en-US" baseline="30000">
                <a:latin typeface="Verdana" pitchFamily="34" charset="0"/>
              </a:rPr>
              <a:t>3</a:t>
            </a:r>
            <a:r>
              <a:rPr lang="en-US">
                <a:latin typeface="Verdana" pitchFamily="34" charset="0"/>
              </a:rPr>
              <a:t> + 1069.59(6)</a:t>
            </a:r>
            <a:r>
              <a:rPr lang="en-US" baseline="30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 – 858.99(6) + 693.88</a:t>
            </a:r>
          </a:p>
        </p:txBody>
      </p: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649288" y="4952797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Based on the model, the opening value was about $2563.18 in 2000.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/>
      <p:bldP spid="70672" grpId="0"/>
      <p:bldP spid="70674" grpId="0"/>
      <p:bldP spid="70696" grpId="0"/>
      <p:bldP spid="706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08712" cy="6285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14325" y="548680"/>
            <a:ext cx="8372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b="1">
                <a:latin typeface="Verdana" pitchFamily="34" charset="0"/>
              </a:rPr>
              <a:t>Identify the leading coefficient, degree, and end behavior.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0" y="18864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1: Determining End Behavior of Polynomial Functions</a:t>
            </a:r>
            <a:endParaRPr lang="en-US" altLang="en-US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257175" y="908720"/>
            <a:ext cx="4695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A. </a:t>
            </a:r>
            <a:r>
              <a:rPr lang="en-US" i="1">
                <a:latin typeface="Verdana" pitchFamily="34" charset="0"/>
              </a:rPr>
              <a:t>Q</a:t>
            </a:r>
            <a:r>
              <a:rPr lang="en-US">
                <a:latin typeface="Verdana" pitchFamily="34" charset="0"/>
              </a:rPr>
              <a:t>(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>
                <a:latin typeface="Verdana" pitchFamily="34" charset="0"/>
              </a:rPr>
              <a:t>) = –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 baseline="30000">
                <a:latin typeface="Verdana" pitchFamily="34" charset="0"/>
              </a:rPr>
              <a:t>4</a:t>
            </a:r>
            <a:r>
              <a:rPr lang="en-US" i="1">
                <a:latin typeface="Verdana" pitchFamily="34" charset="0"/>
              </a:rPr>
              <a:t> </a:t>
            </a:r>
            <a:r>
              <a:rPr lang="en-US">
                <a:latin typeface="Verdana" pitchFamily="34" charset="0"/>
              </a:rPr>
              <a:t>+ 6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 baseline="30000">
                <a:latin typeface="Verdana" pitchFamily="34" charset="0"/>
              </a:rPr>
              <a:t>3 </a:t>
            </a:r>
            <a:r>
              <a:rPr lang="en-US">
                <a:latin typeface="Verdana" pitchFamily="34" charset="0"/>
              </a:rPr>
              <a:t>– </a:t>
            </a:r>
            <a:r>
              <a:rPr lang="en-US" i="1">
                <a:latin typeface="Verdana" pitchFamily="34" charset="0"/>
              </a:rPr>
              <a:t>x + </a:t>
            </a:r>
            <a:r>
              <a:rPr lang="en-US">
                <a:latin typeface="Verdana" pitchFamily="34" charset="0"/>
              </a:rPr>
              <a:t>9</a:t>
            </a:r>
            <a:r>
              <a:rPr lang="en-US"/>
              <a:t> 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8520" y="285293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2A: Using Graphs to Analyze Polynomial Functions</a:t>
            </a:r>
            <a:endParaRPr lang="en-US" altLang="en-US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" name="Text Box 48"/>
          <p:cNvSpPr txBox="1">
            <a:spLocks noChangeArrowheads="1"/>
          </p:cNvSpPr>
          <p:nvPr/>
        </p:nvSpPr>
        <p:spPr bwMode="auto">
          <a:xfrm>
            <a:off x="323528" y="3212976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Identify whether the function graphed has an odd or even degree and a positive or negative leading coefficient.   </a:t>
            </a:r>
            <a:r>
              <a:rPr lang="en-US" b="1"/>
              <a:t> </a:t>
            </a:r>
          </a:p>
        </p:txBody>
      </p:sp>
      <p:pic>
        <p:nvPicPr>
          <p:cNvPr id="7" name="Picture 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149080"/>
            <a:ext cx="2171700" cy="2209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44624"/>
            <a:ext cx="7272808" cy="576064"/>
          </a:xfrm>
        </p:spPr>
        <p:txBody>
          <a:bodyPr>
            <a:normAutofit/>
          </a:bodyPr>
          <a:lstStyle/>
          <a:p>
            <a:r>
              <a:rPr lang="en-CA" sz="2400" dirty="0" smtClean="0"/>
              <a:t>6.9 Curve Fitting with Polynomial Models</a:t>
            </a:r>
            <a:endParaRPr lang="en-CA" sz="24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339752" y="908720"/>
            <a:ext cx="6423248" cy="1307232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dirty="0">
                <a:latin typeface="Verdana" pitchFamily="34" charset="0"/>
              </a:rPr>
              <a:t>Use finite differences to determine the degree of a polynomial that will fit a given set of data.</a:t>
            </a:r>
          </a:p>
          <a:p>
            <a:pPr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dirty="0" smtClean="0">
                <a:latin typeface="Verdana" pitchFamily="34" charset="0"/>
              </a:rPr>
              <a:t>Use </a:t>
            </a:r>
            <a:r>
              <a:rPr lang="en-US" altLang="en-US" dirty="0">
                <a:latin typeface="Verdana" pitchFamily="34" charset="0"/>
              </a:rPr>
              <a:t>technology to find polynomial models for a given set of data.</a:t>
            </a:r>
            <a:r>
              <a:rPr lang="en-US" altLang="en-US" dirty="0"/>
              <a:t> 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2136820" y="332656"/>
            <a:ext cx="700718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6600"/>
                </a:solidFill>
                <a:latin typeface="Arial Black" pitchFamily="34" charset="0"/>
              </a:rPr>
              <a:t>Learning Targets:</a:t>
            </a:r>
            <a:endParaRPr lang="en-US" altLang="en-US" i="1" dirty="0">
              <a:solidFill>
                <a:srgbClr val="FF660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267744" y="2132856"/>
            <a:ext cx="700718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6600"/>
                </a:solidFill>
                <a:latin typeface="Arial Black" pitchFamily="34" charset="0"/>
              </a:rPr>
              <a:t>Why are we learning this?</a:t>
            </a:r>
            <a:endParaRPr lang="en-US" altLang="en-US" i="1" dirty="0">
              <a:solidFill>
                <a:srgbClr val="FF66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636712" y="2638653"/>
            <a:ext cx="75438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The table shows the closing value of a stock index on the first day of trading for various years.</a:t>
            </a: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312" y="3356992"/>
            <a:ext cx="7539038" cy="954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560512" y="4509120"/>
            <a:ext cx="75438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To create a mathematical model for the data, you will need to determine what type of function is most appropriate. </a:t>
            </a:r>
            <a:r>
              <a:rPr lang="en-US" dirty="0" smtClean="0">
                <a:latin typeface="Verdana" pitchFamily="34" charset="0"/>
              </a:rPr>
              <a:t>Then you can make predictions and make money </a:t>
            </a:r>
            <a:r>
              <a:rPr lang="en-US" dirty="0" err="1" smtClean="0">
                <a:latin typeface="Verdana" pitchFamily="34" charset="0"/>
              </a:rPr>
              <a:t>money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money</a:t>
            </a:r>
            <a:r>
              <a:rPr lang="en-US" dirty="0" smtClean="0">
                <a:latin typeface="Verdana" pitchFamily="34" charset="0"/>
              </a:rPr>
              <a:t>!</a:t>
            </a:r>
            <a:endParaRPr lang="en-US" dirty="0">
              <a:latin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588350"/>
            <a:ext cx="2160240" cy="205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158" y="1984375"/>
            <a:ext cx="8733322" cy="29567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en-CA" dirty="0" smtClean="0"/>
              <a:t>What do we need to do to create these Models (Functions)?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34076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Analyze the Differences between the y-values!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43805" y="791960"/>
            <a:ext cx="8372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b="1" dirty="0">
                <a:latin typeface="Verdana" pitchFamily="34" charset="0"/>
              </a:rPr>
              <a:t>Use finite differences to determine the degree of the polynomial that best describes the data.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82016" y="332656"/>
            <a:ext cx="7631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1A: Using Finite Differences to Determine Degree</a:t>
            </a:r>
            <a:endParaRPr lang="en-US" altLang="en-US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44015" y="2780928"/>
            <a:ext cx="88924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The </a:t>
            </a:r>
            <a:r>
              <a:rPr lang="en-US" i="1" dirty="0">
                <a:latin typeface="Verdana" pitchFamily="34" charset="0"/>
              </a:rPr>
              <a:t>x</a:t>
            </a:r>
            <a:r>
              <a:rPr lang="en-US" dirty="0">
                <a:latin typeface="Verdana" pitchFamily="34" charset="0"/>
              </a:rPr>
              <a:t>-values increase by a constant 2. Find the differences of the </a:t>
            </a:r>
            <a:r>
              <a:rPr lang="en-US" i="1" dirty="0">
                <a:latin typeface="Verdana" pitchFamily="34" charset="0"/>
              </a:rPr>
              <a:t>y</a:t>
            </a:r>
            <a:r>
              <a:rPr lang="en-US" dirty="0">
                <a:latin typeface="Verdana" pitchFamily="34" charset="0"/>
              </a:rPr>
              <a:t>-values.</a:t>
            </a:r>
            <a:r>
              <a:rPr lang="en-US" dirty="0"/>
              <a:t> </a:t>
            </a:r>
          </a:p>
        </p:txBody>
      </p:sp>
      <p:graphicFrame>
        <p:nvGraphicFramePr>
          <p:cNvPr id="15473" name="Group 113"/>
          <p:cNvGraphicFramePr>
            <a:graphicFrameLocks noGrp="1"/>
          </p:cNvGraphicFramePr>
          <p:nvPr/>
        </p:nvGraphicFramePr>
        <p:xfrm>
          <a:off x="539552" y="1630160"/>
          <a:ext cx="7112000" cy="104140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–2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505" name="Group 145"/>
          <p:cNvGraphicFramePr>
            <a:graphicFrameLocks noGrp="1"/>
          </p:cNvGraphicFramePr>
          <p:nvPr/>
        </p:nvGraphicFramePr>
        <p:xfrm>
          <a:off x="467544" y="3489300"/>
          <a:ext cx="7112000" cy="52070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–2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06" name="Text Box 146"/>
          <p:cNvSpPr txBox="1">
            <a:spLocks noChangeArrowheads="1"/>
          </p:cNvSpPr>
          <p:nvPr/>
        </p:nvSpPr>
        <p:spPr bwMode="auto">
          <a:xfrm>
            <a:off x="467544" y="4038575"/>
            <a:ext cx="937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First differences:    6.3     4      2.2       0.9   0.1  Not constant </a:t>
            </a:r>
          </a:p>
        </p:txBody>
      </p:sp>
      <p:sp>
        <p:nvSpPr>
          <p:cNvPr id="15507" name="Text Box 147"/>
          <p:cNvSpPr txBox="1">
            <a:spLocks noChangeArrowheads="1"/>
          </p:cNvSpPr>
          <p:nvPr/>
        </p:nvSpPr>
        <p:spPr bwMode="auto">
          <a:xfrm>
            <a:off x="467544" y="44037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Second differences: </a:t>
            </a:r>
            <a:r>
              <a:rPr lang="en-US" sz="2400">
                <a:solidFill>
                  <a:schemeClr val="accent2"/>
                </a:solidFill>
                <a:latin typeface="Verdana" pitchFamily="34" charset="0"/>
              </a:rPr>
              <a:t>–</a:t>
            </a:r>
            <a:r>
              <a:rPr lang="en-US" sz="2400">
                <a:solidFill>
                  <a:schemeClr val="accent2"/>
                </a:solidFill>
              </a:rPr>
              <a:t>2.3 </a:t>
            </a:r>
            <a:r>
              <a:rPr lang="en-US" sz="2400">
                <a:solidFill>
                  <a:schemeClr val="accent2"/>
                </a:solidFill>
                <a:latin typeface="Verdana" pitchFamily="34" charset="0"/>
              </a:rPr>
              <a:t>–1.8 –1.3 –0.8     </a:t>
            </a:r>
            <a:r>
              <a:rPr lang="en-US" sz="2400">
                <a:solidFill>
                  <a:schemeClr val="accent2"/>
                </a:solidFill>
              </a:rPr>
              <a:t> Not constant </a:t>
            </a:r>
          </a:p>
        </p:txBody>
      </p:sp>
      <p:sp>
        <p:nvSpPr>
          <p:cNvPr id="15508" name="Text Box 148"/>
          <p:cNvSpPr txBox="1">
            <a:spLocks noChangeArrowheads="1"/>
          </p:cNvSpPr>
          <p:nvPr/>
        </p:nvSpPr>
        <p:spPr bwMode="auto">
          <a:xfrm>
            <a:off x="683568" y="5775647"/>
            <a:ext cx="7972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 smtClean="0"/>
              <a:t>Conclusion:</a:t>
            </a:r>
            <a:endParaRPr lang="en-US" sz="2400" dirty="0"/>
          </a:p>
        </p:txBody>
      </p:sp>
      <p:sp>
        <p:nvSpPr>
          <p:cNvPr id="15509" name="Text Box 149"/>
          <p:cNvSpPr txBox="1">
            <a:spLocks noChangeArrowheads="1"/>
          </p:cNvSpPr>
          <p:nvPr/>
        </p:nvSpPr>
        <p:spPr bwMode="auto">
          <a:xfrm>
            <a:off x="467544" y="4772000"/>
            <a:ext cx="797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9900"/>
                </a:solidFill>
              </a:rPr>
              <a:t>Third differences:          0.5     0.5     0.5 </a:t>
            </a:r>
            <a:r>
              <a:rPr lang="en-US" sz="2400" dirty="0" smtClean="0">
                <a:solidFill>
                  <a:srgbClr val="009900"/>
                </a:solidFill>
              </a:rPr>
              <a:t>           </a:t>
            </a:r>
            <a:r>
              <a:rPr lang="en-US" sz="2400" dirty="0">
                <a:solidFill>
                  <a:srgbClr val="009900"/>
                </a:solidFill>
              </a:rPr>
              <a:t>Constant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15506" grpId="0"/>
      <p:bldP spid="15507" grpId="0"/>
      <p:bldP spid="15508" grpId="0"/>
      <p:bldP spid="155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80528" y="69269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2: Using Finite Differences to Write a Function</a:t>
            </a:r>
            <a:endParaRPr lang="en-US" altLang="en-US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3056" name="Text Box 48"/>
          <p:cNvSpPr txBox="1">
            <a:spLocks noChangeArrowheads="1"/>
          </p:cNvSpPr>
          <p:nvPr/>
        </p:nvSpPr>
        <p:spPr bwMode="auto">
          <a:xfrm>
            <a:off x="533400" y="1124744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latin typeface="Verdana" pitchFamily="34" charset="0"/>
              </a:rPr>
              <a:t>The table below shows the population of a city from 1960 to 2000. Write a polynomial function for the data.   </a:t>
            </a:r>
            <a:r>
              <a:rPr lang="en-US" b="1" dirty="0"/>
              <a:t> </a:t>
            </a:r>
          </a:p>
        </p:txBody>
      </p:sp>
      <p:sp>
        <p:nvSpPr>
          <p:cNvPr id="43075" name="Text Box 67"/>
          <p:cNvSpPr txBox="1">
            <a:spLocks noChangeArrowheads="1"/>
          </p:cNvSpPr>
          <p:nvPr/>
        </p:nvSpPr>
        <p:spPr bwMode="auto">
          <a:xfrm>
            <a:off x="323528" y="3212976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Step 1  </a:t>
            </a:r>
            <a:r>
              <a:rPr lang="en-US">
                <a:latin typeface="Verdana" pitchFamily="34" charset="0"/>
              </a:rPr>
              <a:t>Find the finite differences of the </a:t>
            </a:r>
            <a:r>
              <a:rPr lang="en-US" i="1">
                <a:latin typeface="Verdana" pitchFamily="34" charset="0"/>
              </a:rPr>
              <a:t>y</a:t>
            </a:r>
            <a:r>
              <a:rPr lang="en-US">
                <a:latin typeface="Verdana" pitchFamily="34" charset="0"/>
              </a:rPr>
              <a:t>-values.</a:t>
            </a:r>
            <a:endParaRPr lang="en-US" b="1">
              <a:latin typeface="Verdana" pitchFamily="34" charset="0"/>
            </a:endParaRPr>
          </a:p>
        </p:txBody>
      </p:sp>
      <p:graphicFrame>
        <p:nvGraphicFramePr>
          <p:cNvPr id="43142" name="Group 134"/>
          <p:cNvGraphicFramePr>
            <a:graphicFrameLocks noGrp="1"/>
          </p:cNvGraphicFramePr>
          <p:nvPr/>
        </p:nvGraphicFramePr>
        <p:xfrm>
          <a:off x="323528" y="1916832"/>
          <a:ext cx="8458200" cy="1221740"/>
        </p:xfrm>
        <a:graphic>
          <a:graphicData uri="http://schemas.openxmlformats.org/drawingml/2006/table">
            <a:tbl>
              <a:tblPr/>
              <a:tblGrid>
                <a:gridCol w="2362200"/>
                <a:gridCol w="1143000"/>
                <a:gridCol w="1219200"/>
                <a:gridCol w="1143000"/>
                <a:gridCol w="1143000"/>
                <a:gridCol w="14478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Population (thousands)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7,830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10,812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30" name="Text Box 122"/>
          <p:cNvSpPr txBox="1">
            <a:spLocks noChangeArrowheads="1"/>
          </p:cNvSpPr>
          <p:nvPr/>
        </p:nvSpPr>
        <p:spPr bwMode="auto">
          <a:xfrm>
            <a:off x="323528" y="3938141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Second differences:      63     683        1318    </a:t>
            </a:r>
          </a:p>
        </p:txBody>
      </p:sp>
      <p:sp>
        <p:nvSpPr>
          <p:cNvPr id="43131" name="Text Box 123"/>
          <p:cNvSpPr txBox="1">
            <a:spLocks noChangeArrowheads="1"/>
          </p:cNvSpPr>
          <p:nvPr/>
        </p:nvSpPr>
        <p:spPr bwMode="auto">
          <a:xfrm>
            <a:off x="323528" y="4319141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  <a:latin typeface="Verdana" pitchFamily="34" charset="0"/>
              </a:rPr>
              <a:t>Third differences:             620      635    </a:t>
            </a:r>
            <a:r>
              <a:rPr lang="en-US" dirty="0" smtClean="0">
                <a:solidFill>
                  <a:srgbClr val="009900"/>
                </a:solidFill>
                <a:latin typeface="Verdana" pitchFamily="34" charset="0"/>
              </a:rPr>
              <a:t>    </a:t>
            </a:r>
            <a:r>
              <a:rPr lang="en-US" dirty="0">
                <a:solidFill>
                  <a:srgbClr val="009900"/>
                </a:solidFill>
                <a:latin typeface="Verdana" pitchFamily="34" charset="0"/>
              </a:rPr>
              <a:t>Close</a:t>
            </a:r>
          </a:p>
        </p:txBody>
      </p:sp>
      <p:sp>
        <p:nvSpPr>
          <p:cNvPr id="43132" name="Text Box 124"/>
          <p:cNvSpPr txBox="1">
            <a:spLocks noChangeArrowheads="1"/>
          </p:cNvSpPr>
          <p:nvPr/>
        </p:nvSpPr>
        <p:spPr bwMode="auto">
          <a:xfrm>
            <a:off x="323528" y="3573016"/>
            <a:ext cx="937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First differences:    918    981      1664     2982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38447" y="118373"/>
            <a:ext cx="85820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Once you have determined the degree of the polynomial that best describes the data, you can use your calculator to create the function.</a:t>
            </a:r>
            <a:endParaRPr lang="en-US" dirty="0"/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57200" y="5085184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latin typeface="Verdana" pitchFamily="34" charset="0"/>
              </a:rPr>
              <a:t>Step </a:t>
            </a:r>
            <a:r>
              <a:rPr lang="en-US" b="1" dirty="0" smtClean="0">
                <a:latin typeface="Verdana" pitchFamily="34" charset="0"/>
              </a:rPr>
              <a:t>2  </a:t>
            </a:r>
            <a:r>
              <a:rPr lang="en-US" dirty="0">
                <a:latin typeface="Verdana" pitchFamily="34" charset="0"/>
              </a:rPr>
              <a:t>Use the cubic regression feature on your calculator.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533400" y="6154271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>
                <a:latin typeface="Verdana" pitchFamily="34" charset="0"/>
              </a:rPr>
              <a:t>f</a:t>
            </a:r>
            <a:r>
              <a:rPr lang="en-US">
                <a:latin typeface="Verdana" pitchFamily="34" charset="0"/>
              </a:rPr>
              <a:t>(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>
                <a:latin typeface="Verdana" pitchFamily="34" charset="0"/>
              </a:rPr>
              <a:t>) ≈ 0.10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 baseline="30000">
                <a:latin typeface="Verdana" pitchFamily="34" charset="0"/>
              </a:rPr>
              <a:t>3</a:t>
            </a:r>
            <a:r>
              <a:rPr lang="en-US">
                <a:latin typeface="Verdana" pitchFamily="34" charset="0"/>
              </a:rPr>
              <a:t> – 2.84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 baseline="30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 + 109.84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>
                <a:latin typeface="Verdana" pitchFamily="34" charset="0"/>
              </a:rPr>
              <a:t> + 4266.79</a:t>
            </a:r>
            <a:endParaRPr lang="en-US" i="1">
              <a:latin typeface="Verdana" pitchFamily="34" charset="0"/>
            </a:endParaRPr>
          </a:p>
        </p:txBody>
      </p:sp>
      <p:pic>
        <p:nvPicPr>
          <p:cNvPr id="12" name="Picture 31" descr="6-9EX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4912" y="4149660"/>
            <a:ext cx="2895600" cy="1978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75" grpId="0"/>
      <p:bldP spid="43130" grpId="0"/>
      <p:bldP spid="43131" grpId="0"/>
      <p:bldP spid="43132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467544" y="548680"/>
            <a:ext cx="8077200" cy="9233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+mj-lt"/>
              </a:rPr>
              <a:t>Often, real-world data can be too irregular for you to use finite differences or find a polynomial function that fits perfectly. In these situations, you can use the regression feature of your graphing calculator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7992888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>
                <a:latin typeface="+mj-lt"/>
              </a:rPr>
              <a:t>The statistical study of the relationship between variables is called </a:t>
            </a:r>
            <a:r>
              <a:rPr lang="en-CA" b="1" dirty="0">
                <a:latin typeface="+mj-lt"/>
              </a:rPr>
              <a:t>regression</a:t>
            </a:r>
            <a:r>
              <a:rPr lang="en-CA" dirty="0">
                <a:latin typeface="+mj-lt"/>
              </a:rPr>
              <a:t>. </a:t>
            </a:r>
            <a:r>
              <a:rPr lang="en-CA" b="1" dirty="0">
                <a:latin typeface="+mj-lt"/>
              </a:rPr>
              <a:t>Correlation</a:t>
            </a:r>
            <a:r>
              <a:rPr lang="en-CA" dirty="0">
                <a:latin typeface="+mj-lt"/>
              </a:rPr>
              <a:t> is the strength and direction of the </a:t>
            </a:r>
            <a:r>
              <a:rPr lang="en-CA" b="1" dirty="0">
                <a:latin typeface="+mj-lt"/>
              </a:rPr>
              <a:t>linear relationship</a:t>
            </a:r>
            <a:r>
              <a:rPr lang="en-CA" dirty="0">
                <a:latin typeface="+mj-lt"/>
              </a:rPr>
              <a:t> between two variables. We can determine a function to model the data which by using the </a:t>
            </a:r>
            <a:r>
              <a:rPr lang="en-CA" b="1" dirty="0">
                <a:latin typeface="+mj-lt"/>
              </a:rPr>
              <a:t>regression feature</a:t>
            </a:r>
            <a:r>
              <a:rPr lang="en-CA" dirty="0">
                <a:latin typeface="+mj-lt"/>
              </a:rPr>
              <a:t> on our graphing calculator. The </a:t>
            </a:r>
            <a:r>
              <a:rPr lang="en-CA" b="1" dirty="0">
                <a:latin typeface="+mj-lt"/>
              </a:rPr>
              <a:t>correlation coefficient</a:t>
            </a:r>
            <a:r>
              <a:rPr lang="en-CA" dirty="0">
                <a:latin typeface="+mj-lt"/>
              </a:rPr>
              <a:t> r is a measure of how well the data set is fit by a linear model (the closer r is to 1, the better the model). The coefficient of determination r^2 shows how well a higher degree model fits the data (the close r^2 is to 1, the better the fit). </a:t>
            </a:r>
          </a:p>
          <a:p>
            <a:endParaRPr lang="en-CA" dirty="0"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403179"/>
            <a:ext cx="25050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1" descr="6-9EX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331295"/>
            <a:ext cx="2895600" cy="1978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432048" y="107340"/>
            <a:ext cx="7452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3: Curve Fitting Polynomial Models</a:t>
            </a:r>
            <a:endParaRPr lang="en-US" altLang="en-US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28600" y="434533"/>
            <a:ext cx="8686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/>
              <a:t>The table below shows the opening value of a stock index on the first day of trading in various years. Use a polynomial model to estimate the value on the first day of trading in 2000. </a:t>
            </a:r>
            <a:endParaRPr lang="en-US" dirty="0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228600" y="2780928"/>
            <a:ext cx="671966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Step 1 </a:t>
            </a:r>
            <a:r>
              <a:rPr lang="en-US" dirty="0"/>
              <a:t>Choose </a:t>
            </a:r>
            <a:r>
              <a:rPr lang="en-US" dirty="0" smtClean="0"/>
              <a:t>possible degrees </a:t>
            </a:r>
            <a:r>
              <a:rPr lang="en-US" dirty="0"/>
              <a:t>of the polynomial </a:t>
            </a:r>
            <a:r>
              <a:rPr lang="en-US" dirty="0" smtClean="0"/>
              <a:t>model by making </a:t>
            </a:r>
            <a:r>
              <a:rPr lang="en-US" dirty="0"/>
              <a:t>a scatter plot of the </a:t>
            </a:r>
            <a:r>
              <a:rPr lang="en-US" dirty="0" smtClean="0"/>
              <a:t>data in graphing calculator.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Analyze: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Now what?</a:t>
            </a:r>
            <a:endParaRPr lang="en-US" dirty="0"/>
          </a:p>
        </p:txBody>
      </p:sp>
      <p:graphicFrame>
        <p:nvGraphicFramePr>
          <p:cNvPr id="66577" name="Object 17"/>
          <p:cNvGraphicFramePr>
            <a:graphicFrameLocks noChangeAspect="1"/>
          </p:cNvGraphicFramePr>
          <p:nvPr/>
        </p:nvGraphicFramePr>
        <p:xfrm>
          <a:off x="4464050" y="1429896"/>
          <a:ext cx="165100" cy="279400"/>
        </p:xfrm>
        <a:graphic>
          <a:graphicData uri="http://schemas.openxmlformats.org/presentationml/2006/ole">
            <p:oleObj spid="_x0000_s1026" name="Equation" r:id="rId4" imgW="164880" imgH="279360" progId="Equation.DSMT4">
              <p:embed/>
            </p:oleObj>
          </a:graphicData>
        </a:graphic>
      </p:graphicFrame>
      <p:graphicFrame>
        <p:nvGraphicFramePr>
          <p:cNvPr id="66650" name="Group 90"/>
          <p:cNvGraphicFramePr>
            <a:graphicFrameLocks noGrp="1"/>
          </p:cNvGraphicFramePr>
          <p:nvPr/>
        </p:nvGraphicFramePr>
        <p:xfrm>
          <a:off x="381000" y="1628800"/>
          <a:ext cx="8305800" cy="914400"/>
        </p:xfrm>
        <a:graphic>
          <a:graphicData uri="http://schemas.openxmlformats.org/drawingml/2006/table">
            <a:tbl>
              <a:tblPr/>
              <a:tblGrid>
                <a:gridCol w="1755775"/>
                <a:gridCol w="1065213"/>
                <a:gridCol w="989012"/>
                <a:gridCol w="1009650"/>
                <a:gridCol w="1160463"/>
                <a:gridCol w="1163637"/>
                <a:gridCol w="11620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($)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51" name="Text Box 91"/>
          <p:cNvSpPr txBox="1">
            <a:spLocks noChangeArrowheads="1"/>
          </p:cNvSpPr>
          <p:nvPr/>
        </p:nvSpPr>
        <p:spPr bwMode="auto">
          <a:xfrm>
            <a:off x="228600" y="5158933"/>
            <a:ext cx="723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cubic: </a:t>
            </a:r>
            <a:r>
              <a:rPr lang="en-US" i="1"/>
              <a:t>R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>
                <a:cs typeface="Arial" charset="0"/>
              </a:rPr>
              <a:t>≈ 0.5833 quartic: </a:t>
            </a:r>
            <a:r>
              <a:rPr lang="en-US" i="1"/>
              <a:t>R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>
                <a:cs typeface="Arial" charset="0"/>
              </a:rPr>
              <a:t>≈ 0.8921</a:t>
            </a:r>
          </a:p>
          <a:p>
            <a:pPr algn="l"/>
            <a:r>
              <a:rPr lang="en-US">
                <a:cs typeface="Arial" charset="0"/>
              </a:rPr>
              <a:t>The quartic function is more appropriate choice.</a:t>
            </a:r>
          </a:p>
        </p:txBody>
      </p:sp>
      <p:pic>
        <p:nvPicPr>
          <p:cNvPr id="66652" name="Picture 92" descr="6-9EX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406333"/>
            <a:ext cx="2895600" cy="1978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/>
      <p:bldP spid="6665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</TotalTime>
  <Words>731</Words>
  <Application>Microsoft Office PowerPoint</Application>
  <PresentationFormat>On-screen Show (4:3)</PresentationFormat>
  <Paragraphs>102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Oriel</vt:lpstr>
      <vt:lpstr>MathType 5.0 Equation</vt:lpstr>
      <vt:lpstr>Preview to 6.7: Graphs of Polynomial</vt:lpstr>
      <vt:lpstr>Slide 2</vt:lpstr>
      <vt:lpstr>Slide 3</vt:lpstr>
      <vt:lpstr>6.9 Curve Fitting with Polynomial Models</vt:lpstr>
      <vt:lpstr>What do we need to do to create these Models (Functions)?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6.9 Curve Fitting with Polynomial Models</dc:title>
  <dc:creator>admin</dc:creator>
  <cp:lastModifiedBy>admin</cp:lastModifiedBy>
  <cp:revision>13</cp:revision>
  <dcterms:created xsi:type="dcterms:W3CDTF">2012-02-15T03:12:02Z</dcterms:created>
  <dcterms:modified xsi:type="dcterms:W3CDTF">2012-02-15T06:04:27Z</dcterms:modified>
</cp:coreProperties>
</file>