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7CA25-0835-4A81-814F-4BB3E4708748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29B26-932F-4764-BC85-B9B86F0B28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D6D5A-1CF9-428F-A50D-32DFBDC13F9B}" type="slidenum">
              <a:rPr lang="en-US"/>
              <a:pPr/>
              <a:t>4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CE987-4292-4FA5-9889-F50454FC8417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EFC48-10F5-4E9A-B5E4-A71D4D99580F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D45967-929F-47CB-A09C-6C0243F797B5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5AB434-48AF-4968-A66C-EF93EB8F99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46448" y="471286"/>
            <a:ext cx="6858000" cy="58145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Preview to 6.7: Graphs of Polynomial</a:t>
            </a:r>
            <a:endParaRPr lang="en-CA" sz="240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31" y="1587872"/>
            <a:ext cx="8940138" cy="3209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08712" cy="6285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Finishing 6.7: Graphing Polynomials</a:t>
            </a:r>
            <a:endParaRPr lang="en-US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636866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62000" y="4038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find x and y –intercepts?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762000" y="2286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3429000" y="2133600"/>
          <a:ext cx="914400" cy="288925"/>
        </p:xfrm>
        <a:graphic>
          <a:graphicData uri="http://schemas.openxmlformats.org/presentationml/2006/ole">
            <p:oleObj spid="_x0000_s1026" name="Equation" r:id="rId4" imgW="914400" imgH="289440" progId="Equation.DSMT4">
              <p:embed/>
            </p:oleObj>
          </a:graphicData>
        </a:graphic>
      </p:graphicFrame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304800" y="838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Graph the function. </a:t>
            </a:r>
            <a:r>
              <a:rPr lang="en-US" b="1" i="1" dirty="0">
                <a:latin typeface="Verdana" pitchFamily="34" charset="0"/>
              </a:rPr>
              <a:t>f</a:t>
            </a:r>
            <a:r>
              <a:rPr lang="en-US" b="1" dirty="0">
                <a:latin typeface="Verdana" pitchFamily="34" charset="0"/>
              </a:rPr>
              <a:t>(</a:t>
            </a:r>
            <a:r>
              <a:rPr lang="en-US" b="1" i="1" dirty="0">
                <a:latin typeface="Verdana" pitchFamily="34" charset="0"/>
              </a:rPr>
              <a:t>x</a:t>
            </a:r>
            <a:r>
              <a:rPr lang="en-US" b="1" dirty="0">
                <a:latin typeface="Verdana" pitchFamily="34" charset="0"/>
              </a:rPr>
              <a:t>) = </a:t>
            </a:r>
            <a:r>
              <a:rPr lang="en-US" b="1" i="1" dirty="0">
                <a:latin typeface="Verdana" pitchFamily="34" charset="0"/>
              </a:rPr>
              <a:t>x</a:t>
            </a:r>
            <a:r>
              <a:rPr lang="en-US" b="1" baseline="30000" dirty="0">
                <a:latin typeface="Verdana" pitchFamily="34" charset="0"/>
              </a:rPr>
              <a:t>3</a:t>
            </a:r>
            <a:r>
              <a:rPr lang="en-US" b="1" dirty="0">
                <a:latin typeface="Verdana" pitchFamily="34" charset="0"/>
              </a:rPr>
              <a:t> – 2</a:t>
            </a:r>
            <a:r>
              <a:rPr lang="en-US" b="1" i="1" dirty="0">
                <a:latin typeface="Verdana" pitchFamily="34" charset="0"/>
              </a:rPr>
              <a:t>x</a:t>
            </a:r>
            <a:r>
              <a:rPr lang="en-US" b="1" baseline="30000" dirty="0">
                <a:latin typeface="Verdana" pitchFamily="34" charset="0"/>
              </a:rPr>
              <a:t>2</a:t>
            </a:r>
            <a:r>
              <a:rPr lang="en-US" b="1" dirty="0">
                <a:latin typeface="Verdana" pitchFamily="34" charset="0"/>
              </a:rPr>
              <a:t> – 5</a:t>
            </a:r>
            <a:r>
              <a:rPr lang="en-US" b="1" i="1" dirty="0">
                <a:latin typeface="Verdana" pitchFamily="34" charset="0"/>
              </a:rPr>
              <a:t>x</a:t>
            </a:r>
            <a:r>
              <a:rPr lang="en-US" b="1" dirty="0">
                <a:latin typeface="Verdana" pitchFamily="34" charset="0"/>
              </a:rPr>
              <a:t> + 6. 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228600" y="13716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Step 1 </a:t>
            </a:r>
            <a:r>
              <a:rPr lang="en-US" dirty="0">
                <a:latin typeface="Verdana" pitchFamily="34" charset="0"/>
              </a:rPr>
              <a:t>Identify the possible rational roots by using the Rational Root Theorem.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3657600" y="20574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</a:rPr>
              <a:t>p = 6, and q = 1.</a:t>
            </a:r>
            <a:endParaRPr lang="en-US" i="1">
              <a:sym typeface="Symbol" pitchFamily="18" charset="2"/>
            </a:endParaRP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457200" y="21336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Verdana" pitchFamily="34" charset="0"/>
                <a:cs typeface="Arial" charset="0"/>
              </a:rPr>
              <a:t>±1, ±2, ±3, ±6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1447800" y="4613275"/>
            <a:ext cx="2828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cs typeface="Arial" charset="0"/>
              </a:rPr>
              <a:t>1</a:t>
            </a:r>
            <a:r>
              <a:rPr lang="en-US" dirty="0">
                <a:latin typeface="Verdana" pitchFamily="34" charset="0"/>
                <a:cs typeface="Arial" charset="0"/>
              </a:rPr>
              <a:t>   –2  –5   </a:t>
            </a:r>
            <a:r>
              <a:rPr lang="en-US" dirty="0" smtClean="0">
                <a:latin typeface="Verdana" pitchFamily="34" charset="0"/>
                <a:cs typeface="Arial" charset="0"/>
              </a:rPr>
              <a:t>   6</a:t>
            </a:r>
            <a:endParaRPr lang="en-US" dirty="0">
              <a:latin typeface="Verdana" pitchFamily="34" charset="0"/>
              <a:cs typeface="Arial" charset="0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304800" y="4575175"/>
            <a:ext cx="717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latin typeface="Verdana" pitchFamily="34" charset="0"/>
                <a:cs typeface="Arial" charset="0"/>
              </a:rPr>
              <a:t> –1</a:t>
            </a:r>
            <a:r>
              <a:rPr lang="en-US">
                <a:cs typeface="Arial" charset="0"/>
              </a:rPr>
              <a:t> </a:t>
            </a:r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>
            <a:off x="381000" y="4651375"/>
            <a:ext cx="576263" cy="44291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60" y="273"/>
              </a:cxn>
              <a:cxn ang="0">
                <a:pos x="0" y="279"/>
              </a:cxn>
            </a:cxnLst>
            <a:rect l="0" t="0" r="r" b="b"/>
            <a:pathLst>
              <a:path w="363" h="279">
                <a:moveTo>
                  <a:pt x="363" y="0"/>
                </a:moveTo>
                <a:lnTo>
                  <a:pt x="360" y="273"/>
                </a:lnTo>
                <a:lnTo>
                  <a:pt x="0" y="27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1752600" y="4986338"/>
            <a:ext cx="590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Verdana" pitchFamily="34" charset="0"/>
                <a:cs typeface="Arial" charset="0"/>
              </a:rPr>
              <a:t>–1</a:t>
            </a: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1219200" y="551021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9" name="Freeform 23"/>
          <p:cNvSpPr>
            <a:spLocks/>
          </p:cNvSpPr>
          <p:nvPr/>
        </p:nvSpPr>
        <p:spPr bwMode="auto">
          <a:xfrm rot="5400000">
            <a:off x="2981326" y="5586412"/>
            <a:ext cx="576262" cy="44291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60" y="273"/>
              </a:cxn>
              <a:cxn ang="0">
                <a:pos x="0" y="279"/>
              </a:cxn>
            </a:cxnLst>
            <a:rect l="0" t="0" r="r" b="b"/>
            <a:pathLst>
              <a:path w="363" h="279">
                <a:moveTo>
                  <a:pt x="363" y="0"/>
                </a:moveTo>
                <a:lnTo>
                  <a:pt x="360" y="273"/>
                </a:lnTo>
                <a:lnTo>
                  <a:pt x="0" y="27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1295400" y="555625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1 </a:t>
            </a:r>
            <a:r>
              <a:rPr lang="en-US"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3124200" y="4986338"/>
            <a:ext cx="3321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2</a:t>
            </a:r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2405063" y="4986338"/>
            <a:ext cx="41389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 3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1808163" y="557688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–3</a:t>
            </a: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3106738" y="5595938"/>
            <a:ext cx="3321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8</a:t>
            </a:r>
          </a:p>
        </p:txBody>
      </p: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2362200" y="559593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–2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5705475" y="4613275"/>
            <a:ext cx="2828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cs typeface="Arial" charset="0"/>
              </a:rPr>
              <a:t>1</a:t>
            </a:r>
            <a:r>
              <a:rPr lang="en-US" dirty="0">
                <a:latin typeface="Verdana" pitchFamily="34" charset="0"/>
                <a:cs typeface="Arial" charset="0"/>
              </a:rPr>
              <a:t>   </a:t>
            </a:r>
            <a:r>
              <a:rPr lang="en-US" dirty="0" smtClean="0">
                <a:latin typeface="Verdana" pitchFamily="34" charset="0"/>
                <a:cs typeface="Arial" charset="0"/>
              </a:rPr>
              <a:t> –</a:t>
            </a:r>
            <a:r>
              <a:rPr lang="en-US" dirty="0">
                <a:latin typeface="Verdana" pitchFamily="34" charset="0"/>
                <a:cs typeface="Arial" charset="0"/>
              </a:rPr>
              <a:t>2 </a:t>
            </a:r>
            <a:r>
              <a:rPr lang="en-US" dirty="0" smtClean="0">
                <a:latin typeface="Verdana" pitchFamily="34" charset="0"/>
                <a:cs typeface="Arial" charset="0"/>
              </a:rPr>
              <a:t>  </a:t>
            </a:r>
            <a:r>
              <a:rPr lang="en-US" dirty="0">
                <a:latin typeface="Verdana" pitchFamily="34" charset="0"/>
                <a:cs typeface="Arial" charset="0"/>
              </a:rPr>
              <a:t>–5  </a:t>
            </a:r>
            <a:r>
              <a:rPr lang="en-US" dirty="0" smtClean="0">
                <a:latin typeface="Verdana" pitchFamily="34" charset="0"/>
                <a:cs typeface="Arial" charset="0"/>
              </a:rPr>
              <a:t>     </a:t>
            </a:r>
            <a:r>
              <a:rPr lang="en-US" dirty="0">
                <a:latin typeface="Verdana" pitchFamily="34" charset="0"/>
                <a:cs typeface="Arial" charset="0"/>
              </a:rPr>
              <a:t>6</a:t>
            </a:r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4886325" y="4575175"/>
            <a:ext cx="631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latin typeface="Verdana" pitchFamily="34" charset="0"/>
                <a:cs typeface="Arial" charset="0"/>
              </a:rPr>
              <a:t> 1</a:t>
            </a:r>
            <a:r>
              <a:rPr lang="en-US">
                <a:cs typeface="Arial" charset="0"/>
              </a:rPr>
              <a:t> </a:t>
            </a:r>
          </a:p>
        </p:txBody>
      </p:sp>
      <p:sp>
        <p:nvSpPr>
          <p:cNvPr id="80928" name="Freeform 32"/>
          <p:cNvSpPr>
            <a:spLocks/>
          </p:cNvSpPr>
          <p:nvPr/>
        </p:nvSpPr>
        <p:spPr bwMode="auto">
          <a:xfrm>
            <a:off x="4800600" y="4651375"/>
            <a:ext cx="576263" cy="44291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60" y="273"/>
              </a:cxn>
              <a:cxn ang="0">
                <a:pos x="0" y="279"/>
              </a:cxn>
            </a:cxnLst>
            <a:rect l="0" t="0" r="r" b="b"/>
            <a:pathLst>
              <a:path w="363" h="279">
                <a:moveTo>
                  <a:pt x="363" y="0"/>
                </a:moveTo>
                <a:lnTo>
                  <a:pt x="360" y="273"/>
                </a:lnTo>
                <a:lnTo>
                  <a:pt x="0" y="27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6324600" y="4986338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Verdana" pitchFamily="34" charset="0"/>
                <a:cs typeface="Arial" charset="0"/>
              </a:rPr>
              <a:t>1</a:t>
            </a:r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5638800" y="551021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1" name="Freeform 35"/>
          <p:cNvSpPr>
            <a:spLocks/>
          </p:cNvSpPr>
          <p:nvPr/>
        </p:nvSpPr>
        <p:spPr bwMode="auto">
          <a:xfrm rot="5400000">
            <a:off x="7553326" y="5586412"/>
            <a:ext cx="576262" cy="44291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60" y="273"/>
              </a:cxn>
              <a:cxn ang="0">
                <a:pos x="0" y="279"/>
              </a:cxn>
            </a:cxnLst>
            <a:rect l="0" t="0" r="r" b="b"/>
            <a:pathLst>
              <a:path w="363" h="279">
                <a:moveTo>
                  <a:pt x="363" y="0"/>
                </a:moveTo>
                <a:lnTo>
                  <a:pt x="360" y="273"/>
                </a:lnTo>
                <a:lnTo>
                  <a:pt x="0" y="27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5715000" y="555625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cs typeface="Arial" charset="0"/>
              </a:rPr>
              <a:t>1 </a:t>
            </a:r>
            <a:r>
              <a:rPr lang="en-US"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7523163" y="498633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–6</a:t>
            </a:r>
          </a:p>
        </p:txBody>
      </p:sp>
      <p:sp>
        <p:nvSpPr>
          <p:cNvPr id="80934" name="Rectangle 38"/>
          <p:cNvSpPr>
            <a:spLocks noChangeArrowheads="1"/>
          </p:cNvSpPr>
          <p:nvPr/>
        </p:nvSpPr>
        <p:spPr bwMode="auto">
          <a:xfrm>
            <a:off x="6837363" y="498633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–1</a:t>
            </a:r>
          </a:p>
        </p:txBody>
      </p:sp>
      <p:sp>
        <p:nvSpPr>
          <p:cNvPr id="80935" name="Rectangle 39"/>
          <p:cNvSpPr>
            <a:spLocks noChangeArrowheads="1"/>
          </p:cNvSpPr>
          <p:nvPr/>
        </p:nvSpPr>
        <p:spPr bwMode="auto">
          <a:xfrm>
            <a:off x="6227763" y="557688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–1</a:t>
            </a:r>
          </a:p>
        </p:txBody>
      </p:sp>
      <p:sp>
        <p:nvSpPr>
          <p:cNvPr id="80936" name="Rectangle 40"/>
          <p:cNvSpPr>
            <a:spLocks noChangeArrowheads="1"/>
          </p:cNvSpPr>
          <p:nvPr/>
        </p:nvSpPr>
        <p:spPr bwMode="auto">
          <a:xfrm>
            <a:off x="7620000" y="5595938"/>
            <a:ext cx="3321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0</a:t>
            </a:r>
          </a:p>
        </p:txBody>
      </p:sp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6858000" y="5595938"/>
            <a:ext cx="47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  <a:cs typeface="Arial" charset="0"/>
              </a:rPr>
              <a:t>–6</a:t>
            </a:r>
          </a:p>
        </p:txBody>
      </p:sp>
      <p:sp>
        <p:nvSpPr>
          <p:cNvPr id="80938" name="Text Box 42"/>
          <p:cNvSpPr txBox="1">
            <a:spLocks noChangeArrowheads="1"/>
          </p:cNvSpPr>
          <p:nvPr/>
        </p:nvSpPr>
        <p:spPr bwMode="auto">
          <a:xfrm>
            <a:off x="152400" y="29718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371600" indent="-1371600" algn="l">
              <a:spcBef>
                <a:spcPct val="50000"/>
              </a:spcBef>
            </a:pPr>
            <a:r>
              <a:rPr lang="en-US" b="1" dirty="0">
                <a:latin typeface="Verdana" pitchFamily="34" charset="0"/>
              </a:rPr>
              <a:t>Step 2 </a:t>
            </a:r>
            <a:r>
              <a:rPr lang="en-US" dirty="0">
                <a:latin typeface="Verdana" pitchFamily="34" charset="0"/>
              </a:rPr>
              <a:t> Test all possible rational zeros until a zero is identified.  </a:t>
            </a:r>
            <a:r>
              <a:rPr lang="en-US" dirty="0"/>
              <a:t> </a:t>
            </a:r>
          </a:p>
        </p:txBody>
      </p:sp>
      <p:sp>
        <p:nvSpPr>
          <p:cNvPr id="80939" name="Rectangle 43"/>
          <p:cNvSpPr>
            <a:spLocks noChangeArrowheads="1"/>
          </p:cNvSpPr>
          <p:nvPr/>
        </p:nvSpPr>
        <p:spPr bwMode="auto">
          <a:xfrm>
            <a:off x="246063" y="4038600"/>
            <a:ext cx="168270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</a:rPr>
              <a:t>Test </a:t>
            </a:r>
            <a:r>
              <a:rPr lang="en-US" i="1" dirty="0">
                <a:latin typeface="Verdana" pitchFamily="34" charset="0"/>
              </a:rPr>
              <a:t>x</a:t>
            </a:r>
            <a:r>
              <a:rPr lang="en-US" dirty="0">
                <a:latin typeface="Verdana" pitchFamily="34" charset="0"/>
              </a:rPr>
              <a:t> = </a:t>
            </a:r>
            <a:r>
              <a:rPr lang="en-US" dirty="0">
                <a:latin typeface="Verdana" pitchFamily="34" charset="0"/>
                <a:cs typeface="Arial" charset="0"/>
              </a:rPr>
              <a:t>–1.</a:t>
            </a:r>
            <a:r>
              <a:rPr lang="en-US" dirty="0">
                <a:latin typeface="Verdana" pitchFamily="34" charset="0"/>
              </a:rPr>
              <a:t> 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4440238" y="4038600"/>
            <a:ext cx="15352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Test </a:t>
            </a:r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 = </a:t>
            </a:r>
            <a:r>
              <a:rPr lang="en-US">
                <a:latin typeface="Verdana" pitchFamily="34" charset="0"/>
                <a:cs typeface="Arial" charset="0"/>
              </a:rPr>
              <a:t>1.</a:t>
            </a:r>
            <a:r>
              <a:rPr lang="en-US">
                <a:latin typeface="Verdana" pitchFamily="34" charset="0"/>
              </a:rPr>
              <a:t> </a:t>
            </a:r>
          </a:p>
        </p:txBody>
      </p:sp>
      <p:sp>
        <p:nvSpPr>
          <p:cNvPr id="80941" name="Rectangle 45"/>
          <p:cNvSpPr>
            <a:spLocks noChangeArrowheads="1"/>
          </p:cNvSpPr>
          <p:nvPr/>
        </p:nvSpPr>
        <p:spPr bwMode="auto">
          <a:xfrm>
            <a:off x="890588" y="6096000"/>
            <a:ext cx="565097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x</a:t>
            </a:r>
            <a:r>
              <a:rPr lang="en-US">
                <a:latin typeface="Verdana" pitchFamily="34" charset="0"/>
              </a:rPr>
              <a:t> = </a:t>
            </a:r>
            <a:r>
              <a:rPr lang="en-US">
                <a:latin typeface="Verdana" pitchFamily="34" charset="0"/>
                <a:cs typeface="Arial" charset="0"/>
              </a:rPr>
              <a:t>1 is a zero, and </a:t>
            </a:r>
            <a:r>
              <a:rPr lang="en-US" i="1">
                <a:latin typeface="Verdana" pitchFamily="34" charset="0"/>
                <a:cs typeface="Arial" charset="0"/>
              </a:rPr>
              <a:t>f</a:t>
            </a:r>
            <a:r>
              <a:rPr lang="en-US">
                <a:latin typeface="Verdana" pitchFamily="34" charset="0"/>
                <a:cs typeface="Arial" charset="0"/>
              </a:rPr>
              <a:t>(</a:t>
            </a:r>
            <a:r>
              <a:rPr lang="en-US" i="1">
                <a:latin typeface="Verdana" pitchFamily="34" charset="0"/>
                <a:cs typeface="Arial" charset="0"/>
              </a:rPr>
              <a:t>x</a:t>
            </a:r>
            <a:r>
              <a:rPr lang="en-US">
                <a:latin typeface="Verdana" pitchFamily="34" charset="0"/>
                <a:cs typeface="Arial" charset="0"/>
              </a:rPr>
              <a:t>) = (</a:t>
            </a:r>
            <a:r>
              <a:rPr lang="en-US" i="1">
                <a:latin typeface="Verdana" pitchFamily="34" charset="0"/>
                <a:cs typeface="Arial" charset="0"/>
              </a:rPr>
              <a:t>x</a:t>
            </a:r>
            <a:r>
              <a:rPr lang="en-US">
                <a:latin typeface="Verdana" pitchFamily="34" charset="0"/>
                <a:cs typeface="Arial" charset="0"/>
              </a:rPr>
              <a:t> – 1)(</a:t>
            </a:r>
            <a:r>
              <a:rPr lang="en-US" i="1">
                <a:latin typeface="Verdana" pitchFamily="34" charset="0"/>
                <a:cs typeface="Arial" charset="0"/>
              </a:rPr>
              <a:t>x</a:t>
            </a:r>
            <a:r>
              <a:rPr lang="en-US" baseline="30000">
                <a:latin typeface="Verdana" pitchFamily="34" charset="0"/>
                <a:cs typeface="Arial" charset="0"/>
              </a:rPr>
              <a:t>2</a:t>
            </a:r>
            <a:r>
              <a:rPr lang="en-US">
                <a:latin typeface="Verdana" pitchFamily="34" charset="0"/>
                <a:cs typeface="Arial" charset="0"/>
              </a:rPr>
              <a:t> – </a:t>
            </a:r>
            <a:r>
              <a:rPr lang="en-US" i="1">
                <a:latin typeface="Verdana" pitchFamily="34" charset="0"/>
                <a:cs typeface="Arial" charset="0"/>
              </a:rPr>
              <a:t>x</a:t>
            </a:r>
            <a:r>
              <a:rPr lang="en-US">
                <a:latin typeface="Verdana" pitchFamily="34" charset="0"/>
                <a:cs typeface="Arial" charset="0"/>
              </a:rPr>
              <a:t> – 6).</a:t>
            </a:r>
            <a:r>
              <a:rPr lang="en-US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/>
      <p:bldP spid="80912" grpId="0"/>
      <p:bldP spid="80913" grpId="0"/>
      <p:bldP spid="80914" grpId="0"/>
      <p:bldP spid="80915" grpId="0"/>
      <p:bldP spid="80916" grpId="0" animBg="1"/>
      <p:bldP spid="80917" grpId="0"/>
      <p:bldP spid="80918" grpId="0" animBg="1"/>
      <p:bldP spid="80919" grpId="0" animBg="1"/>
      <p:bldP spid="80920" grpId="0"/>
      <p:bldP spid="80921" grpId="0"/>
      <p:bldP spid="80922" grpId="0"/>
      <p:bldP spid="80923" grpId="0"/>
      <p:bldP spid="80924" grpId="0"/>
      <p:bldP spid="80925" grpId="0"/>
      <p:bldP spid="80926" grpId="0"/>
      <p:bldP spid="80927" grpId="0"/>
      <p:bldP spid="80928" grpId="0" animBg="1"/>
      <p:bldP spid="80929" grpId="0"/>
      <p:bldP spid="80930" grpId="0" animBg="1"/>
      <p:bldP spid="80931" grpId="0" animBg="1"/>
      <p:bldP spid="80932" grpId="0"/>
      <p:bldP spid="80933" grpId="0"/>
      <p:bldP spid="80934" grpId="0"/>
      <p:bldP spid="80935" grpId="0"/>
      <p:bldP spid="80936" grpId="0"/>
      <p:bldP spid="80937" grpId="0"/>
      <p:bldP spid="80938" grpId="0"/>
      <p:bldP spid="80939" grpId="0"/>
      <p:bldP spid="80940" grpId="0"/>
      <p:bldP spid="809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152400"/>
            <a:ext cx="678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000" dirty="0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0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304800" y="657255"/>
            <a:ext cx="731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Verdana" pitchFamily="34" charset="0"/>
              </a:rPr>
              <a:t>Step 3 </a:t>
            </a:r>
            <a:r>
              <a:rPr lang="en-US" sz="2000">
                <a:latin typeface="Verdana" pitchFamily="34" charset="0"/>
              </a:rPr>
              <a:t>Write the equation in factored form.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1143000" y="1190655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Factor:</a:t>
            </a:r>
            <a:r>
              <a:rPr lang="en-US" sz="2000" i="1">
                <a:latin typeface="Verdana" pitchFamily="34" charset="0"/>
              </a:rPr>
              <a:t> f</a:t>
            </a:r>
            <a:r>
              <a:rPr lang="en-US" sz="2000">
                <a:latin typeface="Verdana" pitchFamily="34" charset="0"/>
              </a:rPr>
              <a:t>(</a:t>
            </a:r>
            <a:r>
              <a:rPr lang="en-US" sz="2000" i="1">
                <a:latin typeface="Verdana" pitchFamily="34" charset="0"/>
              </a:rPr>
              <a:t>x</a:t>
            </a:r>
            <a:r>
              <a:rPr lang="en-US" sz="2000">
                <a:latin typeface="Verdana" pitchFamily="34" charset="0"/>
              </a:rPr>
              <a:t>) = (</a:t>
            </a:r>
            <a:r>
              <a:rPr lang="en-US" sz="2000" i="1">
                <a:latin typeface="Verdana" pitchFamily="34" charset="0"/>
              </a:rPr>
              <a:t>x </a:t>
            </a:r>
            <a:r>
              <a:rPr lang="en-US" sz="2000">
                <a:latin typeface="Verdana" pitchFamily="34" charset="0"/>
              </a:rPr>
              <a:t>– 1)(</a:t>
            </a:r>
            <a:r>
              <a:rPr lang="en-US" sz="2000" i="1">
                <a:latin typeface="Verdana" pitchFamily="34" charset="0"/>
              </a:rPr>
              <a:t>x</a:t>
            </a:r>
            <a:r>
              <a:rPr lang="en-US" sz="2000">
                <a:latin typeface="Verdana" pitchFamily="34" charset="0"/>
              </a:rPr>
              <a:t> + 2)(</a:t>
            </a:r>
            <a:r>
              <a:rPr lang="en-US" sz="2000" i="1">
                <a:latin typeface="Verdana" pitchFamily="34" charset="0"/>
              </a:rPr>
              <a:t>x</a:t>
            </a:r>
            <a:r>
              <a:rPr lang="en-US" sz="2000">
                <a:latin typeface="Verdana" pitchFamily="34" charset="0"/>
              </a:rPr>
              <a:t> – 3) 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304800" y="2257455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Verdana" pitchFamily="34" charset="0"/>
              </a:rPr>
              <a:t>Step 4 </a:t>
            </a:r>
            <a:r>
              <a:rPr lang="en-US" sz="2000" dirty="0">
                <a:latin typeface="Verdana" pitchFamily="34" charset="0"/>
              </a:rPr>
              <a:t>Plot other points as guidelines</a:t>
            </a:r>
            <a:r>
              <a:rPr lang="en-US" sz="2000" dirty="0" smtClean="0">
                <a:latin typeface="Verdana" pitchFamily="34" charset="0"/>
              </a:rPr>
              <a:t>. y-intercept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1143000" y="1724055"/>
            <a:ext cx="594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The zeros are 1, –2, and 3. 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762000" y="4391055"/>
            <a:ext cx="487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>
                <a:latin typeface="Verdana" pitchFamily="34" charset="0"/>
              </a:rPr>
              <a:t>f</a:t>
            </a:r>
            <a:r>
              <a:rPr lang="en-US" sz="2000">
                <a:latin typeface="Verdana" pitchFamily="34" charset="0"/>
              </a:rPr>
              <a:t>(–1) = 8, and </a:t>
            </a:r>
            <a:r>
              <a:rPr lang="en-US" sz="2000" i="1">
                <a:latin typeface="Verdana" pitchFamily="34" charset="0"/>
              </a:rPr>
              <a:t>f</a:t>
            </a:r>
            <a:r>
              <a:rPr lang="en-US" sz="2000">
                <a:latin typeface="Verdana" pitchFamily="34" charset="0"/>
              </a:rPr>
              <a:t>(2) = –4.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4" grpId="0"/>
      <p:bldP spid="81935" grpId="0"/>
      <p:bldP spid="81936" grpId="0"/>
      <p:bldP spid="819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362203"/>
            <a:ext cx="4648200" cy="822326"/>
            <a:chOff x="288" y="1872"/>
            <a:chExt cx="2928" cy="518"/>
          </a:xfrm>
        </p:grpSpPr>
        <p:sp>
          <p:nvSpPr>
            <p:cNvPr id="113669" name="Text Box 5"/>
            <p:cNvSpPr txBox="1">
              <a:spLocks noChangeArrowheads="1"/>
            </p:cNvSpPr>
            <p:nvPr/>
          </p:nvSpPr>
          <p:spPr bwMode="auto">
            <a:xfrm>
              <a:off x="288" y="1872"/>
              <a:ext cx="29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i="1">
                  <a:latin typeface="Verdana" pitchFamily="34" charset="0"/>
                </a:rPr>
                <a:t>x</a:t>
              </a:r>
              <a:r>
                <a:rPr lang="en-US" sz="2400">
                  <a:latin typeface="Verdana" pitchFamily="34" charset="0"/>
                </a:rPr>
                <a:t>    –∞, </a:t>
              </a:r>
              <a:r>
                <a:rPr lang="en-US" sz="2400" i="1">
                  <a:latin typeface="Verdana" pitchFamily="34" charset="0"/>
                </a:rPr>
                <a:t>P</a:t>
              </a:r>
              <a:r>
                <a:rPr lang="en-US" sz="2400">
                  <a:latin typeface="Verdana" pitchFamily="34" charset="0"/>
                </a:rPr>
                <a:t>(</a:t>
              </a:r>
              <a:r>
                <a:rPr lang="en-US" sz="2400" i="1">
                  <a:latin typeface="Verdana" pitchFamily="34" charset="0"/>
                </a:rPr>
                <a:t>x</a:t>
              </a:r>
              <a:r>
                <a:rPr lang="en-US" sz="2400">
                  <a:latin typeface="Verdana" pitchFamily="34" charset="0"/>
                </a:rPr>
                <a:t>)    –∞, and as </a:t>
              </a:r>
              <a:br>
                <a:rPr lang="en-US" sz="2400">
                  <a:latin typeface="Verdana" pitchFamily="34" charset="0"/>
                </a:rPr>
              </a:br>
              <a:r>
                <a:rPr lang="en-US" sz="2400" i="1">
                  <a:latin typeface="Verdana" pitchFamily="34" charset="0"/>
                </a:rPr>
                <a:t>x</a:t>
              </a:r>
              <a:r>
                <a:rPr lang="en-US" sz="2400"/>
                <a:t>    </a:t>
              </a:r>
              <a:r>
                <a:rPr lang="en-US" sz="2400">
                  <a:latin typeface="Verdana" pitchFamily="34" charset="0"/>
                </a:rPr>
                <a:t>+∞, </a:t>
              </a:r>
              <a:r>
                <a:rPr lang="en-US" sz="2400" i="1">
                  <a:latin typeface="Verdana" pitchFamily="34" charset="0"/>
                </a:rPr>
                <a:t>P</a:t>
              </a:r>
              <a:r>
                <a:rPr lang="en-US" sz="2400">
                  <a:latin typeface="Verdana" pitchFamily="34" charset="0"/>
                </a:rPr>
                <a:t>(</a:t>
              </a:r>
              <a:r>
                <a:rPr lang="en-US" sz="2400" i="1">
                  <a:latin typeface="Verdana" pitchFamily="34" charset="0"/>
                </a:rPr>
                <a:t>x</a:t>
              </a:r>
              <a:r>
                <a:rPr lang="en-US" sz="2400">
                  <a:latin typeface="Verdana" pitchFamily="34" charset="0"/>
                </a:rPr>
                <a:t>)    +∞.</a:t>
              </a:r>
            </a:p>
          </p:txBody>
        </p:sp>
        <p:sp>
          <p:nvSpPr>
            <p:cNvPr id="113670" name="Line 6"/>
            <p:cNvSpPr>
              <a:spLocks noChangeShapeType="1"/>
            </p:cNvSpPr>
            <p:nvPr/>
          </p:nvSpPr>
          <p:spPr bwMode="auto">
            <a:xfrm>
              <a:off x="480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Line 7"/>
            <p:cNvSpPr>
              <a:spLocks noChangeShapeType="1"/>
            </p:cNvSpPr>
            <p:nvPr/>
          </p:nvSpPr>
          <p:spPr bwMode="auto">
            <a:xfrm>
              <a:off x="480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Line 8"/>
            <p:cNvSpPr>
              <a:spLocks noChangeShapeType="1"/>
            </p:cNvSpPr>
            <p:nvPr/>
          </p:nvSpPr>
          <p:spPr bwMode="auto">
            <a:xfrm>
              <a:off x="1632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Line 9"/>
            <p:cNvSpPr>
              <a:spLocks noChangeShapeType="1"/>
            </p:cNvSpPr>
            <p:nvPr/>
          </p:nvSpPr>
          <p:spPr bwMode="auto">
            <a:xfrm>
              <a:off x="1632" y="22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33400" y="990600"/>
            <a:ext cx="6324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Step 5</a:t>
            </a:r>
            <a:r>
              <a:rPr lang="en-US" sz="2800" b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Identify end behavior.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The degree is odd and the leading coefficient is positive so as 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609600" y="3368675"/>
            <a:ext cx="50292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Step 6</a:t>
            </a:r>
            <a:r>
              <a:rPr lang="en-US" sz="2800" b="1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Sketch the graph of </a:t>
            </a:r>
            <a:r>
              <a:rPr lang="en-US" sz="2400" i="1">
                <a:latin typeface="Verdana" pitchFamily="34" charset="0"/>
              </a:rPr>
              <a:t>f</a:t>
            </a:r>
            <a:r>
              <a:rPr lang="en-US" sz="2400">
                <a:latin typeface="Verdana" pitchFamily="34" charset="0"/>
              </a:rPr>
              <a:t>(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) = 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 baseline="30000">
                <a:latin typeface="Verdana" pitchFamily="34" charset="0"/>
              </a:rPr>
              <a:t>3</a:t>
            </a:r>
            <a:r>
              <a:rPr lang="en-US" sz="2400">
                <a:latin typeface="Verdana" pitchFamily="34" charset="0"/>
              </a:rPr>
              <a:t> – 2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– 5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 + 6 by using all of the information about </a:t>
            </a:r>
            <a:r>
              <a:rPr lang="en-US" sz="2400" i="1">
                <a:latin typeface="Verdana" pitchFamily="34" charset="0"/>
              </a:rPr>
              <a:t>f</a:t>
            </a:r>
            <a:r>
              <a:rPr lang="en-US" sz="2400">
                <a:latin typeface="Verdana" pitchFamily="34" charset="0"/>
              </a:rPr>
              <a:t>(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>
                <a:latin typeface="Verdana" pitchFamily="34" charset="0"/>
              </a:rPr>
              <a:t>)</a:t>
            </a:r>
            <a:r>
              <a:rPr lang="en-US" sz="2400" i="1">
                <a:latin typeface="Verdana" pitchFamily="34" charset="0"/>
              </a:rPr>
              <a:t>.</a:t>
            </a: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33400" y="304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Example 3a Continued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13678" name="Picture 14" descr="6-7cio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2857500" cy="28575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5800" y="5715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your textbook 6.7 complete questions 10, 11, 23, 24, 25, 26</a:t>
            </a:r>
          </a:p>
          <a:p>
            <a:r>
              <a:rPr lang="en-US" dirty="0" smtClean="0"/>
              <a:t>**Check answers in the back of the book!!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4" grpId="0"/>
      <p:bldP spid="11367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321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MathType 5.0 Equation</vt:lpstr>
      <vt:lpstr>Preview to 6.7: Graphs of Polynomial</vt:lpstr>
      <vt:lpstr>Slide 2</vt:lpstr>
      <vt:lpstr>Finishing 6.7: Graphing Polynomials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 to 6.7: Graphs of Polynomial</dc:title>
  <dc:creator>bb</dc:creator>
  <cp:lastModifiedBy>bb</cp:lastModifiedBy>
  <cp:revision>2</cp:revision>
  <dcterms:created xsi:type="dcterms:W3CDTF">2012-03-19T04:38:19Z</dcterms:created>
  <dcterms:modified xsi:type="dcterms:W3CDTF">2012-03-19T04:49:45Z</dcterms:modified>
</cp:coreProperties>
</file>