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67" r:id="rId4"/>
    <p:sldId id="271" r:id="rId5"/>
    <p:sldId id="274" r:id="rId6"/>
    <p:sldId id="285" r:id="rId7"/>
    <p:sldId id="294" r:id="rId8"/>
    <p:sldId id="306" r:id="rId9"/>
    <p:sldId id="307" r:id="rId10"/>
    <p:sldId id="312" r:id="rId11"/>
    <p:sldId id="313" r:id="rId12"/>
    <p:sldId id="314" r:id="rId13"/>
    <p:sldId id="31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1A810-EBAD-4E9B-B33B-621828CDE490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D89E-F626-49C5-AEBD-F65F7FBD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951FCE-B561-47CD-8E49-6CF7D8CCC01C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38C97B-CFB6-46C3-80B8-ECFD0A11D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"/>
            <a:ext cx="6705600" cy="105616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6.5 Solving Linear Inequalities</a:t>
            </a:r>
            <a:br>
              <a:rPr lang="en-US" sz="2700" dirty="0" smtClean="0"/>
            </a:br>
            <a:r>
              <a:rPr lang="en-US" sz="2700" dirty="0" smtClean="0"/>
              <a:t>6.6 Solving Systems of Inequalities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1738313"/>
            <a:ext cx="7559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 dirty="0">
                <a:latin typeface="Verdana" pitchFamily="34" charset="0"/>
              </a:rPr>
              <a:t>In Lesson 6-4, you saw that in systems of linear equations, if the lines are parallel, there are no solutions. With systems of linear inequalities, that is not always true.</a:t>
            </a:r>
          </a:p>
        </p:txBody>
      </p:sp>
    </p:spTree>
    <p:extLst>
      <p:ext uri="{BB962C8B-B14F-4D97-AF65-F5344CB8AC3E}">
        <p14:creationId xmlns:p14="http://schemas.microsoft.com/office/powerpoint/2010/main" val="36744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3825" y="1879600"/>
            <a:ext cx="823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i="0">
                <a:latin typeface="Verdana" pitchFamily="34" charset="0"/>
              </a:rPr>
              <a:t>Graph the system of linear inequalities.</a:t>
            </a:r>
            <a:endParaRPr lang="en-US" altLang="en-US" sz="2400" i="0">
              <a:latin typeface="Times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1201707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0" dirty="0">
                <a:solidFill>
                  <a:srgbClr val="006699"/>
                </a:solidFill>
                <a:latin typeface="Arial Black" pitchFamily="34" charset="0"/>
              </a:rPr>
              <a:t>Example 3A: Graphing Systems with Parallel Boundary </a:t>
            </a:r>
            <a:r>
              <a:rPr lang="en-US" altLang="en-US" sz="2000" i="0" dirty="0" smtClean="0">
                <a:solidFill>
                  <a:srgbClr val="006699"/>
                </a:solidFill>
                <a:latin typeface="Arial Black" pitchFamily="34" charset="0"/>
              </a:rPr>
              <a:t>Lines</a:t>
            </a:r>
            <a:endParaRPr lang="en-US" altLang="en-US" sz="2000" i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60425" y="2432050"/>
            <a:ext cx="224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y ≤ </a:t>
            </a:r>
            <a:r>
              <a:rPr lang="en-US" sz="2400" b="1" i="0">
                <a:latin typeface="Verdana" pitchFamily="34" charset="0"/>
              </a:rPr>
              <a:t>–2</a:t>
            </a:r>
            <a:r>
              <a:rPr lang="en-US" sz="2400" b="1">
                <a:latin typeface="Verdana" pitchFamily="34" charset="0"/>
              </a:rPr>
              <a:t>x </a:t>
            </a:r>
            <a:r>
              <a:rPr lang="en-US" sz="2400" b="1" i="0">
                <a:latin typeface="Verdana" pitchFamily="34" charset="0"/>
              </a:rPr>
              <a:t>– 4</a:t>
            </a:r>
            <a:r>
              <a:rPr lang="en-US" sz="2400" b="1">
                <a:latin typeface="Verdana" pitchFamily="34" charset="0"/>
              </a:rPr>
              <a:t> 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776288" y="2813050"/>
            <a:ext cx="229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 y &gt; </a:t>
            </a:r>
            <a:r>
              <a:rPr lang="en-US" sz="2400" b="1" i="0">
                <a:latin typeface="Verdana" pitchFamily="34" charset="0"/>
              </a:rPr>
              <a:t>–2</a:t>
            </a:r>
            <a:r>
              <a:rPr lang="en-US" sz="2400" b="1">
                <a:latin typeface="Verdana" pitchFamily="34" charset="0"/>
              </a:rPr>
              <a:t>x</a:t>
            </a:r>
            <a:r>
              <a:rPr lang="en-US" sz="2400" b="1" i="0">
                <a:latin typeface="Verdana" pitchFamily="34" charset="0"/>
              </a:rPr>
              <a:t> + 5</a:t>
            </a:r>
          </a:p>
        </p:txBody>
      </p:sp>
      <p:pic>
        <p:nvPicPr>
          <p:cNvPr id="45073" name="Picture 1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47938"/>
            <a:ext cx="3200400" cy="24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75" name="AutoShape 19"/>
          <p:cNvSpPr>
            <a:spLocks/>
          </p:cNvSpPr>
          <p:nvPr/>
        </p:nvSpPr>
        <p:spPr bwMode="auto">
          <a:xfrm>
            <a:off x="652463" y="2508250"/>
            <a:ext cx="366712" cy="762000"/>
          </a:xfrm>
          <a:prstGeom prst="leftBrace">
            <a:avLst>
              <a:gd name="adj1" fmla="val 1731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85800" y="3632200"/>
            <a:ext cx="2759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/>
              <a:t>This system has no solutions.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i="0" dirty="0">
                <a:latin typeface="Verdana" pitchFamily="34" charset="0"/>
              </a:rPr>
              <a:t>In Lesson 6-4, you saw that in systems of linear equations, if the lines are parallel, there are no solutions. With systems of linear inequalities, that is not always true.</a:t>
            </a:r>
          </a:p>
        </p:txBody>
      </p:sp>
    </p:spTree>
    <p:extLst>
      <p:ext uri="{BB962C8B-B14F-4D97-AF65-F5344CB8AC3E}">
        <p14:creationId xmlns:p14="http://schemas.microsoft.com/office/powerpoint/2010/main" val="21045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3825" y="1871663"/>
            <a:ext cx="823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i="0">
                <a:latin typeface="Verdana" pitchFamily="34" charset="0"/>
              </a:rPr>
              <a:t>Graph the system of linear inequalities.</a:t>
            </a:r>
            <a:endParaRPr lang="en-US" altLang="en-US" sz="2400" i="0">
              <a:latin typeface="Times" pitchFamily="18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i="0">
                <a:solidFill>
                  <a:srgbClr val="006699"/>
                </a:solidFill>
                <a:latin typeface="Arial Black" pitchFamily="34" charset="0"/>
              </a:rPr>
              <a:t>Example 3B: Graphing Systems with Parallel Boundary Lines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3494" name="AutoShape 6"/>
          <p:cNvSpPr>
            <a:spLocks/>
          </p:cNvSpPr>
          <p:nvPr/>
        </p:nvSpPr>
        <p:spPr bwMode="auto">
          <a:xfrm>
            <a:off x="677863" y="2495550"/>
            <a:ext cx="366712" cy="762000"/>
          </a:xfrm>
          <a:prstGeom prst="leftBrace">
            <a:avLst>
              <a:gd name="adj1" fmla="val 1731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914400" y="2405063"/>
            <a:ext cx="202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y &gt; </a:t>
            </a:r>
            <a:r>
              <a:rPr lang="en-US" sz="2400" b="1" i="0">
                <a:latin typeface="Verdana" pitchFamily="34" charset="0"/>
              </a:rPr>
              <a:t>3</a:t>
            </a:r>
            <a:r>
              <a:rPr lang="en-US" sz="2400" b="1">
                <a:latin typeface="Verdana" pitchFamily="34" charset="0"/>
              </a:rPr>
              <a:t>x </a:t>
            </a:r>
            <a:r>
              <a:rPr lang="en-US" sz="2400" b="1" i="0">
                <a:latin typeface="Verdana" pitchFamily="34" charset="0"/>
              </a:rPr>
              <a:t>– 2</a:t>
            </a:r>
            <a:r>
              <a:rPr lang="en-US" sz="2400" b="1">
                <a:latin typeface="Verdana" pitchFamily="34" charset="0"/>
              </a:rPr>
              <a:t> 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30263" y="2786063"/>
            <a:ext cx="207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 y &lt; </a:t>
            </a:r>
            <a:r>
              <a:rPr lang="en-US" sz="2400" b="1" i="0">
                <a:latin typeface="Verdana" pitchFamily="34" charset="0"/>
              </a:rPr>
              <a:t>3</a:t>
            </a:r>
            <a:r>
              <a:rPr lang="en-US" sz="2400" b="1">
                <a:latin typeface="Verdana" pitchFamily="34" charset="0"/>
              </a:rPr>
              <a:t>x</a:t>
            </a:r>
            <a:r>
              <a:rPr lang="en-US" sz="2400" b="1" i="0">
                <a:latin typeface="Verdana" pitchFamily="34" charset="0"/>
              </a:rPr>
              <a:t> + 6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838200" y="3548063"/>
            <a:ext cx="419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/>
              <a:t>The solutions are all points between the parallel lines but not on the dashed lines.</a:t>
            </a:r>
          </a:p>
        </p:txBody>
      </p:sp>
      <p:pic>
        <p:nvPicPr>
          <p:cNvPr id="63503" name="Picture 1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81263"/>
            <a:ext cx="3048000" cy="24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1440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4: </a:t>
            </a: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Application</a:t>
            </a:r>
            <a:endParaRPr lang="en-US" altLang="en-US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6200" y="427672"/>
            <a:ext cx="86264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i="0" dirty="0">
                <a:latin typeface="Verdana" pitchFamily="34" charset="0"/>
              </a:rPr>
              <a:t>In one week, Ed can mow at most 9 times and rake at most 7 times. He charges $20 for mowing and $10 for raking. He needs to make more than $125 in one week. Show and describe all the possible combinations of mowing and raking that Ed can do to meet his goal. List two possible combinations.  </a:t>
            </a:r>
          </a:p>
        </p:txBody>
      </p:sp>
      <p:pic>
        <p:nvPicPr>
          <p:cNvPr id="11" name="Picture 5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53"/>
          <p:cNvSpPr>
            <a:spLocks noChangeShapeType="1"/>
          </p:cNvSpPr>
          <p:nvPr/>
        </p:nvSpPr>
        <p:spPr bwMode="auto">
          <a:xfrm flipV="1">
            <a:off x="7559675" y="4276725"/>
            <a:ext cx="0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4"/>
          <p:cNvSpPr>
            <a:spLocks noChangeShapeType="1"/>
          </p:cNvSpPr>
          <p:nvPr/>
        </p:nvSpPr>
        <p:spPr bwMode="auto">
          <a:xfrm flipV="1">
            <a:off x="6538913" y="5786437"/>
            <a:ext cx="2209800" cy="14288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02"/>
          <p:cNvSpPr>
            <a:spLocks/>
          </p:cNvSpPr>
          <p:nvPr/>
        </p:nvSpPr>
        <p:spPr bwMode="auto">
          <a:xfrm>
            <a:off x="6477000" y="4281487"/>
            <a:ext cx="2314575" cy="2286000"/>
          </a:xfrm>
          <a:custGeom>
            <a:avLst/>
            <a:gdLst>
              <a:gd name="T0" fmla="*/ 0 w 1440"/>
              <a:gd name="T1" fmla="*/ 0 h 1488"/>
              <a:gd name="T2" fmla="*/ 0 w 1440"/>
              <a:gd name="T3" fmla="*/ 576 h 1488"/>
              <a:gd name="T4" fmla="*/ 432 w 1440"/>
              <a:gd name="T5" fmla="*/ 1488 h 1488"/>
              <a:gd name="T6" fmla="*/ 1440 w 1440"/>
              <a:gd name="T7" fmla="*/ 1488 h 1488"/>
              <a:gd name="T8" fmla="*/ 1440 w 1440"/>
              <a:gd name="T9" fmla="*/ 0 h 1488"/>
              <a:gd name="T10" fmla="*/ 0 w 1440"/>
              <a:gd name="T11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1488">
                <a:moveTo>
                  <a:pt x="0" y="0"/>
                </a:moveTo>
                <a:lnTo>
                  <a:pt x="0" y="576"/>
                </a:lnTo>
                <a:lnTo>
                  <a:pt x="432" y="1488"/>
                </a:lnTo>
                <a:lnTo>
                  <a:pt x="1440" y="1488"/>
                </a:lnTo>
                <a:lnTo>
                  <a:pt x="144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08"/>
          <p:cNvSpPr>
            <a:spLocks/>
          </p:cNvSpPr>
          <p:nvPr/>
        </p:nvSpPr>
        <p:spPr bwMode="auto">
          <a:xfrm>
            <a:off x="6492875" y="4291012"/>
            <a:ext cx="1050925" cy="2286000"/>
          </a:xfrm>
          <a:custGeom>
            <a:avLst/>
            <a:gdLst>
              <a:gd name="T0" fmla="*/ 0 w 672"/>
              <a:gd name="T1" fmla="*/ 1440 h 1440"/>
              <a:gd name="T2" fmla="*/ 0 w 672"/>
              <a:gd name="T3" fmla="*/ 0 h 1440"/>
              <a:gd name="T4" fmla="*/ 672 w 672"/>
              <a:gd name="T5" fmla="*/ 0 h 1440"/>
              <a:gd name="T6" fmla="*/ 672 w 672"/>
              <a:gd name="T7" fmla="*/ 1440 h 1440"/>
              <a:gd name="T8" fmla="*/ 0 w 672"/>
              <a:gd name="T9" fmla="*/ 144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2" h="1440">
                <a:moveTo>
                  <a:pt x="0" y="1440"/>
                </a:moveTo>
                <a:lnTo>
                  <a:pt x="0" y="0"/>
                </a:lnTo>
                <a:lnTo>
                  <a:pt x="672" y="0"/>
                </a:lnTo>
                <a:lnTo>
                  <a:pt x="672" y="1440"/>
                </a:lnTo>
                <a:lnTo>
                  <a:pt x="0" y="1440"/>
                </a:lnTo>
                <a:close/>
              </a:path>
            </a:pathLst>
          </a:custGeom>
          <a:solidFill>
            <a:srgbClr val="00CC00">
              <a:alpha val="50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09"/>
          <p:cNvSpPr>
            <a:spLocks/>
          </p:cNvSpPr>
          <p:nvPr/>
        </p:nvSpPr>
        <p:spPr bwMode="auto">
          <a:xfrm>
            <a:off x="6477000" y="5815012"/>
            <a:ext cx="2286000" cy="762000"/>
          </a:xfrm>
          <a:custGeom>
            <a:avLst/>
            <a:gdLst>
              <a:gd name="T0" fmla="*/ 0 w 1440"/>
              <a:gd name="T1" fmla="*/ 480 h 480"/>
              <a:gd name="T2" fmla="*/ 1440 w 1440"/>
              <a:gd name="T3" fmla="*/ 480 h 480"/>
              <a:gd name="T4" fmla="*/ 1440 w 1440"/>
              <a:gd name="T5" fmla="*/ 0 h 480"/>
              <a:gd name="T6" fmla="*/ 0 w 1440"/>
              <a:gd name="T7" fmla="*/ 0 h 480"/>
              <a:gd name="T8" fmla="*/ 0 w 1440"/>
              <a:gd name="T9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0" h="480">
                <a:moveTo>
                  <a:pt x="0" y="480"/>
                </a:moveTo>
                <a:lnTo>
                  <a:pt x="1440" y="480"/>
                </a:lnTo>
                <a:lnTo>
                  <a:pt x="1440" y="0"/>
                </a:lnTo>
                <a:lnTo>
                  <a:pt x="0" y="0"/>
                </a:lnTo>
                <a:lnTo>
                  <a:pt x="0" y="480"/>
                </a:lnTo>
                <a:close/>
              </a:path>
            </a:pathLst>
          </a:custGeom>
          <a:solidFill>
            <a:srgbClr val="FF0000">
              <a:alpha val="4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" name="Group 113"/>
          <p:cNvGrpSpPr>
            <a:grpSpLocks/>
          </p:cNvGrpSpPr>
          <p:nvPr/>
        </p:nvGrpSpPr>
        <p:grpSpPr bwMode="auto">
          <a:xfrm>
            <a:off x="4267200" y="5827712"/>
            <a:ext cx="1463675" cy="387350"/>
            <a:chOff x="1296" y="3434"/>
            <a:chExt cx="922" cy="244"/>
          </a:xfrm>
        </p:grpSpPr>
        <p:sp>
          <p:nvSpPr>
            <p:cNvPr id="18" name="AutoShape 110"/>
            <p:cNvSpPr>
              <a:spLocks noChangeArrowheads="1"/>
            </p:cNvSpPr>
            <p:nvPr/>
          </p:nvSpPr>
          <p:spPr bwMode="auto">
            <a:xfrm>
              <a:off x="1306" y="3438"/>
              <a:ext cx="912" cy="240"/>
            </a:xfrm>
            <a:prstGeom prst="wedgeRectCallout">
              <a:avLst>
                <a:gd name="adj1" fmla="val 152741"/>
                <a:gd name="adj2" fmla="val 3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" name="Text Box 112"/>
            <p:cNvSpPr txBox="1">
              <a:spLocks noChangeArrowheads="1"/>
            </p:cNvSpPr>
            <p:nvPr/>
          </p:nvSpPr>
          <p:spPr bwMode="auto">
            <a:xfrm>
              <a:off x="1296" y="3434"/>
              <a:ext cx="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0"/>
                <a:t>  Solutions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959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8237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/>
              <a:t>Graph the solutions of the linear inequality.</a:t>
            </a:r>
            <a:endParaRPr lang="en-US" altLang="en-US" sz="2000">
              <a:latin typeface="Times" pitchFamily="18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134907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>
                <a:solidFill>
                  <a:srgbClr val="006699"/>
                </a:solidFill>
                <a:latin typeface="Arial Black" pitchFamily="34" charset="0"/>
              </a:rPr>
              <a:t>Example 2A: Graphing Linear Inequalities in Two Variables</a:t>
            </a:r>
            <a:endParaRPr lang="en-US" altLang="en-US" sz="20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y </a:t>
            </a:r>
            <a:r>
              <a:rPr lang="en-US" sz="2400" b="1">
                <a:sym typeface="Symbol" pitchFamily="18" charset="2"/>
              </a:rPr>
              <a:t></a:t>
            </a:r>
            <a:r>
              <a:rPr lang="en-US" sz="2400" b="1" i="1"/>
              <a:t> </a:t>
            </a:r>
            <a:r>
              <a:rPr lang="en-US" sz="2400" b="1"/>
              <a:t>2</a:t>
            </a:r>
            <a:r>
              <a:rPr lang="en-US" sz="2400" b="1" i="1"/>
              <a:t>x </a:t>
            </a:r>
            <a:r>
              <a:rPr lang="en-US" sz="2400" b="1"/>
              <a:t>–</a:t>
            </a:r>
            <a:r>
              <a:rPr lang="en-US" sz="2400" b="1" i="1"/>
              <a:t> </a:t>
            </a:r>
            <a:r>
              <a:rPr lang="en-US" sz="2400" b="1"/>
              <a:t>3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0026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2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Group 4"/>
          <p:cNvGraphicFramePr>
            <a:graphicFrameLocks noGrp="1"/>
          </p:cNvGraphicFramePr>
          <p:nvPr/>
        </p:nvGraphicFramePr>
        <p:xfrm>
          <a:off x="914400" y="1504950"/>
          <a:ext cx="7467600" cy="55245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133600" y="1524000"/>
            <a:ext cx="509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Graphing Linear Inequalities</a:t>
            </a:r>
          </a:p>
        </p:txBody>
      </p:sp>
      <p:graphicFrame>
        <p:nvGraphicFramePr>
          <p:cNvPr id="36916" name="Group 52"/>
          <p:cNvGraphicFramePr>
            <a:graphicFrameLocks noGrp="1"/>
          </p:cNvGraphicFramePr>
          <p:nvPr/>
        </p:nvGraphicFramePr>
        <p:xfrm>
          <a:off x="914400" y="2057400"/>
          <a:ext cx="7467600" cy="3733800"/>
        </p:xfrm>
        <a:graphic>
          <a:graphicData uri="http://schemas.openxmlformats.org/drawingml/2006/table">
            <a:tbl>
              <a:tblPr/>
              <a:tblGrid>
                <a:gridCol w="1244600"/>
                <a:gridCol w="6223000"/>
              </a:tblGrid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8E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8E"/>
                    </a:solidFill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8E"/>
                    </a:solidFill>
                  </a:tcPr>
                </a:tc>
              </a:tr>
            </a:tbl>
          </a:graphicData>
        </a:graphic>
      </p:graphicFrame>
      <p:grpSp>
        <p:nvGrpSpPr>
          <p:cNvPr id="36923" name="Group 59"/>
          <p:cNvGrpSpPr>
            <a:grpSpLocks/>
          </p:cNvGrpSpPr>
          <p:nvPr/>
        </p:nvGrpSpPr>
        <p:grpSpPr bwMode="auto">
          <a:xfrm>
            <a:off x="1066800" y="2346325"/>
            <a:ext cx="7162800" cy="701675"/>
            <a:chOff x="672" y="1478"/>
            <a:chExt cx="4512" cy="442"/>
          </a:xfrm>
        </p:grpSpPr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672" y="1564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Step 1</a:t>
              </a:r>
            </a:p>
          </p:txBody>
        </p:sp>
        <p:sp>
          <p:nvSpPr>
            <p:cNvPr id="36918" name="Text Box 54"/>
            <p:cNvSpPr txBox="1">
              <a:spLocks noChangeArrowheads="1"/>
            </p:cNvSpPr>
            <p:nvPr/>
          </p:nvSpPr>
          <p:spPr bwMode="auto">
            <a:xfrm>
              <a:off x="1406" y="1478"/>
              <a:ext cx="37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Solve the inequality for </a:t>
              </a:r>
              <a:r>
                <a:rPr lang="en-US" sz="2000" b="1" i="1"/>
                <a:t>y</a:t>
              </a:r>
              <a:r>
                <a:rPr lang="en-US" sz="2000" b="1"/>
                <a:t> (slope-intercept form).</a:t>
              </a:r>
            </a:p>
          </p:txBody>
        </p:sp>
      </p:grpSp>
      <p:grpSp>
        <p:nvGrpSpPr>
          <p:cNvPr id="36924" name="Group 60"/>
          <p:cNvGrpSpPr>
            <a:grpSpLocks/>
          </p:cNvGrpSpPr>
          <p:nvPr/>
        </p:nvGrpSpPr>
        <p:grpSpPr bwMode="auto">
          <a:xfrm>
            <a:off x="1066800" y="3565525"/>
            <a:ext cx="7254875" cy="701675"/>
            <a:chOff x="672" y="2246"/>
            <a:chExt cx="4570" cy="442"/>
          </a:xfrm>
        </p:grpSpPr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672" y="2342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Step 2</a:t>
              </a:r>
            </a:p>
          </p:txBody>
        </p:sp>
        <p:sp>
          <p:nvSpPr>
            <p:cNvPr id="36920" name="Text Box 56"/>
            <p:cNvSpPr txBox="1">
              <a:spLocks noChangeArrowheads="1"/>
            </p:cNvSpPr>
            <p:nvPr/>
          </p:nvSpPr>
          <p:spPr bwMode="auto">
            <a:xfrm>
              <a:off x="1392" y="2246"/>
              <a:ext cx="38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Graph the boundary line. Use a solid line for ≤ or ≥. Use a dashed line for &lt; or &gt;.</a:t>
              </a:r>
            </a:p>
          </p:txBody>
        </p:sp>
      </p:grpSp>
      <p:grpSp>
        <p:nvGrpSpPr>
          <p:cNvPr id="36925" name="Group 61"/>
          <p:cNvGrpSpPr>
            <a:grpSpLocks/>
          </p:cNvGrpSpPr>
          <p:nvPr/>
        </p:nvGrpSpPr>
        <p:grpSpPr bwMode="auto">
          <a:xfrm>
            <a:off x="990600" y="4632325"/>
            <a:ext cx="7467600" cy="1006475"/>
            <a:chOff x="624" y="2918"/>
            <a:chExt cx="4704" cy="634"/>
          </a:xfrm>
        </p:grpSpPr>
        <p:sp>
          <p:nvSpPr>
            <p:cNvPr id="36921" name="Text Box 57"/>
            <p:cNvSpPr txBox="1">
              <a:spLocks noChangeArrowheads="1"/>
            </p:cNvSpPr>
            <p:nvPr/>
          </p:nvSpPr>
          <p:spPr bwMode="auto">
            <a:xfrm>
              <a:off x="624" y="3113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Step 3</a:t>
              </a:r>
            </a:p>
          </p:txBody>
        </p:sp>
        <p:sp>
          <p:nvSpPr>
            <p:cNvPr id="36922" name="Text Box 58"/>
            <p:cNvSpPr txBox="1">
              <a:spLocks noChangeArrowheads="1"/>
            </p:cNvSpPr>
            <p:nvPr/>
          </p:nvSpPr>
          <p:spPr bwMode="auto">
            <a:xfrm>
              <a:off x="1334" y="2918"/>
              <a:ext cx="399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4F68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Shade the half-plane above the line for </a:t>
              </a:r>
              <a:r>
                <a:rPr lang="en-US" sz="2000" b="1" i="1"/>
                <a:t>y </a:t>
              </a:r>
              <a:r>
                <a:rPr lang="en-US" sz="2000" b="1"/>
                <a:t>&gt; or ≥. Shade the half-plane below the line for </a:t>
              </a:r>
              <a:r>
                <a:rPr lang="en-US" sz="2000" b="1" i="1"/>
                <a:t>y &lt; </a:t>
              </a:r>
              <a:r>
                <a:rPr lang="en-US" sz="2000" b="1"/>
                <a:t>or</a:t>
              </a:r>
              <a:r>
                <a:rPr lang="en-US" sz="2000" b="1" i="1"/>
                <a:t> y </a:t>
              </a:r>
              <a:r>
                <a:rPr lang="en-US" sz="2000" b="1"/>
                <a:t>≤. Check your answer.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81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04800" y="947768"/>
            <a:ext cx="8237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/>
              <a:t>Graph the solutions of the linear inequality.</a:t>
            </a:r>
            <a:endParaRPr lang="en-US" altLang="en-US" sz="2000">
              <a:latin typeface="Times" pitchFamily="18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>
                <a:solidFill>
                  <a:srgbClr val="006699"/>
                </a:solidFill>
                <a:latin typeface="Arial Black" pitchFamily="34" charset="0"/>
              </a:rPr>
              <a:t>Example 2B: Graphing Linear Inequalities in Two Variables</a:t>
            </a:r>
            <a:endParaRPr lang="en-US" altLang="en-US" sz="20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04800" y="132876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  <a:r>
              <a:rPr lang="en-US" sz="2400" b="1" i="1"/>
              <a:t>x + </a:t>
            </a:r>
            <a:r>
              <a:rPr lang="en-US" sz="2400" b="1"/>
              <a:t>2</a:t>
            </a:r>
            <a:r>
              <a:rPr lang="en-US" sz="2400" b="1" i="1"/>
              <a:t>y &gt; </a:t>
            </a:r>
            <a:r>
              <a:rPr lang="en-US" sz="2400" b="1"/>
              <a:t>–8 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0026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8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04800" y="806450"/>
            <a:ext cx="82375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/>
              <a:t>Graph the solutions of the linear inequality.</a:t>
            </a:r>
            <a:endParaRPr lang="en-US" altLang="en-US" sz="2000">
              <a:latin typeface="Times" pitchFamily="18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0" y="179357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>
                <a:solidFill>
                  <a:srgbClr val="006699"/>
                </a:solidFill>
                <a:latin typeface="Arial Black" pitchFamily="34" charset="0"/>
              </a:rPr>
              <a:t>Example 2C: Graphing Linear Inequalities in two Variables</a:t>
            </a:r>
            <a:endParaRPr lang="en-US" altLang="en-US" sz="20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28613" y="1295400"/>
            <a:ext cx="2719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4</a:t>
            </a:r>
            <a:r>
              <a:rPr lang="en-US" sz="2400" b="1" i="1"/>
              <a:t>x </a:t>
            </a:r>
            <a:r>
              <a:rPr lang="en-US" sz="2400" b="1"/>
              <a:t>–</a:t>
            </a:r>
            <a:r>
              <a:rPr lang="en-US" sz="2400" b="1" i="1"/>
              <a:t> y + </a:t>
            </a:r>
            <a:r>
              <a:rPr lang="en-US" sz="2400" b="1"/>
              <a:t>2</a:t>
            </a:r>
            <a:r>
              <a:rPr lang="en-US" sz="2400" b="1" i="1"/>
              <a:t> ≤ </a:t>
            </a:r>
            <a:r>
              <a:rPr lang="en-US" sz="2400" b="1"/>
              <a:t>0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0026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1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04800" y="581055"/>
            <a:ext cx="82375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/>
              <a:t>Ada has at most 285 beads to make jewelry. A necklace requires 40 beads, and a bracelet requires 15 beads. </a:t>
            </a:r>
            <a:endParaRPr lang="en-US" altLang="en-US" sz="2000">
              <a:latin typeface="Times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>
                <a:solidFill>
                  <a:srgbClr val="006699"/>
                </a:solidFill>
                <a:latin typeface="Arial Black" pitchFamily="34" charset="0"/>
              </a:rPr>
              <a:t>Example 3a: </a:t>
            </a:r>
            <a:r>
              <a:rPr lang="en-US" altLang="en-US" sz="2000" i="1">
                <a:solidFill>
                  <a:srgbClr val="FF3300"/>
                </a:solidFill>
                <a:latin typeface="Arial Black" pitchFamily="34" charset="0"/>
              </a:rPr>
              <a:t>Application</a:t>
            </a:r>
            <a:endParaRPr lang="en-US" altLang="en-US" sz="20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 rot="10803578" flipV="1">
            <a:off x="271015" y="1328891"/>
            <a:ext cx="8949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/>
              <a:t>Write a linear inequality to describe the </a:t>
            </a:r>
            <a:r>
              <a:rPr lang="en-US" altLang="en-US" sz="2000" b="1" dirty="0" smtClean="0"/>
              <a:t>situation and then graph. </a:t>
            </a:r>
            <a:endParaRPr lang="en-US" altLang="en-US" sz="2000" b="1" dirty="0"/>
          </a:p>
        </p:txBody>
      </p:sp>
      <p:pic>
        <p:nvPicPr>
          <p:cNvPr id="7" name="Picture 19" descr="a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8481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180969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>
              <a:defRPr>
                <a:solidFill>
                  <a:schemeClr val="tx1"/>
                </a:solidFill>
                <a:latin typeface="Arial" charset="0"/>
              </a:defRPr>
            </a:lvl1pPr>
            <a:lvl2pPr marL="5143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two combinations of necklaces and bracelets that Ada could make.</a:t>
            </a:r>
          </a:p>
        </p:txBody>
      </p:sp>
    </p:spTree>
    <p:extLst>
      <p:ext uri="{BB962C8B-B14F-4D97-AF65-F5344CB8AC3E}">
        <p14:creationId xmlns:p14="http://schemas.microsoft.com/office/powerpoint/2010/main" val="29219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49263" y="914400"/>
            <a:ext cx="823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Write an inequality to represent the graph.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4A: Writing an Inequality from a Graph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6146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18611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838200"/>
            <a:ext cx="952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0">
                <a:solidFill>
                  <a:srgbClr val="006699"/>
                </a:solidFill>
                <a:latin typeface="Arial Black" pitchFamily="34" charset="0"/>
              </a:rPr>
              <a:t>Example 2A: Solving a System of  Linear Inequalities by Graphing </a:t>
            </a:r>
            <a:endParaRPr lang="en-US" altLang="en-US" sz="20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52400" y="1219200"/>
            <a:ext cx="89462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Verdana" pitchFamily="34" charset="0"/>
              </a:rPr>
              <a:t>Graph the system of linear inequalities. Give two ordered pairs that are solutions and two that are not solutions.</a:t>
            </a:r>
          </a:p>
        </p:txBody>
      </p:sp>
      <p:grpSp>
        <p:nvGrpSpPr>
          <p:cNvPr id="37931" name="Group 43"/>
          <p:cNvGrpSpPr>
            <a:grpSpLocks/>
          </p:cNvGrpSpPr>
          <p:nvPr/>
        </p:nvGrpSpPr>
        <p:grpSpPr bwMode="auto">
          <a:xfrm>
            <a:off x="457200" y="2209800"/>
            <a:ext cx="2303463" cy="914400"/>
            <a:chOff x="288" y="1344"/>
            <a:chExt cx="1451" cy="576"/>
          </a:xfrm>
        </p:grpSpPr>
        <p:sp>
          <p:nvSpPr>
            <p:cNvPr id="37896" name="AutoShape 8"/>
            <p:cNvSpPr>
              <a:spLocks/>
            </p:cNvSpPr>
            <p:nvPr/>
          </p:nvSpPr>
          <p:spPr bwMode="auto">
            <a:xfrm>
              <a:off x="288" y="1344"/>
              <a:ext cx="240" cy="576"/>
            </a:xfrm>
            <a:prstGeom prst="leftBrace">
              <a:avLst>
                <a:gd name="adj1" fmla="val 2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437" y="1344"/>
              <a:ext cx="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Verdana" pitchFamily="34" charset="0"/>
                </a:rPr>
                <a:t>y ≤ </a:t>
              </a:r>
              <a:r>
                <a:rPr lang="en-US" sz="2400" b="1" i="0" dirty="0">
                  <a:latin typeface="Verdana" pitchFamily="34" charset="0"/>
                </a:rPr>
                <a:t>3</a:t>
              </a:r>
              <a:r>
                <a:rPr lang="en-US" sz="2400" b="1" dirty="0">
                  <a:latin typeface="Verdana" pitchFamily="34" charset="0"/>
                </a:rPr>
                <a:t> </a:t>
              </a: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432" y="1632"/>
              <a:ext cx="1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Verdana" pitchFamily="34" charset="0"/>
                </a:rPr>
                <a:t>y &gt; </a:t>
              </a:r>
              <a:r>
                <a:rPr lang="en-US" sz="2400" b="1" i="0">
                  <a:latin typeface="Verdana" pitchFamily="34" charset="0"/>
                </a:rPr>
                <a:t>–</a:t>
              </a:r>
              <a:r>
                <a:rPr lang="en-US" sz="2400" b="1">
                  <a:latin typeface="Verdana" pitchFamily="34" charset="0"/>
                </a:rPr>
                <a:t>x +</a:t>
              </a:r>
              <a:r>
                <a:rPr lang="en-US" sz="2400" b="1" i="0">
                  <a:latin typeface="Verdana" pitchFamily="34" charset="0"/>
                </a:rPr>
                <a:t> 5</a:t>
              </a:r>
              <a:r>
                <a:rPr lang="en-US" sz="2400" b="1">
                  <a:latin typeface="Verdana" pitchFamily="34" charset="0"/>
                </a:rPr>
                <a:t>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15962"/>
          </a:xfrm>
        </p:spPr>
        <p:txBody>
          <a:bodyPr/>
          <a:lstStyle/>
          <a:p>
            <a:r>
              <a:rPr lang="en-US" b="1" dirty="0" smtClean="0"/>
              <a:t>6.6 Solving System of Inequalities</a:t>
            </a:r>
            <a:endParaRPr lang="en-US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0026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5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52400"/>
            <a:ext cx="944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0" dirty="0">
                <a:solidFill>
                  <a:srgbClr val="006699"/>
                </a:solidFill>
                <a:latin typeface="Arial Black" pitchFamily="34" charset="0"/>
              </a:rPr>
              <a:t>Example 2B: Solving a System of  Linear Inequalities by Graphing </a:t>
            </a:r>
            <a:endParaRPr lang="en-US" altLang="en-US" sz="2000" i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28600" y="511314"/>
            <a:ext cx="8588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dirty="0">
                <a:latin typeface="Verdana" pitchFamily="34" charset="0"/>
              </a:rPr>
              <a:t>Graph the system of linear inequalities. Give two ordered pairs that are solutions and two that are not solutions.</a:t>
            </a:r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990600" y="1447800"/>
            <a:ext cx="2376488" cy="990600"/>
            <a:chOff x="624" y="1920"/>
            <a:chExt cx="1497" cy="624"/>
          </a:xfrm>
        </p:grpSpPr>
        <p:sp>
          <p:nvSpPr>
            <p:cNvPr id="38921" name="AutoShape 9"/>
            <p:cNvSpPr>
              <a:spLocks/>
            </p:cNvSpPr>
            <p:nvPr/>
          </p:nvSpPr>
          <p:spPr bwMode="auto">
            <a:xfrm>
              <a:off x="624" y="1968"/>
              <a:ext cx="240" cy="576"/>
            </a:xfrm>
            <a:prstGeom prst="leftBrace">
              <a:avLst>
                <a:gd name="adj1" fmla="val 2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773" y="1920"/>
              <a:ext cx="1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i="0">
                  <a:latin typeface="Verdana" pitchFamily="34" charset="0"/>
                </a:rPr>
                <a:t>–3</a:t>
              </a:r>
              <a:r>
                <a:rPr lang="en-US" sz="2000" b="1">
                  <a:latin typeface="Verdana" pitchFamily="34" charset="0"/>
                </a:rPr>
                <a:t>x + </a:t>
              </a:r>
              <a:r>
                <a:rPr lang="en-US" sz="2000" b="1" i="0">
                  <a:latin typeface="Verdana" pitchFamily="34" charset="0"/>
                </a:rPr>
                <a:t>2</a:t>
              </a:r>
              <a:r>
                <a:rPr lang="en-US" sz="2000" b="1">
                  <a:latin typeface="Verdana" pitchFamily="34" charset="0"/>
                </a:rPr>
                <a:t>y </a:t>
              </a:r>
              <a:r>
                <a:rPr lang="en-US" sz="2000" b="1" i="0">
                  <a:latin typeface="Verdana" pitchFamily="34" charset="0"/>
                </a:rPr>
                <a:t>≥</a:t>
              </a:r>
              <a:r>
                <a:rPr lang="en-US" sz="2000" b="1">
                  <a:latin typeface="Verdana" pitchFamily="34" charset="0"/>
                </a:rPr>
                <a:t> </a:t>
              </a:r>
              <a:r>
                <a:rPr lang="en-US" sz="2000" b="1" i="0">
                  <a:latin typeface="Verdana" pitchFamily="34" charset="0"/>
                </a:rPr>
                <a:t>2</a:t>
              </a:r>
              <a:r>
                <a:rPr lang="en-US" sz="2000" b="1">
                  <a:latin typeface="Verdana" pitchFamily="34" charset="0"/>
                </a:rPr>
                <a:t> </a:t>
              </a: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768" y="2208"/>
              <a:ext cx="11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Verdana" pitchFamily="34" charset="0"/>
                </a:rPr>
                <a:t>y &lt; </a:t>
              </a:r>
              <a:r>
                <a:rPr lang="en-US" sz="2000" b="1" i="0">
                  <a:latin typeface="Verdana" pitchFamily="34" charset="0"/>
                </a:rPr>
                <a:t>4</a:t>
              </a:r>
              <a:r>
                <a:rPr lang="en-US" sz="2000" b="1">
                  <a:latin typeface="Verdana" pitchFamily="34" charset="0"/>
                </a:rPr>
                <a:t>x +</a:t>
              </a:r>
              <a:r>
                <a:rPr lang="en-US" sz="2000" b="1" i="0">
                  <a:latin typeface="Verdana" pitchFamily="34" charset="0"/>
                </a:rPr>
                <a:t> 3</a:t>
              </a:r>
              <a:r>
                <a:rPr lang="en-US" sz="2000" b="1">
                  <a:latin typeface="Verdana" pitchFamily="34" charset="0"/>
                </a:rPr>
                <a:t> </a:t>
              </a: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0026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4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523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6.5 Solving Linear Inequalities 6.6 Solving Systems of Inequalities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6.6 Solving System of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6.5 Solving Linear Inequalities 6.6 Solving Systems of Inequalities </dc:title>
  <dc:creator>R402</dc:creator>
  <cp:lastModifiedBy>R402</cp:lastModifiedBy>
  <cp:revision>3</cp:revision>
  <dcterms:created xsi:type="dcterms:W3CDTF">2012-04-03T01:50:12Z</dcterms:created>
  <dcterms:modified xsi:type="dcterms:W3CDTF">2012-04-03T02:40:50Z</dcterms:modified>
</cp:coreProperties>
</file>