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2" r:id="rId4"/>
    <p:sldId id="267" r:id="rId5"/>
    <p:sldId id="269" r:id="rId6"/>
    <p:sldId id="273" r:id="rId7"/>
    <p:sldId id="282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FADF9-6C8B-4CF3-9A8F-9E403A49F277}" type="datetimeFigureOut">
              <a:rPr lang="en-CA" smtClean="0"/>
              <a:t>02/03/2012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89E65-5617-4BF9-B12B-F54457ED29C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C2A45-D767-4EAC-B5AE-0828F2CA11DF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D81BE-B228-4515-A400-668760A9FE9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C93FB-F6B0-4460-B1D6-C9D95736C23C}" type="slidenum">
              <a:rPr lang="en-US"/>
              <a:pPr/>
              <a:t>2</a:t>
            </a:fld>
            <a:endParaRPr 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FA3B1-2DFF-45FB-98C1-C65279B40B9E}" type="slidenum">
              <a:rPr lang="en-US"/>
              <a:pPr/>
              <a:t>3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EA42D-6D24-4463-9510-EBB59E69EDC6}" type="slidenum">
              <a:rPr lang="en-US"/>
              <a:pPr/>
              <a:t>4</a:t>
            </a:fld>
            <a:endParaRPr lang="en-US"/>
          </a:p>
        </p:txBody>
      </p:sp>
      <p:sp>
        <p:nvSpPr>
          <p:cNvPr id="191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07BF-B52A-432A-B968-2A59D05A5461}" type="slidenum">
              <a:rPr lang="en-US"/>
              <a:pPr/>
              <a:t>5</a:t>
            </a:fld>
            <a:endParaRPr lang="en-US"/>
          </a:p>
        </p:txBody>
      </p:sp>
      <p:sp>
        <p:nvSpPr>
          <p:cNvPr id="259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466EA-97B9-4B1C-AAA2-F790DB590B25}" type="slidenum">
              <a:rPr lang="en-US"/>
              <a:pPr/>
              <a:t>6</a:t>
            </a:fld>
            <a:endParaRPr lang="en-US"/>
          </a:p>
        </p:txBody>
      </p:sp>
      <p:sp>
        <p:nvSpPr>
          <p:cNvPr id="358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19695-C4CB-4449-A004-14A7E381BD1D}" type="slidenum">
              <a:rPr lang="en-US"/>
              <a:pPr/>
              <a:t>7</a:t>
            </a:fld>
            <a:endParaRPr lang="en-US"/>
          </a:p>
        </p:txBody>
      </p:sp>
      <p:sp>
        <p:nvSpPr>
          <p:cNvPr id="323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1356B-8CC0-4DDC-94C5-E136FB404C2C}" type="slidenum">
              <a:rPr lang="en-US"/>
              <a:pPr/>
              <a:t>8</a:t>
            </a:fld>
            <a:endParaRPr lang="en-US"/>
          </a:p>
        </p:txBody>
      </p:sp>
      <p:sp>
        <p:nvSpPr>
          <p:cNvPr id="361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49B67F-67F3-4636-9C9D-20792160A583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C64581-3C65-4A51-AF19-A670E6B3341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44624"/>
            <a:ext cx="7524328" cy="576064"/>
          </a:xfrm>
        </p:spPr>
        <p:txBody>
          <a:bodyPr>
            <a:normAutofit/>
          </a:bodyPr>
          <a:lstStyle/>
          <a:p>
            <a:r>
              <a:rPr lang="en-CA" sz="2200" dirty="0" smtClean="0"/>
              <a:t>6.5 Finding Real Roots of Polynomial Equations</a:t>
            </a:r>
            <a:endParaRPr lang="en-CA" sz="22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195736" y="896888"/>
            <a:ext cx="6643464" cy="1091952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dirty="0"/>
              <a:t>Identify the multiplicity of roots.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Use the Rational Root Theorem and the irrational Root Theorem to solve polynomial equations.</a:t>
            </a:r>
          </a:p>
          <a:p>
            <a:pPr>
              <a:spcBef>
                <a:spcPct val="20000"/>
              </a:spcBef>
            </a:pPr>
            <a:endParaRPr lang="en-US" altLang="en-US" dirty="0">
              <a:latin typeface="Arial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961876" y="476672"/>
            <a:ext cx="7182123" cy="42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79386" y="2378968"/>
            <a:ext cx="6583613" cy="473968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multiplicity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61876" y="1981200"/>
            <a:ext cx="7182123" cy="39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2770" name="AutoShape 2" descr="data:image/jpeg;base64,/9j/4AAQSkZJRgABAQAAAQABAAD/2wCEAAkGBhQSERUUEhQUFRQWFxcVFxgVGBUXFxcWGhoYGBQYFhUXHCYeGBojGRwYHy8gJScpLCwsGB4xNTAqNSYrLSkBCQoKDgwOGg8PGiwkHyQ0LSwsLDAsLSwsKiwtLS4pLCoqLCkqLS0sLC0sLyksLCwqLCwsLCwsLCwsKiwsLCwpLP/AABEIAQ8AugMBIgACEQEDEQH/xAAbAAABBQEBAAAAAAAAAAAAAAAAAgMEBQYBB//EAFAQAAIBAgIECAcNBwIFAwUAAAECAwARBCEFBhIxEyJBUWFxc7EHNIGRobLCFCMkJTIzNUJyg6LB0VJjdIKEs8NikhVEo+HwVNLxFkNFZJP/xAAaAQACAwEBAAAAAAAAAAAAAAAAAwECBAUG/8QAPhEAAQMCAgYHBgQFBAMAAAAAAQACAxEhBDESQVFhcYEFInKRodHwEzJCscHCM3Oy0kNSYqLhFCOS8SRjgv/aAAwDAQACEQMRAD8A9xooooQiim5p1RSzEADeTUMaeguBwi3O4Z/pRVSATkrCio50hHyug62A76cE6/tDzihFE5RXL12hQiiiuXoQu0VzapJmXnHnFCEuikCYc484pW1Qhdorl6CaELtFIedRvIHWQKal0hGvypEHWyj86FNCpFFJjkDC4zB5aVQoRRRRQhFFFFCEU3iJwiljuHNvpymcWt0PVQhefaxaZnxBOwh4NWCWzHGJAAN97Zjz1RYjReKs5K2CbIb3wZFrbIABz3jzitRAdpIv3mKkc/ytKw9RfNSpM0f/AF4xV8ivGvchrObrqtozq09Vp5rLPqviV4S8yoY04Rtl5DkdqwBAGfFPoq70RojELIqSziVTHwhDKSy3IUAPcG9777ji7qmaRfiYwnlMcX4EB9c1Ow2JU4uQBlJ4OIAAg/WkLW6rj0UClVVxcWVpq+g81GwdziZYGJKoqsrbmz2bgkGx377U4uIdcVwBkYqY9sG7BhvyNjYjLmowo+Hy9mv+OkYn6Ri6YW9uq6Rpz+qsY2l1KfBXnStV3GSsuIiiLkiUNnc7QI6jYjyVF07grPChmnUStse9OUIOWZt109pvx3Bnpcd3613Wb5zCH9+PZqS43UxxtJj3g940vILO6e1EiXgy82IcSSLHnISRfcbnfUXTXg1ghQNwkpBdUysDnfO/krW63j3uI808Z9al64r8HPRIh9JqHW0laEk+yrrJB8FjtM+DCGCIvwspAYCwsDmbXvT+O8HqYaJpFnlIXZyHFOZA3+Wtbrb4pJ1qfxCu6xZ4N/sofxLQ61eHmqxOLhGTrdQ8Or5lVMmhJIIjIMQ7AAGx32NhlnblrmN0DIIuFbEu6AB9hkj3G1hu6eerjSZvgm7JD6FNGKN8CexX1QaknPgqs+E/1U5W/wAqJPo0cCJHs6hQ9rWPIRbeAc6VPgRwPCkKwCiQC3GGV9+YvUl2vgPuB6FFc2r4D7j2aK/JRo2/+qcklpJFg4VXJUIH2bkNa17A7r+SlS4uZYeGEjFdjb2dohrWvYEZX8lIja+j/uD6FNIEl9G3/cH1TUh58FHsmjV8VOSm/wDGZo4OH2g6bAcq9g1rDcy5X/8AL1faM0gJkVwLXVWt0EXFYyWT4qJ//X/KtBqf4tF2UXq1ZjiSOCXPE1rC4ZhxHJX1FFFOWFFRNLuRBKRkRG5B5iFJBqXUPTA+Dy9m/qmoOSs33gvNYNBYpo42M4VcinGe4MnNsrkTtek1xtWG44fFH3u7sAHNr8YkXIuc6t8bjmjw2GKgHKNmvyBFUj8WzUKHSshBI2bsu25KjMCPjCxG4kKbddZdBq9AMTOaubQC+obeHFKHg9X60zHqQfm1OaK0GuFx0aozNtRSE3tyEDK1NRaamY8Zza6s2wASEL7R8yEA9ANW2KPxhB2MveKnRbmBsS3z4k1ZI+oId4DgEuA/D5OyHsU3jPpCHs29uuxfSL9kPYrmP+kIOzbueq6uf1Sh74/L+0pOsHjWD+23sUa178Meada5rH4xg+1Pelc1vPFgPNOncal3xKYc4ODvmVL1mkjWENLchXVlUZbTANsrfkHKegVkX1rxDPtcIR/pAGz1WO/y1O1/xRMscfIFLeViR3D01KwerIkwcQBVXY8IWIubEGwy6LUmTSe8hmpbsI2DD4Zkk4rpHXeg9BSsdpD3Ro93tY2AYczB1vbo5fLU3S+eCbs1PqmmH0SkGDeNnIX5TPbO91OS+QADpprDaZhxMLw3ZLR2uwBOyoF2FjYkW3U2up2ZCw0B60QOi19cshZWUEAkwqqb2aJQbb/kjdVThNLCbCzqF2VjisONtEjZbebDmpWhtZo3KwBWHF2UZrcaw5QPkk26azOidN8AJFKBxIACCSBYXvu5wao6VtiDa4K0Q4OQ+0aW3BBA4nuyC2EZvo/7g+qaTh2vo8dg3qtXYJ0fAExghOCkABNyLBgQTy2NN4A/Fw7B/VamjVwWN2Tq26/mjBtfRv3D9zU3A3xX/Tt6rV3R5+LB2Enc9NYQ/FX9O/qtQ3Vw8ld+bvzPNIc/FB/hvyrTaneLRdlF6orMH6H/AKb8q0+p/i0XZReqKuzMcEnE/hu7ZV7RRRT1zEVF0qPeJezf1TUqo+kB71J9hu40FS3MLHR6ME+Gw4LFdlEbLlugBB9B8lIl0NENnbkdictq4zZVKNc85J3c+VRGx8kcGF2GspiXayBvklt/l89RElnK2MuRcWyHyjIXJ3c9qz1GxdcMkv1qCp+Z3K4w2rUDKjDbsVuM7GzOJQD6vVTmNPw/DHnjm/I1n49LTtkJGJccUA2seKgXr4pb+Y1cSSg4nAsL2aKX5W/ONTn089RUUtuQWSB1XurZ36SpK/SJ7L9KTpPx7DfZYehqCfjEdlSdLn4dheph31TUeP1Cs332/ln9JXNZvnsJ235pXNcvmoj+/Tuaua1fLwh/fjvWjXX5hOiaP2ql3xIgzg5/NUOvgtigedF72FMtrNK8PBg7ARVAKXBKjim5v1HK3LUDWDFSSYiQyixDFbcigE2A8nn31d6saFinw0h2SZeMoJJsCVuhAGXnvurL1nSEN1rulscGEjdMK0pvzVEMQ+wRdtgkXHIWAy8tjVtqvguFlYDirwTKc7m7LsEjym9uTKoWh8KZlkhFtsWkQHK5Xist+lT+EU9hNA4trlVdCgy2iVORvZL9OfNS2NNQaVTsQ9ha+PSDT569+xTNXIVjxfBSraRWOyQfrbJyPOCDcHoHPVXgcOrJiGbfHHdehi6i/muPLVroDRM74pZZlcBW2mZwQSRuAvv5PIKkYPVORI5xI6KrqBcXbZCuHYkWHIKa2MkC1rrHJiWRvdV9yGVpxvTlqUnV0fFz9Im7iPyqVos/Fo7CTuel4CFFwJETFk4OUhiLE3DXNuTOmtDn4tHYye3WlgpQbvJceZ2npu/rH1SdF/Rg7CTuekYH6J/p5O56Voc/Fg7CX26Ro8/FP9PJ3PUt1cPJTJm/8z9yT/8Ah/6b8q0+p3i0XZReqKy6H4n/AKY9xrT6meKxdlF6oq7MxwScV+G/tlX1FFFPXLRTON+bf7Ldxp6kT/JPUe6hSF5N/wDUGHaCOORJSUj2CVKAfJsSLmnDrRhxuhl+VtfKXfe/mzq5ggX3nir4zONw3e/2HVuoSMbMWQyxjjcP25hWSjtvgu/7WD+Q/wDLju3LNnTmF/8ATyHO/wA4P2OD3gfs59edWGjNOjEYvCqsZQRrIoudrIpYcg3bNWGNUCDGZf8A3x/gNWX/ADz/AMOv916A01z8ESTxFhow1oaVcTSw1c1HmPxmvYn2qRpo/DcH1tXMQ3xnH2J7nrmnj8MwX2m71qDkePkks/Ej7B+Tka3HPC9uv5V3Xg/Bh2qe1SdcTlhu3Wu69+K/ep7VS74kYfPD8T807rfo8PhpCANpSJMhmdnI35+LfzVQagY60rxn667Q+0v/AGJ81bLHzosZMnyDZW6nITPozrB6G0RNFjMhxYX47txVC7jdjzqd3TVJRSRrgtGCeJMJLC87x64071pp9CphlnxEdzKA7qTuS98gu4+Wpb4tmwRkvZzAXuuVm2L3HNnVdrBrRh+BkjV9tmRlGyCRciwu27zXqpj1rJwwhWB2964PaByvs7N7BT31YvY00B/7Sm4bETMD3tJNRc2tTfqWiw87PgNpiSxgckneTstnTeijfRy9g/c9UOH1oaPDcC8EmUbJtZjeCAbFennp7RGtUAwghZiriN1zB2SSGtYi/Py2qGyNqKnUmSYOYNdRvxVFL2vsVtoQ/Fq9jJ7dJ0H9Gr2Mnt1zV5r6NXspR5ePRoA/Fq9lL7dXbq4eSzzfxPzB9yToI/FY7GX/ACUnRp+Kf6eTueu6vm+ix2Uv+Sk6J+iR/Dy9z0N1cPJWlzk/M/ckxfQ/9M3ca1GpfisXZRerWWg+h/6Zu41p9SPFIeyj9WrszHBJxXuP7ZWgooop65SKRL8k9RpdJk3HqNCFhYz83/FzD+/XB8lOjHN68n60D6n8ZJ6RL+tcPyR/Hd7n9aQupr9b01j/AJnG9qp/DBVl/wA838OP7rVW6R+Zx321P/Thqx/54/w/+U0a/W9Qfd5H9LVBxZ+NYuxb/JXdYT8LwX2270pONb40h7Ju6Su6x+NYLtD3pSjkeI+i0s/Ei7B+TlzXQ8XDn9+n50vXzxRu0TvNN68fNwduncaj6348zsMHCNuQsCx5EtnYn0nm66l5ppIwrC72BGQJJ3AEVKc1v0uhibDLd5X2Rsrns5g59OW7fTEGrGIxGycZKQoAtGtri3P9UHpzNWmitCw4KMuxBYC7yHf0heYdG81kNMa6zSsRGxij5AuTEc7MM79AyqjyBd/ctWFY+T/bwmQzeRrOzZ8+C3WC0BBFbYiW/Ow2j/ua9WANePxaamU7SyyA8+23puc62eq2uXDMIprCQ/JYZBjzEcjdWR6OWY52E0pRJxvRWIY0yF2ntzr4rWk1BxuhoZcpIkbptY/7hY0/icYkYvI6oOdiB5r76RhNJRS/NyI9t+ywJ82+tBobFchntG9dtRvHmszjNTZItpsFKy3BBjY5MCLEBtx/mHlpvV/TiJA2ElBilRJFAfINcMbDmOe7l5K2dVOsGrseKSzZOPkuN46Dzr0Usx6N29y3sxolHs8TcfzaxTbtHioWrhvoteyl75KRoY/FI7CX/JUDQekmgSTAzqFdUk4M8jgqzb+XlIPLu3ip2gD8UjsZv8lQw1pw8k7EMLdMnIvBG8HSIKThPof+nf2q02op+Bw9lH6tZjAfQ39PJ7dabUM/A4eyj7qvHmOCz4v3JO2fqtHRRRT1yUUmTceo0qkvuNCFhOb+NPpDfrSW+Sf45fXX9aWEJJsCbYwE25BYXJ6M6S8Zswsb+60e3Lsbcd2tv2d+fRSF0wRUJrSPzWP60P8A0oqsL/Dv6f8Ay1X6THvWP5uL/ajqf/zo/hz/AHRRr9bUH3eX2tUHH/SmH7Ju6SjWfxnBdqe+OuaTHxphuzb/ACUa1tafBH99+cdLOTuPktMf4kPYP3pnwgTDgolB45kDKBvyBFx5SKstWdBe547tnM/GkY5m+/ZvzD0m/RWOx2sIOIfE2DbJ2MOp3ZfXI5gDe3O45jVNi9OzyNtPK5PQxAHUBYClGVofpLox9HTSYdsIOiMydpOrgNe/gtj4RdIlUjiB+WS7dS5KPPc+QVl9AaCfFSbKnZUZsxz2RyZcpPIOvmptcecQVSdyWtsxyMc1PIrnlQk794vfMZVsvB5FswSgiziUqwO8WVbA+XaqlBLJXUtDi7o7BlrfeGvic0zivBymz73K21/rAKk9OyLj01hpkaNypurobHnDA/ka9qryvXoAY2S3MhPXsi9Wnia0VCR0Pjpp5DFKa2qousWKeSUSOxPCIjrfkBFmUcwDBh5KroMSyMGQlWGYINiOo1L0kfecNz8G48nDSW/OpelsBGMDhZlAV22ke31iGaxPTla/VSCCSTzXaY9sbGRkWJLe6vkvQNVdO+6oNo24RTsuBlnvBA5AR+dXFeeeDGU8LMvIYwfKGsPWNehV0InFzASvF9JQNgxLmNyz71R626vDFQ8X51LlDynnS/Me+3TVfqxi1fRjoPlRpMjjlBIdh6D6DzVrCaw2mh7jxjtuixcUinmEuyfat/vNDxQ6SZhXmaI4c6us3lmO6p4qfoz6G/p5fbrT6gH4FD2Ufcay+ifob+nl/wAlabwfeJQ9lH3GpjzHBVxnuyds/Vaaiiinrkorjbq7XDQheSa3aQeLFKY2K7KhgBkNoltokct7WN+SqKbSkgxBmDHb2toHr3Dqtlbmq31vkAxBuL8V08uZHmLA1z/hsZ0a0lhwgdeNy/UXZ6rG9ueue8EuNCvY4Z8ccMZc3Pq95UDSWn5DiTKGNstlSeLsEA7BG7ZIyPPet1DOHxUbLubClh1GRCO+vN2lABuM2iUDoO0ufmU1udAHjYW//o2/uR29FqtGSSUjpGJrY2kClARxsnNLD4zwv2HH9yoPhI+RD9p+5am6a+ksH9l/apjW1eFxWEgO4sXbquAfQrVZ4q1w3+Sy4Y6MsD9jSe4uWX1k0G0CQE3s0Yv0SfKYfiFVuiMMkkyRyMVVzs7QtxWOSk33jatevS9aMMmIiaDaXhivCRqd5Iva3PfNfLXkxNug+kVmlYGOtku90biXYqAh1nX8cj62KRjsGYpHjfejFT5PyrRaN1lOGmWRgWSeKNpAN+0LoXHTtKx6do1m8XjGldpHN2Y3J6at9J6vziGCQIzJwK5rmVuWfjAZj5W/dVWkgktWjENY9rGTkXse6tuYC2GL8IOGVLoWdrZLslc/9TNu8l684x2NaWRpHN2Ylj+g7qbSBmOyFJY5WAJN+oZ1t9U9SGRxNiRYqbpGbE35C/VyDz7rVcl8xosojwnRbC8G52m53BZfWTDtE8cTb0hj87XdvxMw8lV82kHaNIyeJHtFRzFjdj01pPCXFbFKf2o19BYfpUfUzVZMWWaRiFjKgqN7XuRxuQZGocw6ZaFohxMbcI2eXjzystB4NdGlY5JmFtuyL0qt9o9W1YfymtpVdpXFjC4Z3RAREo2V3CwIAHVasRhvCdKZU20jWLaG2FDFtk5Egk8m/wAlaw5sQDSvLugn6Re+dgtx2Cw7lstIa14aAlZJRtDIqoZmB5iFGRqq1vVcXo7ho7kLaVbixsCVfLkyv5qw+vCbOOm5mKsP5lU3rdamgS6NCHlEsfnLf+4VAeXuLCtMmDZg4YsUwmtWk8xVJ0R9D/cTf5K03g98Sh7JPzrIatz7WiJAd6JiE8wZvarX+DzxKHsk/Orx5jgsWNFBKP6/NaeiiitC46KKKKELyHWbBGXFhAQNuYpc7hdIT+dZ7FTOu3ESwXbJZOTaW43dG6tZrNiVimMhBLpiNpFvYG0UJYk2vYWG7np3EYjBvi49pCZGCttX4m0QGQOvKbWz6qwvbUm69XhsS6ONlWEtoe8XWXw2hJJp+BGRVVDE/VAChj02J3VvREExUKruXDyKOoNEB6Ko8JpTCxzy4pZWIbishQ7QLEEEZ5rxTV3h8Sk2KDxsCIkeNxYg3cqVtcWI4pq8YAWXGyySEaQIaGnURci/iR3qJp1vjDBdO1+dNzcbTCD9iEn8LfrXdYm+MMD1t3im720z1wez/wBqDnzCpH+G0/8Arf8AqKla76EM8G2g98iuwtvK/WH5jq6a8sY17pesxrjq2ksDvHGolXj3UAFgPlA235Z9Yqs0Ol1gndE9JiCkMmRNjsr9FhdWdGpPiUjdrKbk87WF9kHkJzr2BRYWGQGQtyCvEtGmThUMQJkDAqFzJINxXswxa3CsVVyBxCy7V7XItfO3RzVGGpQp3T7Xe0Ya2obbN/rYn6ocfrxhIm2TIWIyPBqWA/myHmNZrX7Whi5w8Rsq5SEfWblW/wCyOXnPVWGJoknoaNRgOhRKwSTEiuQH1W01sxK6QeH3JeRwHDLbZYC4Iya1+XdenNWcQNGmUYtghcIQikO+W1vVL7OR5SKwyyFSCCQQbgjIg8hBG41Lxz8KvDfXvaXpY3If+axv0g8hApIkqdLWuy7AgRDDV/2/7q1qL5eC9GxmtWGxcE0MbnhHjcKrKVLNa4C8hN+S968pc2NG1VlpB+GiEx+cVhHL/qJBMch6SAwPOVvvNQ55kzTcLhGYIlrK6Ltuo+R+fG0TGY9pSpbeqKl+cLkt/JYeSvSfBdNfCsv7Mp9Kof1ry0CvRPBRNxZ15mjb1we6rwnrrP01GP8ARmmqnz/yntWssBjl5nxA/wCnW08HXiUPZJ+dYrVfPR2Mb9tsQf8Ap1tPBz4lD2ae1WqPMLzXSGUnaH6StTRRRWhcRFFFFCF5PrvhuExYQckckmWdyNs7ukIorN+5WAeQmzRPGhHLfjcvRsWrXa040QY+KYglQHVrb95vbps4NZabSKtHOtrGWVJFHReQkX6NoVgkA0j61L1+BdJ7FgaLUH6r+CgFLbXMQ3oI/Sth4PZSxnJ5eC7nrHWuZOonzML+itb4N90/3ft1WL3wn9JD/wAV54fMKw1lPw/AfbbvWm9N+96TwknI68Geu7L7YpzWnx3AH94R6UprwjC0MUg+UkvFPNcE96jzU53xHh9FycPcws/ma5veXBa2imMFjBLGki7nUMPKLkeQ5eSomsWPMOFlkG8Idn7R4q+k38lOraq47Y3F4j11pzyWB07piPDu8OCGwLkSSg8djfNFbeqDdlv76TQuN4PExSMcldWJPQc71CjQswAFyxAA5STkBXo2F8HcKQNt3ebYbO5Ch7G2yBa4vbfe9YGh0jqjUvcTSYfAxaEhJLrE5k6qmq85mmLEsxzJLHrOZr1HVbVOKKFWkRXldQzFwGtcXCqDkLDf03ryi9e2aC0is+HjkUg3VQbfVYABlPMQfyq+HALjVZenXyRwsDLNOdPALG+ELVeOOMYiFQnGCuq5LnuYDkzyNucVjtEm7OnI8Ug8qqZF/Eg89ejeEnSKphODJ40jLYf6VO0T1XsPLXnGhTaQt+zHKx//AJsB6SB5aJQBIKJvRkkj8CS+9K05ZeKmaTEZweFZbCT31Hta5CvdCenjWv8ApUPAH3rEDk2EPlEqAegtVfepceIAgZR8p3Xa6FUEgeVj+AUmtTVdb2RYzRF71/ur4JuaBkI2hbaVWHSrC4PmrTai6R4EYtjyYcsOsGy+lqsF1XbG4LCPEUDorRsWuAVDNs7gcx7VV2m9VmwcaqJduWfibCrYbAKucybnjBeblpoYWnSGS50uLhxLDh3GjiaEcDc9wqtRq3EBoc2+tFOx6+OO4CtV4OPEYezXvasvq4fif7mfvkrT+DbxGHs172rVHq4Ly+Nyl7f7lq6KKK0LjoooooQvOtZdGJNJiBIxQI0TBgNq21dDlzHi+YVWYjViNcQrhgIouCEoN77QC7NrDPaut+bOrrT3zmL6oD+NqY0luxf28P8A46zOaCV2IZ5GANa63noj6rLQasTEElNiwmDmTigDZGybnkuTnuyNaXVrR/ueWVWsOF2WjAIO0FW8hFtwBYDp5Ke0jvx3YL6k1LB+EYTsJfViNQGBpr62JsuKkmYWuyI+ml/jgomtvjeAP70+tHSfCMt8Mg/fKPOrUa5H4RgO29qOu+EXxRe2Tueodk71qU4f3sMeP6im9R8ayGXBy/LhZivSt+Nbovn1PU/XhL4Ga3IFPkDreq3XXAtE6Y6HJ4yBJ/qXcCeffsnoI5qvMNio8bhiV+RKpUjlUkWIPSD+R5as3IsPoKkpGmzGNFiRpbnDPvzC8m1fxKpioWb5KyIT0C4z8m+va714XpDBNDI0bizKSD+vURn5avNG+EHEQxhOI4UWUuDcDkFwRfy1mhkDKgrvdKdHvxmjJCQfLNR9dNDe58UwFtiT3xOgEm48huPNVVgNMzQEmGR0vv2TkesbjUuPSnD4pZMVx1ZgH5AEPF4tt2yDcdVafH+Cw7RMMy7PNIDcfzKCD5hVdEuJcxaziI8NGyHFm9M6VBp6Cw+Nx0kz7crs7HlY3PQOqrB9HPDgxKwtw7bC8/BrZiepmtboQ89bPQ3g0RGDYhxJbMIoIT+YnMjoyqX4RsIGwVwB726HmsDdMuYZiriJwBc5ZHdKwumjghyqKnIbgOdF51ojRPDpNs3244+FUftBWAcddjfydNc1ex6w4hHkVXjvZ1YBgVO82PKN46qvPBzG4xisEYoVdWaxKjK4ud28Cr+Hwcr7taRre577apyknPYPMoPnFhz1VsZIBCficfHFJJFMbEVG3YRx1hbSEKFGzshbZbNgtt4tbK1YzCN7sxk+I3xQRvFFzFirXYedj/MtTdctNMAuEw+c82Rt9RCM781xfqAJ5q5qSPiwdU3e3/atRNXaK8xFGYcO6c5u6o20NannSnek6tj4n+5n75K0/g18Ri+wve1ZjVr6IHYz98labwaeIxfYHe1WjzHDyUYzKXt/uWsooop646KKKKELAaxfOYz7EJ/HJTGlTljOuA+rT2snzmM7KM/jlpjS+7GdUBpB9eK6Uerl9qc0h8rHdgvqTUL8/guxl/tx0Y75zG/w6erPSUPvuB7KT+1HUevFWbly+xRdd/nsCf3/AOcdL8I3if3qdzU1r2OPgj+/HelPeEfxI9ontVV3xetS1YfPDcT+pSddfEJvsp661l8IJdGiOdLyYaZIzIvKrFQfIbk2PLuNafW/PR8v2E9ZKRJnor+l/wAdDhV1dyjCzezgDSKtc4gjkPEak1pbQeH0lEssbgNayuB+GRd+XnFYyfwe4tWsEVx+0rrb8RB9FWGi9D4nDwR4vCPtbSbUsZ5QCb5fWFhfkI5CavtC+EGCYAS+8v8A6s0PU/J5bdZpZDX+9Yre2TE4UOGGOmwGlMy3iLH6Kt1e8HOywfFFTbMRrmD9tuUdA89bu9JjkDC6kEHlBBHnFKrQxgaLLg4rFy4l+lKeWxFIeIMLMAw5QQCPKDSr1D0hpeGAXlkVOgnjHqUZnzVYpDGucaNFSpoFhYbubkrP6za1Lh/e4xwmIbJUGdr7iwHoG89VVWI1rnxbGPARsBuMz5W6RyL6TzCl+D7RacCcQw2pmeRS7G5sMja/PyneaUX6Ro3vXSZgxA0y4jVTq675aWweK7qHgQ8T4qQl55WcFmzsBkQOa/6DdUnUr6NHVN3tRqB4iPty99c1J+jh993tUMGXrYmYtxcZa6nNA3AaVAk6sfRH3U/fJWl8GR+ARfYHrPWa1X+iR2U/fJWk8GJ+ARfYHrPV48xw8knGZS9v9y11FFFPXIRRRRQhef6zfOYzsFP4pajaXOWN+xCfWpzWrFoJ8YpdQ3ucCxIBveRrAHebEHy01pg5Y3soj/c/SkH14rpsBAbXd82p/GfO4v8Ahl/z01GePo/s3/sJT2K+exX8Mv8AnqPCeNo7s2/sLUH13qW5cvsKY1+Pinbj8qf8I3iT9oneajeEE2XCn9+O6pXhCQnBOACTtpuz+tVXfEtEFv8ATdo/qCe1pN9HS9kvetNx/RX9Kf7Zp7T8RbASKASxiWwAub8XKwpGHw7HRoTZO37mK7Ns9rgyALc9W+LkkNIEI7f0CRq419GJ2Mnt1W6uaBgxGj4jLGpYK9mHFYWdrcYZny1b6AwTpgEjZSH4NwVO8E7dgebeK5qzgmhwccUllks42bjeWYjcc8iN1VArSuzyTJJtH2pY6h06ih1dZZLVrVN5cOs0OIeJyWBAvbI2GasDT2g8NpHEQiSPF2Usy2dmJ4pt+ye+tRqpo9sPhlhkK8ICzEAg5FsjTeqWGEMRhMkbujsWCNfZ2jkDexG6obHktU2Pc4yGzqG1Wg2vu4LOaF0XjMbHttjHVdpktdycrXyBA5ad1L1Vgmj4aZTI/CMtmJ2eKRYkDf5TV1q0YsNh0XhlcSTMEZQ1mdjbZHmOZypOr+Jw+Gf3GspeXbZzxbC5sSt7kXAH/hoDBYlEuKlIkbFUCtqNpYVrkBuzSfB74pbmmk71o8H/AIn97J3ijwfH4Ke2k9mjwf8Ain3sneKs34VnxP8AH7TfuXNQR8C/nl765qR9HD77vau6geJfeSd4pOo30eOubvNDfhRif43bH3JOqv0T93P3yVpfBgfgEX2B6z1mtUx8VfyT971o/BcfgEX2faerR5jh5KmMym7f7lsKKKKeuOiiiihC8y09q5Hicbii5ZSrRAFbbjGDmCM91VEmpUi7Sw4kG4sVJK3G6xCk35eStLpKdkxmMZV2rNASOXZ4M3t07qqscImBdhJG23uZb3Y3ztzWB5RurMWNN124sRO2jQ61BagOoalXSYXSUZdiBKXTg2PEYlRtWyyP1jnblpiPT08b4YTQFRCdgEh1uGUR5k5XtnlWl0aoDKVnV1N8ix3G/wBW+Z2vzprXN74UWOXDRetUFtBUFNZiQ+QRvjbe1QCM7fJMeET5vD9E47jUjWnH4gYmCHDSLGZRISWAIuue8gkZVH8I3zUHbjuan9On4xwX33dQ7M8lSGns4iQDQSG9xYVVfidYZzo+ZmbYxEMoiZly+sM+i4JGXNStK4fEYbBSs+JeRy0RVhdSo2rMAb3zv6KrtLfM6T5vdEfn2s6n6dwcsWjZBNKZWLowY3yF0sufNY+eq1N+HmtAa0FlKDSeLU2hhoDSwFdqs9bJiBhrEi+JiBsSLjPI9FU2mNGPi5cU6FjJhzGkKqQOMOM+/lvfmq01vPFwv8TF+dM4LSIw50jIwJ2J9sgbyGA2bX56s6hND6sVnw7nMiD4x1r05uaPHLmkzYlkxk8hydcAGPQwN++oWhsAsE2Bdb3nhfhMydptkPfPpI81SMd75isTYG7aPuBy552pOBmEkmjQpuUgd2tyDYCC/NxgRUa/W0JzSQzi2/8AwdTxUbR3iuj/AOM9p6l6Gw8ZxTwy3WaPEtiYzkOEU2tnbMWzt+hqu0ViVMOAjDAuMUSyg8YAMxJI3jIipmK0ok+Jw4ChMTHi+DIFyeBU8Yk23Hf56gUoOSbI12k5tDfSvsuaHhqKsfB/4se2k9mu6geKntpPZrng/wDFT20ns0agH4Ie1k71q7fhWLE/xu037lzwfn4Ie1k/KjUbxH+aXvruoXin3sneKVqVAy4IBlKnalyIIOZyyNDdSjEm83aH3JnVD6L/AJZ+960Xgs8Qj+z7b1Ras4R4tH7EilGCzXDCxz2iMuqrzwVH4BH1H13qzMxw8lTFkFsxH84+5bKiiinrkIooooQvPNOsBi8WWLAD3K3FFzfZawtygnfUbD4kva0ysC6kq4AIUm+wL3uRmKm6ZRjj8UEYKxjw7AnMZbdweg2t5agYnDsSA+HR1NiSnFN8rmwOds99JXTFKAHYNmwbfNcxOEuPfcOGKmw4I/KU7RBsByH0nzwNMqnuJthZFHDxXD8huBl0fnUqNE2iNqWJ1bLeRkQpK3HLe3SLdVc1kD+4SXfb48RBIANtpciBuN6q7Ip8RIkYN427eY8V3wjfMw9uvc1O614Sfh4JsOqsYuEvtsoUbVgL3YdNNeEY+8RdsvqtUrXw/AZetPXWodm7krQOIbABS5cL5XoN21QJ9XZBo+ZXZOGlfhpGZgEHGUnjbrADf00SaMxE2DkXETwlWCMjLmionGYkqovkBz7qn6Yb4sf+HX1VpvCH4qH8K3qGo0RWm5Amk0NK1dPYLZZbMhZMYXRDywRvJiuGCyriA+ybbCA3UA2O8GibQkGMYYpJJBE9i6AECTgyQLgnLdbd5qf1ey0anYye3SdT/o5PsSes9SADQKHyPZpva6ha7RFgLGtbAbgpWh2inY4xNsbacFstsgbKtzC/KOeoupuDw+w2IhjZDIWWzNtbIB3LlkL93RXNRD8ATrk9Y1zUE/AV+1J30C9FWYFjZWgmgcG56utbwStU4IZgcUsKxyM7rkWPWQDkCb52FParYhcQnuloo1lLMhZVsbC1szc//FR9QD8CH25D6RTepjkaOJ6Zj5r/AKUN1K2IF5bmxDRc5da3CyY1d03wcqQpFs4aR5EjkJ4zyL8pjyZnksLZc1J0drLOJV2o4hhnnbDgoNkh72BIB6uTPOrLVXBRthMIXCllG2l+RyzXI5zWY0A7y4mKFrCITzYhed2QnK/QfzqtSAFpDYnul6o6tQa66aVxvyV3iNYJuBxFmAcYr3PGbDiKSAD0kZ5mmcfPilwxjkkdZBikhWYXUvG17MOcX7hXdHaOXEQYyNmC7eLk2WvucFdm3PnyVDxmMmlwqxSNaeLGRwl9+YvsP0nPy26aDVDGs0gGgWcK23Ch4VrUb1daCmkEeLhlcyGFmUOd5VkJF/8Azlq98FPiEfUfXeqvAaI9z4eYM5kkcSSSOd7Nsn0AfnVp4KvEI+r23pjBQjmsGIc10UhblpN3Vs6ppvN1s6KKKeuUiiiihC8v1+GJTHh8NYmSMRkcU3KbT2s3+k1SQ69TIBw8GRvxhtJexsbXuDmK9exehopWDOgLA3DC4YGxG8dBIqln1Hj4nBuQEd3CsAwO2G2xz2O0T5qS5jq1BXUixcWgGSxg015HXrHJZLCa8YZ/lFkP+tcvOtxSdZsZE+CfgnRgDGbIRlx15BuqXj/BubL70j+/MzGM7LGJtsgchJUlf9tZjHak7HK6Hh+CAkXLYY2R75E7x6aW7TpQhaom4MvDmuIoQdoz71d+EXxePtl9V6k6+H4DL1p661E8Inisfap6r1L17QtgpAoJJKZAEn5Q5BUu+Lh5qkJth+0fm1d02baMfsE7kpuI20V/Sn1DUjTWCkfR7IiOzGJAFCkkniclODQs50dwSxPwnucJskWO1sWsb2tnU0vySmub7MVPx/RRNCG2i17CTueuarG2jE7OXvkq00fq1OMAISlpOBZLErkxVhmQec09ofVGePBLC2wHEboeNcXbasbgdNSGm3BRLKwh98315da/iqTUrLRydUp/E1Go30en3h/Ea0GgtS5YcIsDPGSFcErtW4xY3FwOen9CakmDDrCZQ1gw2gpHyiTu2umhrTbgonnjd7WhzcCOHW8wsxqJlgF65D6TXNRUvgFB3MZAeokg1rtD6kJh4BCJHKjazsoJ2iSeTpqVo3VCCCIRJt7AvvbPjEk5+WpawiirPiWO9pT4nAjgK+a850Bo6cy4eOWPZiwhkIk5JC1wmzzixvlXdF6ClX3NJxLxzTtJx1PvTnMgg2OQOVemYLVnDwoI44wEFwBdiM8zvNP4bQ0MahUijVRuAUAdOVAiVpOkCSS0Z7u1XWc9IrzCLQZkwrlJY9o4l8TG6naQWOVzboPPTujtCCTDo/Cl2M/uuRlRuOy34qqbEbrDLyZ16jHhEUWVVA5goHdToFT7MJbsc8ggba6u7JYko8+Hdo4pbvG4VWQq17MACDuzqx8H+iJMPhEjmXYcDMEg24zHkJ5xWmoq+jeqzGY6BYBYmvdXzRRRRVkhFFFFCEUUUUIRSXjBFiAR050qihCj/wDD4/2E/wBo/Sn1W1dooQiiiihCKKKKEIooooQiiiihCKKKKEIooooQiiiihCKKKKEL/9k="/>
          <p:cNvSpPr>
            <a:spLocks noChangeAspect="1" noChangeArrowheads="1"/>
          </p:cNvSpPr>
          <p:nvPr/>
        </p:nvSpPr>
        <p:spPr bwMode="auto">
          <a:xfrm>
            <a:off x="63500" y="-1247775"/>
            <a:ext cx="1771650" cy="2581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2772" name="Picture 4" descr="http://www.snappypopcorn.com/productcart/pc/catalog/3001_de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999334"/>
            <a:ext cx="2627784" cy="381404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862064" y="3895888"/>
            <a:ext cx="5670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design of a box specifies that its length is 4 inches greater than its width. The height is 1 inch less than the width. The volume of the box is 12 cubic inches. What is the width of the box?</a:t>
            </a:r>
            <a:endParaRPr lang="en-US" b="1" dirty="0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2114276" y="3224808"/>
            <a:ext cx="7182123" cy="42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Why are we learning this? Connection to Marketing!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  <p:bldP spid="6" grpId="0" build="p" animBg="1"/>
      <p:bldP spid="7" grpId="0" build="p"/>
      <p:bldP spid="10" grpId="0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2852936"/>
            <a:ext cx="8458200" cy="3888432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b="1" dirty="0" smtClean="0"/>
              <a:t>Factor </a:t>
            </a:r>
            <a:r>
              <a:rPr lang="en-US" altLang="en-US" b="1" dirty="0"/>
              <a:t>completely.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57200" y="3159968"/>
            <a:ext cx="306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1. </a:t>
            </a:r>
            <a:r>
              <a:rPr lang="en-US"/>
              <a:t>2</a:t>
            </a:r>
            <a:r>
              <a:rPr lang="en-US" i="1"/>
              <a:t>y</a:t>
            </a:r>
            <a:r>
              <a:rPr lang="en-US" baseline="30000"/>
              <a:t>3</a:t>
            </a:r>
            <a:r>
              <a:rPr lang="en-US"/>
              <a:t> + 4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 – 30</a:t>
            </a:r>
            <a:r>
              <a:rPr lang="en-US" i="1"/>
              <a:t>y</a:t>
            </a:r>
            <a:endParaRPr lang="en-US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707904" y="3299048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2. </a:t>
            </a:r>
            <a:r>
              <a:rPr lang="en-US" dirty="0"/>
              <a:t>3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– 6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24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441325" y="42989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310" name="Text Box 142"/>
          <p:cNvSpPr txBox="1">
            <a:spLocks noChangeArrowheads="1"/>
          </p:cNvSpPr>
          <p:nvPr/>
        </p:nvSpPr>
        <p:spPr bwMode="auto">
          <a:xfrm>
            <a:off x="450850" y="5293568"/>
            <a:ext cx="1096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3.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9 </a:t>
            </a:r>
          </a:p>
        </p:txBody>
      </p:sp>
      <p:sp>
        <p:nvSpPr>
          <p:cNvPr id="7311" name="Text Box 143"/>
          <p:cNvSpPr txBox="1">
            <a:spLocks noChangeArrowheads="1"/>
          </p:cNvSpPr>
          <p:nvPr/>
        </p:nvSpPr>
        <p:spPr bwMode="auto">
          <a:xfrm>
            <a:off x="3779912" y="5387280"/>
            <a:ext cx="17235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4. 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+ 3</a:t>
            </a:r>
            <a:r>
              <a:rPr lang="en-US" i="1" dirty="0"/>
              <a:t>x</a:t>
            </a:r>
            <a:r>
              <a:rPr lang="en-US" baseline="30000" dirty="0"/>
              <a:t>2 </a:t>
            </a:r>
            <a:r>
              <a:rPr lang="en-US" dirty="0"/>
              <a:t>– </a:t>
            </a:r>
            <a:r>
              <a:rPr lang="en-US" dirty="0" smtClean="0"/>
              <a:t>4</a:t>
            </a:r>
            <a:r>
              <a:rPr lang="en-US" i="1" dirty="0" smtClean="0"/>
              <a:t>x</a:t>
            </a:r>
            <a:endParaRPr lang="en-US" b="1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Review Factoring Techniques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nimBg="1"/>
      <p:bldP spid="7194" grpId="0" build="p"/>
      <p:bldP spid="7195" grpId="0" build="p"/>
      <p:bldP spid="7310" grpId="0" build="p"/>
      <p:bldP spid="73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51" name="Text Box 55"/>
          <p:cNvSpPr txBox="1">
            <a:spLocks noChangeArrowheads="1"/>
          </p:cNvSpPr>
          <p:nvPr/>
        </p:nvSpPr>
        <p:spPr bwMode="auto">
          <a:xfrm>
            <a:off x="304800" y="449873"/>
            <a:ext cx="883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Solve the polynomial </a:t>
            </a:r>
            <a:r>
              <a:rPr lang="en-US" altLang="en-US" b="1" dirty="0" smtClean="0"/>
              <a:t>equation. 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55352" name="Text Box 56"/>
          <p:cNvSpPr txBox="1">
            <a:spLocks noChangeArrowheads="1"/>
          </p:cNvSpPr>
          <p:nvPr/>
        </p:nvSpPr>
        <p:spPr bwMode="auto">
          <a:xfrm>
            <a:off x="0" y="18864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1A: Using Factoring to Solve Polynomial Equations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5420" name="Text Box 124"/>
          <p:cNvSpPr txBox="1">
            <a:spLocks noChangeArrowheads="1"/>
          </p:cNvSpPr>
          <p:nvPr/>
        </p:nvSpPr>
        <p:spPr bwMode="auto">
          <a:xfrm>
            <a:off x="323528" y="836712"/>
            <a:ext cx="372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4</a:t>
            </a:r>
            <a:r>
              <a:rPr lang="en-US" b="1" i="1" dirty="0"/>
              <a:t>x</a:t>
            </a:r>
            <a:r>
              <a:rPr lang="en-US" b="1" baseline="30000" dirty="0"/>
              <a:t>6 </a:t>
            </a:r>
            <a:r>
              <a:rPr lang="en-US" b="1" dirty="0"/>
              <a:t>+ 4</a:t>
            </a:r>
            <a:r>
              <a:rPr lang="en-US" b="1" i="1" dirty="0"/>
              <a:t>x</a:t>
            </a:r>
            <a:r>
              <a:rPr lang="en-US" b="1" baseline="30000" dirty="0"/>
              <a:t>5</a:t>
            </a:r>
            <a:r>
              <a:rPr lang="en-US" b="1" dirty="0"/>
              <a:t> – 24</a:t>
            </a:r>
            <a:r>
              <a:rPr lang="en-US" b="1" i="1" dirty="0"/>
              <a:t>x</a:t>
            </a:r>
            <a:r>
              <a:rPr lang="en-US" b="1" baseline="30000" dirty="0"/>
              <a:t>4 </a:t>
            </a:r>
            <a:r>
              <a:rPr lang="en-US" b="1" dirty="0"/>
              <a:t>= 0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81745" y="3790781"/>
            <a:ext cx="46782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/>
              <a:t>Check </a:t>
            </a:r>
            <a:r>
              <a:rPr lang="en-US" dirty="0"/>
              <a:t>Use a graph. The roots appear to be located at </a:t>
            </a:r>
            <a:r>
              <a:rPr lang="en-US" i="1" dirty="0"/>
              <a:t>x</a:t>
            </a:r>
            <a:r>
              <a:rPr lang="en-US" dirty="0"/>
              <a:t> = 0,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= –3, and </a:t>
            </a:r>
            <a:r>
              <a:rPr lang="en-US" i="1" dirty="0"/>
              <a:t>x</a:t>
            </a:r>
            <a:r>
              <a:rPr lang="en-US" dirty="0"/>
              <a:t> = 2.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</a:t>
            </a:r>
            <a:r>
              <a:rPr lang="en-US" dirty="0"/>
              <a:t> </a:t>
            </a:r>
          </a:p>
        </p:txBody>
      </p:sp>
      <p:pic>
        <p:nvPicPr>
          <p:cNvPr id="15" name="Picture 6" descr="6-5EX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34097"/>
            <a:ext cx="3254896" cy="2223903"/>
          </a:xfrm>
          <a:prstGeom prst="rect">
            <a:avLst/>
          </a:prstGeom>
          <a:noFill/>
        </p:spPr>
      </p:pic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292080" y="836712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x</a:t>
            </a:r>
            <a:r>
              <a:rPr lang="en-US" b="1" baseline="30000" dirty="0"/>
              <a:t>4 </a:t>
            </a:r>
            <a:r>
              <a:rPr lang="en-US" b="1" dirty="0"/>
              <a:t>+ 25 = 26</a:t>
            </a:r>
            <a:r>
              <a:rPr lang="en-US" b="1" i="1" dirty="0"/>
              <a:t>x</a:t>
            </a:r>
            <a:r>
              <a:rPr lang="en-US" b="1" baseline="30000" dirty="0"/>
              <a:t>2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467544" y="489446"/>
            <a:ext cx="7788275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Sometimes a polynomial equation has a factor that appears more than once. This creates a </a:t>
            </a:r>
            <a:r>
              <a:rPr lang="en-US" i="1" dirty="0"/>
              <a:t>multiple root</a:t>
            </a:r>
            <a:r>
              <a:rPr lang="en-US" dirty="0"/>
              <a:t>. </a:t>
            </a:r>
            <a:r>
              <a:rPr lang="en-US" dirty="0" smtClean="0"/>
              <a:t>The equation </a:t>
            </a:r>
            <a:r>
              <a:rPr lang="en-US" dirty="0"/>
              <a:t>3</a:t>
            </a:r>
            <a:r>
              <a:rPr lang="en-US" i="1" dirty="0"/>
              <a:t>x</a:t>
            </a:r>
            <a:r>
              <a:rPr lang="en-US" baseline="30000" dirty="0"/>
              <a:t>5</a:t>
            </a:r>
            <a:r>
              <a:rPr lang="en-US" dirty="0"/>
              <a:t> + 18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+ 27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= 0 has two multiple roots, 0 and –3. </a:t>
            </a:r>
          </a:p>
        </p:txBody>
      </p:sp>
      <p:sp>
        <p:nvSpPr>
          <p:cNvPr id="190474" name="Text Box 10"/>
          <p:cNvSpPr txBox="1">
            <a:spLocks noChangeArrowheads="1"/>
          </p:cNvSpPr>
          <p:nvPr/>
        </p:nvSpPr>
        <p:spPr bwMode="auto">
          <a:xfrm>
            <a:off x="539552" y="2276872"/>
            <a:ext cx="8093075" cy="1477328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</a:t>
            </a:r>
            <a:r>
              <a:rPr lang="en-US" b="1" u="sng" dirty="0"/>
              <a:t>multiplicity</a:t>
            </a:r>
            <a:r>
              <a:rPr lang="en-US" dirty="0"/>
              <a:t> of root </a:t>
            </a:r>
            <a:r>
              <a:rPr lang="en-US" i="1" dirty="0"/>
              <a:t>r</a:t>
            </a:r>
            <a:r>
              <a:rPr lang="en-US" dirty="0"/>
              <a:t> is the number of times that </a:t>
            </a:r>
            <a:r>
              <a:rPr lang="en-US" i="1" dirty="0"/>
              <a:t>x</a:t>
            </a:r>
            <a:r>
              <a:rPr lang="en-US" dirty="0"/>
              <a:t> – </a:t>
            </a:r>
            <a:r>
              <a:rPr lang="en-US" i="1" dirty="0"/>
              <a:t>r </a:t>
            </a:r>
            <a:r>
              <a:rPr lang="en-US" dirty="0"/>
              <a:t>is a factor of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). When a </a:t>
            </a:r>
            <a:r>
              <a:rPr lang="en-US" dirty="0" smtClean="0"/>
              <a:t>root </a:t>
            </a:r>
            <a:r>
              <a:rPr lang="en-US" dirty="0"/>
              <a:t>has even multiplicity, the graph of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touches the </a:t>
            </a:r>
            <a:r>
              <a:rPr lang="en-US" i="1" dirty="0"/>
              <a:t>x</a:t>
            </a:r>
            <a:r>
              <a:rPr lang="en-US" dirty="0"/>
              <a:t>-axis but does not cross it. When a </a:t>
            </a:r>
            <a:r>
              <a:rPr lang="en-US" dirty="0" smtClean="0"/>
              <a:t>root </a:t>
            </a:r>
            <a:r>
              <a:rPr lang="en-US" dirty="0"/>
              <a:t>has odd multiplicity </a:t>
            </a:r>
            <a:r>
              <a:rPr lang="en-US" dirty="0" smtClean="0"/>
              <a:t>, </a:t>
            </a:r>
            <a:r>
              <a:rPr lang="en-US" dirty="0"/>
              <a:t>the graph </a:t>
            </a:r>
            <a:r>
              <a:rPr lang="en-US" dirty="0" smtClean="0"/>
              <a:t> crosses </a:t>
            </a:r>
            <a:r>
              <a:rPr lang="en-US" dirty="0"/>
              <a:t>the </a:t>
            </a:r>
            <a:r>
              <a:rPr lang="en-US" i="1" dirty="0"/>
              <a:t>x</a:t>
            </a:r>
            <a:r>
              <a:rPr lang="en-US" dirty="0"/>
              <a:t>-axis. </a:t>
            </a:r>
            <a:r>
              <a:rPr lang="en-US" dirty="0" smtClean="0"/>
              <a:t> When  a root has odd multiplicity greater than 1, the graph bends as it crosses the x-axis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88" y="3889325"/>
            <a:ext cx="7643812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4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0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304800" y="543694"/>
            <a:ext cx="8515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Identify the roots of each equation. State the multiplicity of each root.</a:t>
            </a:r>
          </a:p>
        </p:txBody>
      </p:sp>
      <p:sp>
        <p:nvSpPr>
          <p:cNvPr id="257072" name="Text Box 48"/>
          <p:cNvSpPr txBox="1">
            <a:spLocks noChangeArrowheads="1"/>
          </p:cNvSpPr>
          <p:nvPr/>
        </p:nvSpPr>
        <p:spPr bwMode="auto">
          <a:xfrm>
            <a:off x="0" y="1634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2A: Identifying Multiplicity</a:t>
            </a:r>
            <a:endParaRPr lang="en-US" altLang="en-US" sz="26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57138" name="Text Box 114"/>
          <p:cNvSpPr txBox="1">
            <a:spLocks noChangeArrowheads="1"/>
          </p:cNvSpPr>
          <p:nvPr/>
        </p:nvSpPr>
        <p:spPr bwMode="auto">
          <a:xfrm>
            <a:off x="323528" y="955576"/>
            <a:ext cx="40687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x</a:t>
            </a:r>
            <a:r>
              <a:rPr lang="en-US" b="1" baseline="30000"/>
              <a:t>3</a:t>
            </a:r>
            <a:r>
              <a:rPr lang="en-US" b="1"/>
              <a:t> + 6</a:t>
            </a:r>
            <a:r>
              <a:rPr lang="en-US" b="1" i="1"/>
              <a:t>x</a:t>
            </a:r>
            <a:r>
              <a:rPr lang="en-US" b="1" baseline="30000"/>
              <a:t>2</a:t>
            </a:r>
            <a:r>
              <a:rPr lang="en-US" b="1"/>
              <a:t> + 12</a:t>
            </a:r>
            <a:r>
              <a:rPr lang="en-US" b="1" i="1"/>
              <a:t>x</a:t>
            </a:r>
            <a:r>
              <a:rPr lang="en-US" b="1"/>
              <a:t> + 8 = 0</a:t>
            </a:r>
          </a:p>
        </p:txBody>
      </p:sp>
      <p:sp>
        <p:nvSpPr>
          <p:cNvPr id="257139" name="Text Box 115"/>
          <p:cNvSpPr txBox="1">
            <a:spLocks noChangeArrowheads="1"/>
          </p:cNvSpPr>
          <p:nvPr/>
        </p:nvSpPr>
        <p:spPr bwMode="auto">
          <a:xfrm>
            <a:off x="237877" y="3861048"/>
            <a:ext cx="390207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/>
              <a:t>Check </a:t>
            </a:r>
            <a:r>
              <a:rPr lang="en-US" dirty="0" smtClean="0"/>
              <a:t>The graph crosses and bends near </a:t>
            </a:r>
            <a:r>
              <a:rPr lang="en-US" dirty="0"/>
              <a:t>(–2, 0).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</a:t>
            </a:r>
            <a:r>
              <a:rPr lang="en-US" b="1" dirty="0"/>
              <a:t> </a:t>
            </a:r>
          </a:p>
        </p:txBody>
      </p:sp>
      <p:pic>
        <p:nvPicPr>
          <p:cNvPr id="257140" name="Picture 116" descr="6-6EX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694" y="4581128"/>
            <a:ext cx="3120838" cy="2132856"/>
          </a:xfrm>
          <a:prstGeom prst="rect">
            <a:avLst/>
          </a:prstGeom>
          <a:noFill/>
        </p:spPr>
      </p:pic>
      <p:sp>
        <p:nvSpPr>
          <p:cNvPr id="9" name="Text Box 93"/>
          <p:cNvSpPr txBox="1">
            <a:spLocks noChangeArrowheads="1"/>
          </p:cNvSpPr>
          <p:nvPr/>
        </p:nvSpPr>
        <p:spPr bwMode="auto">
          <a:xfrm>
            <a:off x="4283968" y="980728"/>
            <a:ext cx="43830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x</a:t>
            </a:r>
            <a:r>
              <a:rPr lang="en-US" b="1" baseline="30000" dirty="0"/>
              <a:t>4</a:t>
            </a:r>
            <a:r>
              <a:rPr lang="en-US" b="1" dirty="0"/>
              <a:t> + 8</a:t>
            </a:r>
            <a:r>
              <a:rPr lang="en-US" b="1" i="1" dirty="0"/>
              <a:t>x</a:t>
            </a:r>
            <a:r>
              <a:rPr lang="en-US" b="1" baseline="30000" dirty="0"/>
              <a:t>3</a:t>
            </a:r>
            <a:r>
              <a:rPr lang="en-US" b="1" dirty="0"/>
              <a:t> + 18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– 27 = 0</a:t>
            </a:r>
          </a:p>
        </p:txBody>
      </p:sp>
      <p:pic>
        <p:nvPicPr>
          <p:cNvPr id="10" name="Picture 95" descr="6-5EX1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528953"/>
            <a:ext cx="3238128" cy="2212415"/>
          </a:xfrm>
          <a:prstGeom prst="rect">
            <a:avLst/>
          </a:prstGeom>
          <a:noFill/>
        </p:spPr>
      </p:pic>
      <p:sp>
        <p:nvSpPr>
          <p:cNvPr id="11" name="Text Box 94"/>
          <p:cNvSpPr txBox="1">
            <a:spLocks noChangeArrowheads="1"/>
          </p:cNvSpPr>
          <p:nvPr/>
        </p:nvSpPr>
        <p:spPr bwMode="auto">
          <a:xfrm>
            <a:off x="4788024" y="3861048"/>
            <a:ext cx="390207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/>
              <a:t>Check </a:t>
            </a:r>
            <a:r>
              <a:rPr lang="en-US" dirty="0" smtClean="0"/>
              <a:t>The graph </a:t>
            </a:r>
            <a:r>
              <a:rPr lang="en-US" dirty="0"/>
              <a:t>shows a bend near (–3, 0) and crosses at (1, 0).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</a:t>
            </a:r>
            <a:r>
              <a:rPr lang="en-US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13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38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7560840" cy="2325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55576" y="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Sometimes the techniques we have learnt for factoring so far won’t work for all polynomials. </a:t>
            </a:r>
          </a:p>
          <a:p>
            <a:r>
              <a:rPr lang="en-CA" dirty="0" smtClean="0"/>
              <a:t>The next technique we can use is the: </a:t>
            </a:r>
            <a:endParaRPr lang="en-CA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866604"/>
            <a:ext cx="8458200" cy="2298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528" y="3429000"/>
            <a:ext cx="8264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Polynomial equations may also have irrational roots.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0" y="31407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4: Identifying All of the Real Roots of a Polynomial Equation</a:t>
            </a: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533400" y="654680"/>
            <a:ext cx="832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Identify all the real roots of 2</a:t>
            </a:r>
            <a:r>
              <a:rPr lang="en-US" b="1" i="1"/>
              <a:t>x</a:t>
            </a:r>
            <a:r>
              <a:rPr lang="en-US" b="1" baseline="30000"/>
              <a:t>3</a:t>
            </a:r>
            <a:r>
              <a:rPr lang="en-US" b="1"/>
              <a:t> – 9</a:t>
            </a:r>
            <a:r>
              <a:rPr lang="en-US" b="1" i="1"/>
              <a:t>x</a:t>
            </a:r>
            <a:r>
              <a:rPr lang="en-US" b="1" baseline="30000"/>
              <a:t>2</a:t>
            </a:r>
            <a:r>
              <a:rPr lang="en-US" b="1"/>
              <a:t> + 2 = 0. </a:t>
            </a:r>
          </a:p>
        </p:txBody>
      </p:sp>
      <p:pic>
        <p:nvPicPr>
          <p:cNvPr id="321596" name="Picture 60" descr="6-5EX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4961" y="4005064"/>
            <a:ext cx="3803503" cy="2599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8" name="Text Box 4"/>
          <p:cNvSpPr txBox="1">
            <a:spLocks noChangeArrowheads="1"/>
          </p:cNvSpPr>
          <p:nvPr/>
        </p:nvSpPr>
        <p:spPr bwMode="auto">
          <a:xfrm>
            <a:off x="0" y="2606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4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216024" y="620688"/>
            <a:ext cx="86764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Identify all the real roots of 2</a:t>
            </a:r>
            <a:r>
              <a:rPr lang="en-US" b="1" i="1" dirty="0"/>
              <a:t>x</a:t>
            </a:r>
            <a:r>
              <a:rPr lang="en-US" b="1" baseline="30000" dirty="0"/>
              <a:t>3</a:t>
            </a:r>
            <a:r>
              <a:rPr lang="en-US" b="1" dirty="0"/>
              <a:t> – 3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–10</a:t>
            </a:r>
            <a:r>
              <a:rPr lang="en-US" b="1" i="1" dirty="0"/>
              <a:t>x </a:t>
            </a:r>
            <a:r>
              <a:rPr lang="en-US" b="1" dirty="0"/>
              <a:t>– 4 = 0. </a:t>
            </a:r>
          </a:p>
        </p:txBody>
      </p:sp>
      <p:pic>
        <p:nvPicPr>
          <p:cNvPr id="359449" name="Picture 25" descr="6-5CIO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509120"/>
            <a:ext cx="3124200" cy="2135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443</Words>
  <Application>Microsoft Office PowerPoint</Application>
  <PresentationFormat>On-screen Show (4:3)</PresentationFormat>
  <Paragraphs>41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6.5 Finding Real Roots of Polynomial Equations</vt:lpstr>
      <vt:lpstr>Review Factoring Techniques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6.5 Finding Real Roots of Polynomial Equations</dc:title>
  <dc:creator>admin</dc:creator>
  <cp:lastModifiedBy>admin</cp:lastModifiedBy>
  <cp:revision>12</cp:revision>
  <dcterms:created xsi:type="dcterms:W3CDTF">2012-03-02T04:22:05Z</dcterms:created>
  <dcterms:modified xsi:type="dcterms:W3CDTF">2012-03-02T06:13:03Z</dcterms:modified>
</cp:coreProperties>
</file>