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2682C-3924-431E-816B-BB4D64467186}" type="datetimeFigureOut">
              <a:rPr lang="en-US" smtClean="0"/>
              <a:pPr/>
              <a:t>2/9/2012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B4EDB-6354-4AC5-9919-4DF1A2396CF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D463FC7-E41F-41A5-AAA7-1ED3952EF3F0}" type="datetimeFigureOut">
              <a:rPr lang="en-US" smtClean="0"/>
              <a:pPr/>
              <a:t>2/9/2012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AD3F300-B3E8-4439-ADB3-20027A09BB6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3FC7-E41F-41A5-AAA7-1ED3952EF3F0}" type="datetimeFigureOut">
              <a:rPr lang="en-US" smtClean="0"/>
              <a:pPr/>
              <a:t>2/9/2012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F300-B3E8-4439-ADB3-20027A09BB6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3FC7-E41F-41A5-AAA7-1ED3952EF3F0}" type="datetimeFigureOut">
              <a:rPr lang="en-US" smtClean="0"/>
              <a:pPr/>
              <a:t>2/9/2012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F300-B3E8-4439-ADB3-20027A09BB6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D463FC7-E41F-41A5-AAA7-1ED3952EF3F0}" type="datetimeFigureOut">
              <a:rPr lang="en-US" smtClean="0"/>
              <a:pPr/>
              <a:t>2/9/2012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D3F300-B3E8-4439-ADB3-20027A09BB6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D463FC7-E41F-41A5-AAA7-1ED3952EF3F0}" type="datetimeFigureOut">
              <a:rPr lang="en-US" smtClean="0"/>
              <a:pPr/>
              <a:t>2/9/2012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AD3F300-B3E8-4439-ADB3-20027A09BB6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3FC7-E41F-41A5-AAA7-1ED3952EF3F0}" type="datetimeFigureOut">
              <a:rPr lang="en-US" smtClean="0"/>
              <a:pPr/>
              <a:t>2/9/2012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F300-B3E8-4439-ADB3-20027A09BB6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3FC7-E41F-41A5-AAA7-1ED3952EF3F0}" type="datetimeFigureOut">
              <a:rPr lang="en-US" smtClean="0"/>
              <a:pPr/>
              <a:t>2/9/2012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F300-B3E8-4439-ADB3-20027A09BB6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463FC7-E41F-41A5-AAA7-1ED3952EF3F0}" type="datetimeFigureOut">
              <a:rPr lang="en-US" smtClean="0"/>
              <a:pPr/>
              <a:t>2/9/2012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D3F300-B3E8-4439-ADB3-20027A09BB6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3FC7-E41F-41A5-AAA7-1ED3952EF3F0}" type="datetimeFigureOut">
              <a:rPr lang="en-US" smtClean="0"/>
              <a:pPr/>
              <a:t>2/9/2012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F300-B3E8-4439-ADB3-20027A09BB6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D463FC7-E41F-41A5-AAA7-1ED3952EF3F0}" type="datetimeFigureOut">
              <a:rPr lang="en-US" smtClean="0"/>
              <a:pPr/>
              <a:t>2/9/2012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D3F300-B3E8-4439-ADB3-20027A09BB6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463FC7-E41F-41A5-AAA7-1ED3952EF3F0}" type="datetimeFigureOut">
              <a:rPr lang="en-US" smtClean="0"/>
              <a:pPr/>
              <a:t>2/9/2012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D3F300-B3E8-4439-ADB3-20027A09BB6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463FC7-E41F-41A5-AAA7-1ED3952EF3F0}" type="datetimeFigureOut">
              <a:rPr lang="en-US" smtClean="0"/>
              <a:pPr/>
              <a:t>2/9/2012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AD3F300-B3E8-4439-ADB3-20027A09BB6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6.4 Trigonometric Functions Notes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See Examples in Textbook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11354"/>
          </a:xfrm>
        </p:spPr>
        <p:txBody>
          <a:bodyPr>
            <a:normAutofit/>
          </a:bodyPr>
          <a:lstStyle/>
          <a:p>
            <a:r>
              <a:rPr lang="en-CA" sz="2400" dirty="0" err="1" smtClean="0"/>
              <a:t>Hmwr</a:t>
            </a:r>
            <a:r>
              <a:rPr lang="en-CA" sz="2400" dirty="0" smtClean="0"/>
              <a:t>: make a table like below for sin and </a:t>
            </a:r>
            <a:r>
              <a:rPr lang="en-CA" sz="2400" dirty="0" err="1" smtClean="0"/>
              <a:t>cos</a:t>
            </a:r>
            <a:r>
              <a:rPr lang="en-CA" sz="2400" dirty="0" smtClean="0"/>
              <a:t> from 0 all the way to 2.</a:t>
            </a:r>
            <a:br>
              <a:rPr lang="en-CA" sz="2400" dirty="0" smtClean="0"/>
            </a:br>
            <a:r>
              <a:rPr lang="en-CA" sz="2400" dirty="0" smtClean="0"/>
              <a:t>graph the points on Graph Paper.</a:t>
            </a:r>
            <a:br>
              <a:rPr lang="en-CA" sz="2400" dirty="0" smtClean="0"/>
            </a:br>
            <a:r>
              <a:rPr lang="en-CA" sz="2400" dirty="0" smtClean="0"/>
              <a:t>Read Pg. 474/476 and write down in a couple of sentences what you learned </a:t>
            </a:r>
            <a:endParaRPr lang="en-CA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500034" y="2428868"/>
          <a:ext cx="74676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6760"/>
                <a:gridCol w="746760"/>
                <a:gridCol w="746760"/>
                <a:gridCol w="746760"/>
                <a:gridCol w="746760"/>
                <a:gridCol w="746760"/>
                <a:gridCol w="746760"/>
                <a:gridCol w="746760"/>
                <a:gridCol w="746760"/>
                <a:gridCol w="74676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i="1" dirty="0" smtClean="0"/>
                        <a:t>t</a:t>
                      </a:r>
                      <a:endParaRPr lang="en-C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/6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.....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...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2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i="1" dirty="0" smtClean="0"/>
                        <a:t>sin t</a:t>
                      </a:r>
                      <a:endParaRPr lang="en-C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467544" y="3767440"/>
          <a:ext cx="74676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6760"/>
                <a:gridCol w="746760"/>
                <a:gridCol w="746760"/>
                <a:gridCol w="746760"/>
                <a:gridCol w="746760"/>
                <a:gridCol w="746760"/>
                <a:gridCol w="746760"/>
                <a:gridCol w="746760"/>
                <a:gridCol w="746760"/>
                <a:gridCol w="74676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i="1" dirty="0" smtClean="0"/>
                        <a:t>t</a:t>
                      </a:r>
                      <a:endParaRPr lang="en-C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/6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.....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...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2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i="1" smtClean="0"/>
                        <a:t>cos </a:t>
                      </a:r>
                      <a:r>
                        <a:rPr lang="en-CA" i="1" dirty="0" smtClean="0"/>
                        <a:t>t</a:t>
                      </a:r>
                      <a:endParaRPr lang="en-C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200" dirty="0" smtClean="0"/>
              <a:t>Extending the Trig Ratios And Function Language</a:t>
            </a:r>
            <a:endParaRPr lang="en-CA" sz="2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3634" y="1146508"/>
            <a:ext cx="2643207" cy="292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976282" y="95232"/>
            <a:ext cx="7334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065364" y="-493520"/>
            <a:ext cx="3727884" cy="642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685845" y="1539333"/>
            <a:ext cx="1928825" cy="830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86834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200" dirty="0" smtClean="0"/>
              <a:t>Making the Definition of Trig Ratios Easier:</a:t>
            </a:r>
            <a:br>
              <a:rPr lang="en-CA" sz="2200" dirty="0" smtClean="0"/>
            </a:br>
            <a:r>
              <a:rPr lang="en-CA" sz="2200" dirty="0" smtClean="0"/>
              <a:t>When the Point of the Angle is on the Unit Circle</a:t>
            </a:r>
            <a:endParaRPr lang="en-CA" sz="2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6675" y="1062439"/>
            <a:ext cx="28765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07730" y="244858"/>
            <a:ext cx="2665626" cy="600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229630" y="3386994"/>
            <a:ext cx="720081" cy="253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430134" y="4803157"/>
            <a:ext cx="648070" cy="250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63888" y="479715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Verbalize it! What is the </a:t>
            </a:r>
            <a:r>
              <a:rPr lang="en-CA" dirty="0" err="1" smtClean="0"/>
              <a:t>cos</a:t>
            </a:r>
            <a:r>
              <a:rPr lang="en-CA" dirty="0" smtClean="0"/>
              <a:t> t:</a:t>
            </a:r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What is sin t: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050" y="285728"/>
            <a:ext cx="3500462" cy="51115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Domain and Range</a:t>
            </a:r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12443" y="-1340731"/>
            <a:ext cx="823170" cy="807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43377" y="-714408"/>
            <a:ext cx="857257" cy="857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296789" y="1775253"/>
            <a:ext cx="928693" cy="695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805052" y="2070478"/>
            <a:ext cx="571504" cy="775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9675" y="-49675"/>
            <a:ext cx="2143116" cy="224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3438507" y="-9539"/>
            <a:ext cx="400050" cy="3133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2733657" y="3338517"/>
            <a:ext cx="666750" cy="1990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95536" y="6093296"/>
            <a:ext cx="201622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Why?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Questions to Check Understand</a:t>
            </a:r>
            <a:endParaRPr lang="en-CA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09745" y="2347917"/>
            <a:ext cx="6858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62688" y="-547703"/>
            <a:ext cx="62865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267450" y="2305054"/>
            <a:ext cx="6572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142984"/>
            <a:ext cx="3657600" cy="58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467600" cy="51115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000" dirty="0" smtClean="0"/>
              <a:t>Signs of the Trigonometric Functions</a:t>
            </a:r>
            <a:endParaRPr lang="en-CA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5720" y="857232"/>
            <a:ext cx="371477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19232" y="3424248"/>
            <a:ext cx="13525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09439" y="-523148"/>
            <a:ext cx="2428892" cy="49039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814352" y="329261"/>
            <a:ext cx="357190" cy="41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912265" y="302918"/>
            <a:ext cx="401093" cy="36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8203431" y="297635"/>
            <a:ext cx="357189" cy="47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5205359" y="2919360"/>
            <a:ext cx="3733909" cy="41433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400" dirty="0" smtClean="0"/>
              <a:t>More Exact Values of Trig Functions:</a:t>
            </a:r>
            <a:br>
              <a:rPr lang="en-CA" sz="2400" dirty="0" smtClean="0"/>
            </a:br>
            <a:r>
              <a:rPr lang="en-CA" sz="2400" dirty="0" smtClean="0"/>
              <a:t>Visualize the Angle on the Coordinate Plane</a:t>
            </a:r>
            <a:endParaRPr lang="en-CA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51862" y="1819850"/>
            <a:ext cx="413981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66417" y="1977326"/>
            <a:ext cx="3571900" cy="376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12791">
            <a:off x="2129424" y="1642302"/>
            <a:ext cx="444694" cy="5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184843">
            <a:off x="3075682" y="1566966"/>
            <a:ext cx="466929" cy="6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06101">
            <a:off x="4331102" y="1528938"/>
            <a:ext cx="622571" cy="64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36897" y="-2641753"/>
            <a:ext cx="3222498" cy="87917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11817" y="1645811"/>
            <a:ext cx="2071702" cy="6495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448425" y="3767140"/>
            <a:ext cx="2676525" cy="2714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Example: Using Reference Angles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70389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103218" y="3767140"/>
            <a:ext cx="2676525" cy="2714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256</TotalTime>
  <Words>105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6.4 Trigonometric Functions Notes</vt:lpstr>
      <vt:lpstr>Extending the Trig Ratios And Function Language</vt:lpstr>
      <vt:lpstr>Making the Definition of Trig Ratios Easier: When the Point of the Angle is on the Unit Circle</vt:lpstr>
      <vt:lpstr>Domain and Range</vt:lpstr>
      <vt:lpstr>Questions to Check Understand</vt:lpstr>
      <vt:lpstr>Signs of the Trigonometric Functions</vt:lpstr>
      <vt:lpstr>More Exact Values of Trig Functions: Visualize the Angle on the Coordinate Plane</vt:lpstr>
      <vt:lpstr>Slide 8</vt:lpstr>
      <vt:lpstr>Example: Using Reference Angles</vt:lpstr>
      <vt:lpstr>Hmwr: make a table like below for sin and cos from 0 all the way to 2. graph the points on Graph Paper. Read Pg. 474/476 and write down in a couple of sentences what you learned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6.4 Trigonometric Functions</dc:title>
  <dc:creator>admin</dc:creator>
  <cp:lastModifiedBy>admin</cp:lastModifiedBy>
  <cp:revision>26</cp:revision>
  <dcterms:created xsi:type="dcterms:W3CDTF">2011-05-01T11:42:32Z</dcterms:created>
  <dcterms:modified xsi:type="dcterms:W3CDTF">2012-02-10T02:12:57Z</dcterms:modified>
</cp:coreProperties>
</file>