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79" r:id="rId4"/>
    <p:sldId id="261" r:id="rId5"/>
    <p:sldId id="264" r:id="rId6"/>
    <p:sldId id="269" r:id="rId7"/>
    <p:sldId id="272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5C26F-AB90-4BD4-9793-232AEBB189F1}" type="datetimeFigureOut">
              <a:rPr lang="en-CA" smtClean="0"/>
              <a:t>24/02/2012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86FEF-B2AC-42B2-B2C3-4D2EB684558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BD1D5-FE9B-4170-979A-6951A1815030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62673-161A-4F28-8266-5ABED959083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54B6C-0333-4F99-94AF-95A1A675C817}" type="slidenum">
              <a:rPr lang="en-US"/>
              <a:pPr/>
              <a:t>2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7121A-7DE7-40E3-9628-541888464908}" type="slidenum">
              <a:rPr lang="en-US"/>
              <a:pPr/>
              <a:t>4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A1B13-CFDA-4B91-ABBE-DB5F02B2F14E}" type="slidenum">
              <a:rPr lang="en-US"/>
              <a:pPr/>
              <a:t>5</a:t>
            </a:fld>
            <a:endParaRPr lang="en-US"/>
          </a:p>
        </p:txBody>
      </p:sp>
      <p:sp>
        <p:nvSpPr>
          <p:cNvPr id="259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ED6F3-0A09-45BD-9E95-36A56FAA11BE}" type="slidenum">
              <a:rPr lang="en-US"/>
              <a:pPr/>
              <a:t>6</a:t>
            </a:fld>
            <a:endParaRPr lang="en-US"/>
          </a:p>
        </p:txBody>
      </p:sp>
      <p:sp>
        <p:nvSpPr>
          <p:cNvPr id="358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4534E-8763-4352-82DE-557EB29176D9}" type="slidenum">
              <a:rPr lang="en-US"/>
              <a:pPr/>
              <a:t>7</a:t>
            </a:fld>
            <a:endParaRPr lang="en-US"/>
          </a:p>
        </p:txBody>
      </p:sp>
      <p:sp>
        <p:nvSpPr>
          <p:cNvPr id="173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20BDD-A85A-4B06-90A3-83E83075498A}" type="slidenum">
              <a:rPr lang="en-US"/>
              <a:pPr/>
              <a:t>8</a:t>
            </a:fld>
            <a:endParaRPr lang="en-US"/>
          </a:p>
        </p:txBody>
      </p:sp>
      <p:sp>
        <p:nvSpPr>
          <p:cNvPr id="323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A5FBEE-FE97-4F4B-850D-2717F8683ECF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F8EE43-CE0E-4984-B1FC-1D3FA73CA03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4624"/>
            <a:ext cx="6172200" cy="50944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6.4 Factoring Polynomials</a:t>
            </a:r>
            <a:endParaRPr lang="en-CA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437928" y="764704"/>
            <a:ext cx="6706072" cy="72008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dirty="0"/>
              <a:t>Use the Factor Theorem to determine factors of a polynomial.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Factor the sum and difference of two cubes.</a:t>
            </a:r>
          </a:p>
          <a:p>
            <a:pPr>
              <a:spcBef>
                <a:spcPct val="20000"/>
              </a:spcBef>
            </a:pPr>
            <a:endParaRPr lang="en-US" altLang="en-US" dirty="0">
              <a:latin typeface="Arial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650490" y="260648"/>
            <a:ext cx="749350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Learning Targets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802890" y="1303040"/>
            <a:ext cx="749350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" charset="0"/>
              </a:rPr>
              <a:t>Why are we learning this?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465040" y="1844824"/>
            <a:ext cx="6706072" cy="72008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dirty="0" smtClean="0"/>
              <a:t>Ecologist may use factoring polynomials to determine when species might become extinct (Example 4)</a:t>
            </a:r>
            <a:endParaRPr lang="en-US" altLang="en-US" dirty="0"/>
          </a:p>
          <a:p>
            <a:pPr>
              <a:spcBef>
                <a:spcPct val="20000"/>
              </a:spcBef>
            </a:pPr>
            <a:endParaRPr lang="en-US" altLang="en-US" dirty="0"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2354334" cy="37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802890" y="2455168"/>
            <a:ext cx="749350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ESLR’s: CT, IL, GC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411760" y="2924944"/>
            <a:ext cx="6732240" cy="3744416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b="1" dirty="0">
                <a:solidFill>
                  <a:srgbClr val="3333CC"/>
                </a:solidFill>
              </a:rPr>
              <a:t>Warm Up</a:t>
            </a:r>
            <a:endParaRPr lang="en-US" altLang="en-US" dirty="0"/>
          </a:p>
          <a:p>
            <a:r>
              <a:rPr lang="en-US" altLang="en-US" b="1" dirty="0"/>
              <a:t>Factor each </a:t>
            </a:r>
            <a:r>
              <a:rPr lang="en-US" altLang="en-US" b="1" dirty="0" smtClean="0"/>
              <a:t>expression by finding Greatest Common Factor (GCF).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4324308" y="3573016"/>
            <a:ext cx="1543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1. </a:t>
            </a:r>
            <a:r>
              <a:rPr lang="en-US" dirty="0"/>
              <a:t>3</a:t>
            </a:r>
            <a:r>
              <a:rPr lang="en-US" i="1" dirty="0"/>
              <a:t>x</a:t>
            </a:r>
            <a:r>
              <a:rPr lang="en-US" dirty="0"/>
              <a:t> – 6</a:t>
            </a:r>
            <a:r>
              <a:rPr lang="en-US" i="1" dirty="0"/>
              <a:t>y</a:t>
            </a:r>
            <a:endParaRPr lang="en-US" dirty="0"/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6772580" y="3573016"/>
            <a:ext cx="1543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2. </a:t>
            </a:r>
            <a:r>
              <a:rPr lang="en-US" dirty="0"/>
              <a:t>3</a:t>
            </a:r>
            <a:r>
              <a:rPr lang="en-US" i="1" dirty="0"/>
              <a:t>x</a:t>
            </a:r>
            <a:r>
              <a:rPr lang="en-US" dirty="0"/>
              <a:t> – </a:t>
            </a:r>
            <a:r>
              <a:rPr lang="en-US" dirty="0" smtClean="0"/>
              <a:t>12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4" name="Rectangle 269"/>
          <p:cNvSpPr>
            <a:spLocks noChangeArrowheads="1"/>
          </p:cNvSpPr>
          <p:nvPr/>
        </p:nvSpPr>
        <p:spPr bwMode="auto">
          <a:xfrm>
            <a:off x="2483768" y="4653136"/>
            <a:ext cx="30332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b="1" dirty="0" smtClean="0"/>
              <a:t>Factor each expression:</a:t>
            </a:r>
            <a:endParaRPr lang="en-US" alt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838960" y="4959752"/>
            <a:ext cx="1661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– 9</a:t>
            </a:r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</a:rPr>
              <a:t> + 18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5569693" y="4950460"/>
            <a:ext cx="2098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-9</a:t>
            </a:r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+</a:t>
            </a:r>
            <a:r>
              <a:rPr lang="en-US" dirty="0" smtClean="0">
                <a:latin typeface="Verdana" pitchFamily="34" charset="0"/>
              </a:rPr>
              <a:t> 24</a:t>
            </a:r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</a:rPr>
              <a:t> - 16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  <p:bldP spid="6" grpId="0" build="p"/>
      <p:bldP spid="8" grpId="0" build="p" animBg="1"/>
      <p:bldP spid="10" grpId="0" build="p"/>
      <p:bldP spid="11" grpId="0" build="p" animBg="1"/>
      <p:bldP spid="12" grpId="0" build="p"/>
      <p:bldP spid="13" grpId="0" build="p"/>
      <p:bldP spid="14" grpId="0" build="p"/>
      <p:bldP spid="15" grpId="0" build="p"/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34875" y="44624"/>
            <a:ext cx="749350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Connecting with Old Concepts: Factors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69443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What are the factors of 12?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69443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What are the factors of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+ 2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– 3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35496" y="184656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Divide 20 by 7 using long division:</a:t>
            </a:r>
            <a:r>
              <a:rPr lang="en-CA" dirty="0"/>
              <a:t>	</a:t>
            </a:r>
            <a:r>
              <a:rPr lang="en-CA" dirty="0" smtClean="0"/>
              <a:t>  	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3932312" y="1846565"/>
            <a:ext cx="279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What is the remainder?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40" y="184656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Is 7 a factor of 20?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349171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Using division how will we know if a number is a factor bigger number?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1691680" y="572396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Same thing is true for polynomials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4726885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This is the Factor Theorem: A number is a factor of a bigger number if when dividing the remainder is zero!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  <p:bldP spid="12" grpId="0" build="p"/>
      <p:bldP spid="13" grpId="0" build="p"/>
      <p:bldP spid="14" grpId="0" build="p"/>
      <p:bldP spid="16" grpId="0" build="p"/>
      <p:bldP spid="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2" descr="6-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740" y="3356992"/>
            <a:ext cx="7131692" cy="1934716"/>
          </a:xfrm>
          <a:prstGeom prst="rect">
            <a:avLst/>
          </a:prstGeom>
          <a:noFill/>
        </p:spPr>
      </p:pic>
      <p:pic>
        <p:nvPicPr>
          <p:cNvPr id="3" name="Picture 5" descr="6-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4624"/>
            <a:ext cx="6561720" cy="279015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2636912"/>
            <a:ext cx="87129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b="1" i="1" dirty="0" smtClean="0"/>
              <a:t>Factor Theorem</a:t>
            </a:r>
            <a:r>
              <a:rPr lang="en-CA" dirty="0" smtClean="0"/>
              <a:t>: A number is a factor of a bigger number if when dividing the remainder is zero!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21327" y="5939988"/>
            <a:ext cx="743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 zeros of a function, F(x), are the x values that make F(x) zero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301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What is a?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51" name="Text Box 55"/>
          <p:cNvSpPr txBox="1">
            <a:spLocks noChangeArrowheads="1"/>
          </p:cNvSpPr>
          <p:nvPr/>
        </p:nvSpPr>
        <p:spPr bwMode="auto">
          <a:xfrm>
            <a:off x="304800" y="862757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Determine whether the given binomial is a factor of the polynomial </a:t>
            </a:r>
            <a:r>
              <a:rPr lang="en-US" altLang="en-US" b="1" i="1" dirty="0"/>
              <a:t>P</a:t>
            </a:r>
            <a:r>
              <a:rPr lang="en-US" altLang="en-US" b="1" dirty="0"/>
              <a:t>(</a:t>
            </a:r>
            <a:r>
              <a:rPr lang="en-US" altLang="en-US" b="1" i="1" dirty="0"/>
              <a:t>x</a:t>
            </a:r>
            <a:r>
              <a:rPr lang="en-US" altLang="en-US" b="1" dirty="0"/>
              <a:t>). 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55352" name="Text Box 56"/>
          <p:cNvSpPr txBox="1">
            <a:spLocks noChangeArrowheads="1"/>
          </p:cNvSpPr>
          <p:nvPr/>
        </p:nvSpPr>
        <p:spPr bwMode="auto">
          <a:xfrm>
            <a:off x="0" y="116632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1: Determining Whether a Linear Binomial is a Factor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5420" name="Text Box 124"/>
          <p:cNvSpPr txBox="1">
            <a:spLocks noChangeArrowheads="1"/>
          </p:cNvSpPr>
          <p:nvPr/>
        </p:nvSpPr>
        <p:spPr bwMode="auto">
          <a:xfrm>
            <a:off x="304800" y="1196752"/>
            <a:ext cx="34083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A. (</a:t>
            </a:r>
            <a:r>
              <a:rPr lang="en-US" b="1" i="1" dirty="0"/>
              <a:t>x</a:t>
            </a:r>
            <a:r>
              <a:rPr lang="en-US" b="1" dirty="0"/>
              <a:t> + 1);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x</a:t>
            </a:r>
            <a:r>
              <a:rPr lang="en-US" altLang="en-US" b="1" dirty="0" smtClean="0"/>
              <a:t>)= </a:t>
            </a:r>
            <a:r>
              <a:rPr lang="en-US" b="1" dirty="0" smtClean="0"/>
              <a:t>(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– 3</a:t>
            </a:r>
            <a:r>
              <a:rPr lang="en-US" b="1" i="1" dirty="0"/>
              <a:t>x</a:t>
            </a:r>
            <a:r>
              <a:rPr lang="en-US" b="1" dirty="0"/>
              <a:t> + 1)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5492" name="Text Box 196"/>
          <p:cNvSpPr txBox="1">
            <a:spLocks noChangeArrowheads="1"/>
          </p:cNvSpPr>
          <p:nvPr/>
        </p:nvSpPr>
        <p:spPr bwMode="auto">
          <a:xfrm>
            <a:off x="4716017" y="1196752"/>
            <a:ext cx="4275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B. (</a:t>
            </a:r>
            <a:r>
              <a:rPr lang="en-US" b="1" i="1" dirty="0"/>
              <a:t>x</a:t>
            </a:r>
            <a:r>
              <a:rPr lang="en-US" b="1" dirty="0"/>
              <a:t> + 2);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x</a:t>
            </a:r>
            <a:r>
              <a:rPr lang="en-US" altLang="en-US" b="1" dirty="0" smtClean="0"/>
              <a:t>) = </a:t>
            </a:r>
            <a:r>
              <a:rPr lang="en-US" b="1" dirty="0" smtClean="0"/>
              <a:t>(</a:t>
            </a:r>
            <a:r>
              <a:rPr lang="en-US" b="1" dirty="0"/>
              <a:t>3</a:t>
            </a:r>
            <a:r>
              <a:rPr lang="en-US" b="1" i="1" dirty="0"/>
              <a:t>x</a:t>
            </a:r>
            <a:r>
              <a:rPr lang="en-US" b="1" baseline="30000" dirty="0"/>
              <a:t>4</a:t>
            </a:r>
            <a:r>
              <a:rPr lang="en-US" b="1" dirty="0"/>
              <a:t> + 6</a:t>
            </a:r>
            <a:r>
              <a:rPr lang="en-US" b="1" i="1" dirty="0"/>
              <a:t>x</a:t>
            </a:r>
            <a:r>
              <a:rPr lang="en-US" b="1" baseline="30000" dirty="0"/>
              <a:t>3</a:t>
            </a:r>
            <a:r>
              <a:rPr lang="en-US" b="1" dirty="0"/>
              <a:t> – 5</a:t>
            </a:r>
            <a:r>
              <a:rPr lang="en-US" b="1" i="1" dirty="0"/>
              <a:t>x</a:t>
            </a:r>
            <a:r>
              <a:rPr lang="en-US" b="1" dirty="0"/>
              <a:t> – 10)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32040" y="478786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Do you see another factor for part b?</a:t>
            </a:r>
            <a:endParaRPr lang="en-CA" dirty="0"/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35496" y="4687416"/>
            <a:ext cx="4464496" cy="54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dirty="0" smtClean="0">
                <a:solidFill>
                  <a:srgbClr val="FF6600"/>
                </a:solidFill>
                <a:latin typeface="Arial Black" pitchFamily="34" charset="0"/>
              </a:rPr>
              <a:t>Remainder Theorem: </a:t>
            </a:r>
            <a:r>
              <a:rPr lang="en-US" altLang="en-US" dirty="0" smtClean="0">
                <a:latin typeface="Arial Black" pitchFamily="34" charset="0"/>
              </a:rPr>
              <a:t>What is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-1</a:t>
            </a:r>
            <a:r>
              <a:rPr lang="en-US" altLang="en-US" b="1" dirty="0" smtClean="0"/>
              <a:t>)</a:t>
            </a:r>
            <a:endParaRPr lang="en-US" altLang="en-US" dirty="0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92" grpId="0" build="p"/>
      <p:bldP spid="43" grpId="0" build="p"/>
      <p:bldP spid="4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179512" y="739552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Factor: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x</a:t>
            </a:r>
            <a:r>
              <a:rPr lang="en-US" altLang="en-US" b="1" dirty="0" smtClean="0"/>
              <a:t>) = 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i="1" dirty="0"/>
              <a:t> </a:t>
            </a:r>
            <a:r>
              <a:rPr lang="en-US" b="1" dirty="0"/>
              <a:t>– 25</a:t>
            </a:r>
            <a:r>
              <a:rPr lang="en-US" b="1" i="1" dirty="0"/>
              <a:t>x + </a:t>
            </a:r>
            <a:r>
              <a:rPr lang="en-US" b="1" dirty="0"/>
              <a:t>25.</a:t>
            </a:r>
          </a:p>
        </p:txBody>
      </p:sp>
      <p:sp>
        <p:nvSpPr>
          <p:cNvPr id="257072" name="Text Box 48"/>
          <p:cNvSpPr txBox="1">
            <a:spLocks noChangeArrowheads="1"/>
          </p:cNvSpPr>
          <p:nvPr/>
        </p:nvSpPr>
        <p:spPr bwMode="auto">
          <a:xfrm>
            <a:off x="0" y="11663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2: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Tricks for Factoring: Factoring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by Grouping</a:t>
            </a:r>
            <a:endParaRPr lang="en-US" altLang="en-US" sz="26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40466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Do you see a common factor in all 4 things?</a:t>
            </a:r>
          </a:p>
          <a:p>
            <a:r>
              <a:rPr lang="en-CA" dirty="0" smtClean="0"/>
              <a:t>What do you see?</a:t>
            </a:r>
            <a:endParaRPr lang="en-CA" dirty="0"/>
          </a:p>
        </p:txBody>
      </p:sp>
      <p:sp>
        <p:nvSpPr>
          <p:cNvPr id="13" name="Text Box 111"/>
          <p:cNvSpPr txBox="1">
            <a:spLocks noChangeArrowheads="1"/>
          </p:cNvSpPr>
          <p:nvPr/>
        </p:nvSpPr>
        <p:spPr bwMode="auto">
          <a:xfrm>
            <a:off x="0" y="37135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2a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4" name="Text Box 112"/>
          <p:cNvSpPr txBox="1">
            <a:spLocks noChangeArrowheads="1"/>
          </p:cNvSpPr>
          <p:nvPr/>
        </p:nvSpPr>
        <p:spPr bwMode="auto">
          <a:xfrm>
            <a:off x="304800" y="4077072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Factor: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x</a:t>
            </a:r>
            <a:r>
              <a:rPr lang="en-US" altLang="en-US" b="1" dirty="0" smtClean="0"/>
              <a:t>) = 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– 2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i="1" dirty="0"/>
              <a:t> </a:t>
            </a:r>
            <a:r>
              <a:rPr lang="en-US" b="1" dirty="0"/>
              <a:t>– 9</a:t>
            </a:r>
            <a:r>
              <a:rPr lang="en-US" b="1" i="1" dirty="0"/>
              <a:t>x + </a:t>
            </a:r>
            <a:r>
              <a:rPr lang="en-US" b="1" dirty="0"/>
              <a:t>18.</a:t>
            </a:r>
          </a:p>
        </p:txBody>
      </p:sp>
      <p:sp>
        <p:nvSpPr>
          <p:cNvPr id="15" name="Text Box 75"/>
          <p:cNvSpPr txBox="1">
            <a:spLocks noChangeArrowheads="1"/>
          </p:cNvSpPr>
          <p:nvPr/>
        </p:nvSpPr>
        <p:spPr bwMode="auto">
          <a:xfrm>
            <a:off x="4716016" y="4077072"/>
            <a:ext cx="3888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Factor: </a:t>
            </a:r>
            <a:r>
              <a:rPr lang="en-US" altLang="en-US" b="1" i="1" dirty="0" smtClean="0"/>
              <a:t>P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x</a:t>
            </a:r>
            <a:r>
              <a:rPr lang="en-US" altLang="en-US" b="1" dirty="0" smtClean="0"/>
              <a:t>) = </a:t>
            </a:r>
            <a:r>
              <a:rPr lang="en-US" b="1" dirty="0" smtClean="0"/>
              <a:t>2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+ 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i="1" dirty="0"/>
              <a:t> </a:t>
            </a:r>
            <a:r>
              <a:rPr lang="en-US" b="1" dirty="0"/>
              <a:t>+ 8</a:t>
            </a:r>
            <a:r>
              <a:rPr lang="en-US" b="1" i="1" dirty="0"/>
              <a:t>x + </a:t>
            </a:r>
            <a:r>
              <a:rPr lang="en-US" b="1" dirty="0"/>
              <a:t>4.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5576" y="580526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What is the zero of P(x) = x - 2?</a:t>
            </a:r>
          </a:p>
          <a:p>
            <a:r>
              <a:rPr lang="en-CA" dirty="0" smtClean="0"/>
              <a:t>What are the zeros of the above functions?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7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4" grpId="0" build="p"/>
      <p:bldP spid="13" grpId="0" build="p"/>
      <p:bldP spid="14" grpId="0" build="p"/>
      <p:bldP spid="15" grpId="0" build="p"/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382" name="Picture 6" descr="6-4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412776"/>
            <a:ext cx="7596188" cy="1890712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16632"/>
            <a:ext cx="3738761" cy="12132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07504" y="116632"/>
            <a:ext cx="310102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Rules for Factoring: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51520" y="548680"/>
            <a:ext cx="1080120" cy="54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i="1" dirty="0" smtClean="0">
                <a:solidFill>
                  <a:srgbClr val="FF6600"/>
                </a:solidFill>
                <a:latin typeface="Arial" charset="0"/>
              </a:rPr>
              <a:t>SOPPS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8" name="Text Box 104"/>
          <p:cNvSpPr txBox="1">
            <a:spLocks noChangeArrowheads="1"/>
          </p:cNvSpPr>
          <p:nvPr/>
        </p:nvSpPr>
        <p:spPr bwMode="auto">
          <a:xfrm>
            <a:off x="0" y="327569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3A: Factoring the Sum or Difference of Two Cubes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" name="Text Box 106"/>
          <p:cNvSpPr txBox="1">
            <a:spLocks noChangeArrowheads="1"/>
          </p:cNvSpPr>
          <p:nvPr/>
        </p:nvSpPr>
        <p:spPr bwMode="auto">
          <a:xfrm>
            <a:off x="381000" y="3573016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Factor the expression.</a:t>
            </a:r>
          </a:p>
        </p:txBody>
      </p:sp>
      <p:sp>
        <p:nvSpPr>
          <p:cNvPr id="10" name="Text Box 109"/>
          <p:cNvSpPr txBox="1">
            <a:spLocks noChangeArrowheads="1"/>
          </p:cNvSpPr>
          <p:nvPr/>
        </p:nvSpPr>
        <p:spPr bwMode="auto">
          <a:xfrm>
            <a:off x="304800" y="3933056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4</a:t>
            </a:r>
            <a:r>
              <a:rPr lang="en-US" b="1" i="1" dirty="0"/>
              <a:t>x</a:t>
            </a:r>
            <a:r>
              <a:rPr lang="en-US" b="1" baseline="30000" dirty="0"/>
              <a:t>4</a:t>
            </a:r>
            <a:r>
              <a:rPr lang="en-US" b="1" dirty="0"/>
              <a:t> + 108</a:t>
            </a:r>
            <a:r>
              <a:rPr lang="en-US" b="1" i="1" dirty="0"/>
              <a:t>x</a:t>
            </a:r>
            <a:endParaRPr lang="en-US" b="1" dirty="0">
              <a:sym typeface="Symbol" pitchFamily="18" charset="2"/>
            </a:endParaRPr>
          </a:p>
        </p:txBody>
      </p:sp>
      <p:sp>
        <p:nvSpPr>
          <p:cNvPr id="11" name="Text Box 322"/>
          <p:cNvSpPr txBox="1">
            <a:spLocks noChangeArrowheads="1"/>
          </p:cNvSpPr>
          <p:nvPr/>
        </p:nvSpPr>
        <p:spPr bwMode="auto">
          <a:xfrm>
            <a:off x="4243536" y="3907904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125</a:t>
            </a:r>
            <a:r>
              <a:rPr lang="en-US" b="1" i="1" dirty="0"/>
              <a:t>d</a:t>
            </a:r>
            <a:r>
              <a:rPr lang="en-US" b="1" baseline="30000" dirty="0"/>
              <a:t>3</a:t>
            </a:r>
            <a:r>
              <a:rPr lang="en-US" b="1" dirty="0"/>
              <a:t> – 8</a:t>
            </a:r>
            <a:endParaRPr lang="en-US" b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build="p"/>
      <p:bldP spid="10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06" name="Text Box 74"/>
          <p:cNvSpPr txBox="1">
            <a:spLocks noChangeArrowheads="1"/>
          </p:cNvSpPr>
          <p:nvPr/>
        </p:nvSpPr>
        <p:spPr bwMode="auto">
          <a:xfrm>
            <a:off x="0" y="1166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72215" name="Text Box 183"/>
          <p:cNvSpPr txBox="1">
            <a:spLocks noChangeArrowheads="1"/>
          </p:cNvSpPr>
          <p:nvPr/>
        </p:nvSpPr>
        <p:spPr bwMode="auto">
          <a:xfrm>
            <a:off x="381000" y="54868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Factor the expression.</a:t>
            </a:r>
          </a:p>
        </p:txBody>
      </p:sp>
      <p:sp>
        <p:nvSpPr>
          <p:cNvPr id="172216" name="Text Box 184"/>
          <p:cNvSpPr txBox="1">
            <a:spLocks noChangeArrowheads="1"/>
          </p:cNvSpPr>
          <p:nvPr/>
        </p:nvSpPr>
        <p:spPr bwMode="auto">
          <a:xfrm>
            <a:off x="381000" y="90872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P(x) = 8 </a:t>
            </a:r>
            <a:r>
              <a:rPr lang="en-US" b="1" dirty="0"/>
              <a:t>+ 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6</a:t>
            </a:r>
            <a:endParaRPr lang="en-US" b="1" i="1" dirty="0">
              <a:sym typeface="Symbol" pitchFamily="18" charset="2"/>
            </a:endParaRPr>
          </a:p>
        </p:txBody>
      </p:sp>
      <p:sp>
        <p:nvSpPr>
          <p:cNvPr id="10" name="Text Box 236"/>
          <p:cNvSpPr txBox="1">
            <a:spLocks noChangeArrowheads="1"/>
          </p:cNvSpPr>
          <p:nvPr/>
        </p:nvSpPr>
        <p:spPr bwMode="auto">
          <a:xfrm>
            <a:off x="4891608" y="90872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P(x) = 2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5</a:t>
            </a:r>
            <a:r>
              <a:rPr lang="en-US" b="1" dirty="0" smtClean="0"/>
              <a:t> </a:t>
            </a:r>
            <a:r>
              <a:rPr lang="en-US" b="1" dirty="0"/>
              <a:t>– 16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endParaRPr lang="en-US" b="1" dirty="0">
              <a:sym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585790"/>
            <a:ext cx="43924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Notice the question wants you to factor. 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4067780"/>
            <a:ext cx="81369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If the question was to find the zeros then you don’t have to factor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2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0" y="140348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4: </a:t>
            </a:r>
            <a:r>
              <a:rPr lang="en-US" altLang="en-US" dirty="0" smtClean="0">
                <a:solidFill>
                  <a:srgbClr val="FF0000"/>
                </a:solidFill>
                <a:latin typeface="Arial Black" pitchFamily="34" charset="0"/>
              </a:rPr>
              <a:t>Ecology Application</a:t>
            </a:r>
            <a:endParaRPr lang="en-US" altLang="en-US" sz="2600" dirty="0">
              <a:solidFill>
                <a:srgbClr val="FF0000"/>
              </a:solidFill>
              <a:latin typeface="Arial MT B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23364"/>
            <a:ext cx="83529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If a number, z, is a zero of the function, P(x), then (x – z) is a factor of P(x)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Key Ideas: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764704"/>
            <a:ext cx="806489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The x-intercepts of a functions are the zeros of the function.</a:t>
            </a:r>
          </a:p>
          <a:p>
            <a:r>
              <a:rPr lang="en-CA" dirty="0" smtClean="0"/>
              <a:t>Therefore, we can use a graph to factor a polynomial function!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53183"/>
            <a:ext cx="53244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5681" y="1808981"/>
            <a:ext cx="23907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0" grpId="0"/>
      <p:bldP spid="6" grpId="0" build="p" animBg="1"/>
      <p:bldP spid="8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525</Words>
  <Application>Microsoft Office PowerPoint</Application>
  <PresentationFormat>On-screen Show (4:3)</PresentationFormat>
  <Paragraphs>64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6.4 Factoring Polynomials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6.4 Factoring Polynomials</dc:title>
  <dc:creator>admin</dc:creator>
  <cp:lastModifiedBy>admin</cp:lastModifiedBy>
  <cp:revision>11</cp:revision>
  <dcterms:created xsi:type="dcterms:W3CDTF">2012-02-24T03:29:10Z</dcterms:created>
  <dcterms:modified xsi:type="dcterms:W3CDTF">2012-02-24T06:02:07Z</dcterms:modified>
</cp:coreProperties>
</file>