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2" r:id="rId3"/>
    <p:sldId id="265" r:id="rId4"/>
    <p:sldId id="272" r:id="rId5"/>
    <p:sldId id="276" r:id="rId6"/>
    <p:sldId id="282" r:id="rId7"/>
    <p:sldId id="283" r:id="rId8"/>
    <p:sldId id="28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414B6B-3AB2-4AEA-943C-B21CD1FF15BB}" type="datetimeFigureOut">
              <a:rPr lang="en-CA" smtClean="0"/>
              <a:t>10/02/2012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A187CD-EC62-4488-B246-5DA44944C086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B8875C-7435-4F3C-94BA-39B522B394E1}" type="datetimeFigureOut">
              <a:rPr lang="en-CA" smtClean="0"/>
              <a:t>09/02/2012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52BF7F-C26C-415E-AD80-A923DAEB71A8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34434D-A057-4818-B33A-07256C55A701}" type="slidenum">
              <a:rPr lang="en-US"/>
              <a:pPr/>
              <a:t>2</a:t>
            </a:fld>
            <a:endParaRPr lang="en-US"/>
          </a:p>
        </p:txBody>
      </p:sp>
      <p:sp>
        <p:nvSpPr>
          <p:cNvPr id="1136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D348F2-D5B4-4788-9522-04CD69D1E70B}" type="slidenum">
              <a:rPr lang="en-US"/>
              <a:pPr/>
              <a:t>3</a:t>
            </a:fld>
            <a:endParaRPr lang="en-US"/>
          </a:p>
        </p:txBody>
      </p:sp>
      <p:sp>
        <p:nvSpPr>
          <p:cNvPr id="1146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5B7320-C28A-47C9-A5B7-C5903BE13D9C}" type="slidenum">
              <a:rPr lang="en-US"/>
              <a:pPr/>
              <a:t>4</a:t>
            </a:fld>
            <a:endParaRPr lang="en-US"/>
          </a:p>
        </p:txBody>
      </p:sp>
      <p:sp>
        <p:nvSpPr>
          <p:cNvPr id="3481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B87F6E-94CC-4665-9B6D-16A96D99B8F8}" type="slidenum">
              <a:rPr lang="en-US"/>
              <a:pPr/>
              <a:t>5</a:t>
            </a:fld>
            <a:endParaRPr lang="en-US"/>
          </a:p>
        </p:txBody>
      </p:sp>
      <p:sp>
        <p:nvSpPr>
          <p:cNvPr id="3522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B729C7-F9AA-4F1C-8FCB-007006B4D42C}" type="slidenum">
              <a:rPr lang="en-US"/>
              <a:pPr/>
              <a:t>6</a:t>
            </a:fld>
            <a:endParaRPr lang="en-US"/>
          </a:p>
        </p:txBody>
      </p:sp>
      <p:sp>
        <p:nvSpPr>
          <p:cNvPr id="3584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C9A806-8FD6-4185-8A29-3D7CD9A804B3}" type="slidenum">
              <a:rPr lang="en-US"/>
              <a:pPr/>
              <a:t>7</a:t>
            </a:fld>
            <a:endParaRPr lang="en-US"/>
          </a:p>
        </p:txBody>
      </p:sp>
      <p:sp>
        <p:nvSpPr>
          <p:cNvPr id="1935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1B578E-91E6-4F15-8678-56D06E28E198}" type="slidenum">
              <a:rPr lang="en-US"/>
              <a:pPr/>
              <a:t>8</a:t>
            </a:fld>
            <a:endParaRPr lang="en-US"/>
          </a:p>
        </p:txBody>
      </p:sp>
      <p:sp>
        <p:nvSpPr>
          <p:cNvPr id="3246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A03AE00-E744-42E8-B6EE-1D014CDD5ADA}" type="datetimeFigureOut">
              <a:rPr lang="en-CA" smtClean="0"/>
              <a:t>09/02/2012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473D092-F845-4B69-AD84-558D43E94151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AE00-E744-42E8-B6EE-1D014CDD5ADA}" type="datetimeFigureOut">
              <a:rPr lang="en-CA" smtClean="0"/>
              <a:t>09/02/2012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3D092-F845-4B69-AD84-558D43E9415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AE00-E744-42E8-B6EE-1D014CDD5ADA}" type="datetimeFigureOut">
              <a:rPr lang="en-CA" smtClean="0"/>
              <a:t>09/02/2012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3D092-F845-4B69-AD84-558D43E9415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A03AE00-E744-42E8-B6EE-1D014CDD5ADA}" type="datetimeFigureOut">
              <a:rPr lang="en-CA" smtClean="0"/>
              <a:t>09/02/2012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473D092-F845-4B69-AD84-558D43E94151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A03AE00-E744-42E8-B6EE-1D014CDD5ADA}" type="datetimeFigureOut">
              <a:rPr lang="en-CA" smtClean="0"/>
              <a:t>09/02/2012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473D092-F845-4B69-AD84-558D43E94151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AE00-E744-42E8-B6EE-1D014CDD5ADA}" type="datetimeFigureOut">
              <a:rPr lang="en-CA" smtClean="0"/>
              <a:t>09/02/2012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3D092-F845-4B69-AD84-558D43E94151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AE00-E744-42E8-B6EE-1D014CDD5ADA}" type="datetimeFigureOut">
              <a:rPr lang="en-CA" smtClean="0"/>
              <a:t>09/02/2012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3D092-F845-4B69-AD84-558D43E94151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A03AE00-E744-42E8-B6EE-1D014CDD5ADA}" type="datetimeFigureOut">
              <a:rPr lang="en-CA" smtClean="0"/>
              <a:t>09/02/2012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473D092-F845-4B69-AD84-558D43E94151}" type="slidenum">
              <a:rPr lang="en-CA" smtClean="0"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AE00-E744-42E8-B6EE-1D014CDD5ADA}" type="datetimeFigureOut">
              <a:rPr lang="en-CA" smtClean="0"/>
              <a:t>09/02/2012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3D092-F845-4B69-AD84-558D43E9415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A03AE00-E744-42E8-B6EE-1D014CDD5ADA}" type="datetimeFigureOut">
              <a:rPr lang="en-CA" smtClean="0"/>
              <a:t>09/02/2012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473D092-F845-4B69-AD84-558D43E94151}" type="slidenum">
              <a:rPr lang="en-CA" smtClean="0"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A03AE00-E744-42E8-B6EE-1D014CDD5ADA}" type="datetimeFigureOut">
              <a:rPr lang="en-CA" smtClean="0"/>
              <a:t>09/02/2012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473D092-F845-4B69-AD84-558D43E94151}" type="slidenum">
              <a:rPr lang="en-CA" smtClean="0"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A03AE00-E744-42E8-B6EE-1D014CDD5ADA}" type="datetimeFigureOut">
              <a:rPr lang="en-CA" smtClean="0"/>
              <a:t>09/02/2012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473D092-F845-4B69-AD84-558D43E94151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57200"/>
            <a:ext cx="6172200" cy="581450"/>
          </a:xfrm>
        </p:spPr>
        <p:txBody>
          <a:bodyPr/>
          <a:lstStyle/>
          <a:p>
            <a:r>
              <a:rPr lang="en-CA" dirty="0" smtClean="0"/>
              <a:t>6.3 Dividing Polynomial</a:t>
            </a:r>
            <a:endParaRPr lang="en-CA" dirty="0"/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1907704" y="980728"/>
            <a:ext cx="6855296" cy="72008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dirty="0"/>
              <a:t>Use long division and synthetic division to divide polynomials</a:t>
            </a:r>
            <a:r>
              <a:rPr lang="en-US" altLang="en-US" dirty="0" smtClean="0"/>
              <a:t>.</a:t>
            </a:r>
          </a:p>
          <a:p>
            <a:pPr>
              <a:spcBef>
                <a:spcPct val="20000"/>
              </a:spcBef>
            </a:pPr>
            <a:r>
              <a:rPr lang="en-US" altLang="en-US" dirty="0" smtClean="0"/>
              <a:t>Use synthetic division to evaluate a polynomial</a:t>
            </a:r>
            <a:endParaRPr lang="en-US" altLang="en-US" dirty="0"/>
          </a:p>
          <a:p>
            <a:pPr>
              <a:spcBef>
                <a:spcPct val="20000"/>
              </a:spcBef>
            </a:pPr>
            <a:endParaRPr lang="en-US" altLang="en-US" dirty="0">
              <a:latin typeface="Arial" charset="0"/>
            </a:endParaRPr>
          </a:p>
        </p:txBody>
      </p:sp>
      <p:sp>
        <p:nvSpPr>
          <p:cNvPr id="5" name="Rectangle 15"/>
          <p:cNvSpPr>
            <a:spLocks noChangeArrowheads="1"/>
          </p:cNvSpPr>
          <p:nvPr/>
        </p:nvSpPr>
        <p:spPr bwMode="auto">
          <a:xfrm>
            <a:off x="0" y="583704"/>
            <a:ext cx="9144000" cy="397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en-US" i="1" dirty="0">
                <a:solidFill>
                  <a:srgbClr val="FF6600"/>
                </a:solidFill>
                <a:latin typeface="Arial Black" pitchFamily="34" charset="0"/>
              </a:rPr>
              <a:t>Objective</a:t>
            </a:r>
            <a:endParaRPr lang="en-US" altLang="en-US" i="1" dirty="0">
              <a:solidFill>
                <a:srgbClr val="FF6600"/>
              </a:solidFill>
              <a:latin typeface="Arial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907704" y="2193032"/>
            <a:ext cx="6855296" cy="7620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en-US" dirty="0" smtClean="0"/>
              <a:t>Electricians can divide polynomials in order to find the voltage in an electrical system</a:t>
            </a:r>
            <a:endParaRPr lang="en-US" altLang="en-US" dirty="0">
              <a:latin typeface="Arial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1772816"/>
            <a:ext cx="9144000" cy="462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en-US" i="1" dirty="0" smtClean="0">
                <a:solidFill>
                  <a:srgbClr val="FF0000"/>
                </a:solidFill>
                <a:latin typeface="Arial Black" pitchFamily="34" charset="0"/>
              </a:rPr>
              <a:t>Why Learn This?</a:t>
            </a:r>
            <a:endParaRPr lang="en-US" altLang="en-US" i="1" dirty="0">
              <a:solidFill>
                <a:srgbClr val="FF0000"/>
              </a:solidFill>
              <a:latin typeface="Arial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2818215"/>
            <a:ext cx="3672408" cy="399516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4273624" y="3776290"/>
            <a:ext cx="4402832" cy="2069976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altLang="en-US" sz="2800" b="1" dirty="0">
                <a:solidFill>
                  <a:srgbClr val="3333CC"/>
                </a:solidFill>
              </a:rPr>
              <a:t>Warm </a:t>
            </a:r>
            <a:r>
              <a:rPr lang="en-US" altLang="en-US" sz="2800" b="1" dirty="0" smtClean="0">
                <a:solidFill>
                  <a:srgbClr val="3333CC"/>
                </a:solidFill>
              </a:rPr>
              <a:t>Up</a:t>
            </a:r>
            <a:endParaRPr lang="en-US" altLang="en-US" sz="2800" dirty="0"/>
          </a:p>
        </p:txBody>
      </p:sp>
      <p:sp>
        <p:nvSpPr>
          <p:cNvPr id="10" name="Text Box 41"/>
          <p:cNvSpPr txBox="1">
            <a:spLocks noChangeArrowheads="1"/>
          </p:cNvSpPr>
          <p:nvPr/>
        </p:nvSpPr>
        <p:spPr bwMode="auto">
          <a:xfrm>
            <a:off x="4257749" y="693224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1" name="Text Box 142"/>
          <p:cNvSpPr txBox="1">
            <a:spLocks noChangeArrowheads="1"/>
          </p:cNvSpPr>
          <p:nvPr/>
        </p:nvSpPr>
        <p:spPr bwMode="auto">
          <a:xfrm>
            <a:off x="4267274" y="4947890"/>
            <a:ext cx="3818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smtClean="0"/>
              <a:t>1.</a:t>
            </a:r>
            <a:endParaRPr lang="en-US" dirty="0"/>
          </a:p>
        </p:txBody>
      </p:sp>
      <p:sp>
        <p:nvSpPr>
          <p:cNvPr id="12" name="Text Box 143"/>
          <p:cNvSpPr txBox="1">
            <a:spLocks noChangeArrowheads="1"/>
          </p:cNvSpPr>
          <p:nvPr/>
        </p:nvSpPr>
        <p:spPr bwMode="auto">
          <a:xfrm>
            <a:off x="6333058" y="4965154"/>
            <a:ext cx="3818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smtClean="0"/>
              <a:t>2.</a:t>
            </a:r>
            <a:endParaRPr lang="en-US" b="1" dirty="0"/>
          </a:p>
        </p:txBody>
      </p:sp>
      <p:sp>
        <p:nvSpPr>
          <p:cNvPr id="13" name="Rectangle 269"/>
          <p:cNvSpPr>
            <a:spLocks noChangeArrowheads="1"/>
          </p:cNvSpPr>
          <p:nvPr/>
        </p:nvSpPr>
        <p:spPr bwMode="auto">
          <a:xfrm>
            <a:off x="4273624" y="4262090"/>
            <a:ext cx="1370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b="1" dirty="0"/>
              <a:t>Divide.</a:t>
            </a:r>
          </a:p>
        </p:txBody>
      </p:sp>
      <p:grpSp>
        <p:nvGrpSpPr>
          <p:cNvPr id="14" name="Group 275"/>
          <p:cNvGrpSpPr>
            <a:grpSpLocks/>
          </p:cNvGrpSpPr>
          <p:nvPr/>
        </p:nvGrpSpPr>
        <p:grpSpPr bwMode="auto">
          <a:xfrm>
            <a:off x="4743524" y="4871692"/>
            <a:ext cx="1498600" cy="830263"/>
            <a:chOff x="2463" y="2016"/>
            <a:chExt cx="944" cy="523"/>
          </a:xfrm>
        </p:grpSpPr>
        <p:grpSp>
          <p:nvGrpSpPr>
            <p:cNvPr id="15" name="Group 273"/>
            <p:cNvGrpSpPr>
              <a:grpSpLocks/>
            </p:cNvGrpSpPr>
            <p:nvPr/>
          </p:nvGrpSpPr>
          <p:grpSpPr bwMode="auto">
            <a:xfrm>
              <a:off x="2463" y="2016"/>
              <a:ext cx="944" cy="288"/>
              <a:chOff x="2463" y="2016"/>
              <a:chExt cx="944" cy="288"/>
            </a:xfrm>
          </p:grpSpPr>
          <p:sp>
            <p:nvSpPr>
              <p:cNvPr id="17" name="Rectangle 271"/>
              <p:cNvSpPr>
                <a:spLocks noChangeArrowheads="1"/>
              </p:cNvSpPr>
              <p:nvPr/>
            </p:nvSpPr>
            <p:spPr bwMode="auto">
              <a:xfrm>
                <a:off x="2463" y="2016"/>
                <a:ext cx="94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6</a:t>
                </a:r>
                <a:r>
                  <a:rPr lang="en-US" i="1"/>
                  <a:t>x</a:t>
                </a:r>
                <a:r>
                  <a:rPr lang="en-US" baseline="30000"/>
                  <a:t> </a:t>
                </a:r>
                <a:r>
                  <a:rPr lang="en-US"/>
                  <a:t>– 15</a:t>
                </a:r>
                <a:r>
                  <a:rPr lang="en-US" i="1"/>
                  <a:t>y</a:t>
                </a:r>
                <a:endParaRPr lang="en-US"/>
              </a:p>
            </p:txBody>
          </p:sp>
          <p:sp>
            <p:nvSpPr>
              <p:cNvPr id="18" name="Line 272"/>
              <p:cNvSpPr>
                <a:spLocks noChangeShapeType="1"/>
              </p:cNvSpPr>
              <p:nvPr/>
            </p:nvSpPr>
            <p:spPr bwMode="auto">
              <a:xfrm>
                <a:off x="2496" y="2256"/>
                <a:ext cx="585" cy="1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</p:grpSp>
        <p:sp>
          <p:nvSpPr>
            <p:cNvPr id="16" name="Text Box 274"/>
            <p:cNvSpPr txBox="1">
              <a:spLocks noChangeArrowheads="1"/>
            </p:cNvSpPr>
            <p:nvPr/>
          </p:nvSpPr>
          <p:spPr bwMode="auto">
            <a:xfrm>
              <a:off x="2672" y="2251"/>
              <a:ext cx="2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3</a:t>
              </a:r>
            </a:p>
          </p:txBody>
        </p:sp>
      </p:grpSp>
      <p:grpSp>
        <p:nvGrpSpPr>
          <p:cNvPr id="19" name="Group 276"/>
          <p:cNvGrpSpPr>
            <a:grpSpLocks/>
          </p:cNvGrpSpPr>
          <p:nvPr/>
        </p:nvGrpSpPr>
        <p:grpSpPr bwMode="auto">
          <a:xfrm>
            <a:off x="6809308" y="4838156"/>
            <a:ext cx="1435100" cy="792163"/>
            <a:chOff x="2463" y="2016"/>
            <a:chExt cx="904" cy="499"/>
          </a:xfrm>
        </p:grpSpPr>
        <p:grpSp>
          <p:nvGrpSpPr>
            <p:cNvPr id="20" name="Group 277"/>
            <p:cNvGrpSpPr>
              <a:grpSpLocks/>
            </p:cNvGrpSpPr>
            <p:nvPr/>
          </p:nvGrpSpPr>
          <p:grpSpPr bwMode="auto">
            <a:xfrm>
              <a:off x="2463" y="2016"/>
              <a:ext cx="904" cy="288"/>
              <a:chOff x="2463" y="2016"/>
              <a:chExt cx="904" cy="288"/>
            </a:xfrm>
          </p:grpSpPr>
          <p:sp>
            <p:nvSpPr>
              <p:cNvPr id="22" name="Rectangle 278"/>
              <p:cNvSpPr>
                <a:spLocks noChangeArrowheads="1"/>
              </p:cNvSpPr>
              <p:nvPr/>
            </p:nvSpPr>
            <p:spPr bwMode="auto">
              <a:xfrm>
                <a:off x="2463" y="2016"/>
                <a:ext cx="90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7</a:t>
                </a:r>
                <a:r>
                  <a:rPr lang="en-US" i="1" dirty="0"/>
                  <a:t>a</a:t>
                </a:r>
                <a:r>
                  <a:rPr lang="en-US" baseline="30000" dirty="0"/>
                  <a:t>2 </a:t>
                </a:r>
                <a:r>
                  <a:rPr lang="en-US" dirty="0"/>
                  <a:t>– </a:t>
                </a:r>
                <a:r>
                  <a:rPr lang="en-US" i="1" dirty="0" err="1"/>
                  <a:t>ab</a:t>
                </a:r>
                <a:endParaRPr lang="en-US" dirty="0"/>
              </a:p>
            </p:txBody>
          </p:sp>
          <p:sp>
            <p:nvSpPr>
              <p:cNvPr id="23" name="Line 279"/>
              <p:cNvSpPr>
                <a:spLocks noChangeShapeType="1"/>
              </p:cNvSpPr>
              <p:nvPr/>
            </p:nvSpPr>
            <p:spPr bwMode="auto">
              <a:xfrm>
                <a:off x="2496" y="2256"/>
                <a:ext cx="8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</p:grpSp>
        <p:sp>
          <p:nvSpPr>
            <p:cNvPr id="21" name="Text Box 280"/>
            <p:cNvSpPr txBox="1">
              <a:spLocks noChangeArrowheads="1"/>
            </p:cNvSpPr>
            <p:nvPr/>
          </p:nvSpPr>
          <p:spPr bwMode="auto">
            <a:xfrm>
              <a:off x="2687" y="2227"/>
              <a:ext cx="23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 dirty="0"/>
                <a:t>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build="p"/>
      <p:bldP spid="6" grpId="0" build="p" animBg="1"/>
      <p:bldP spid="7" grpId="0" build="p"/>
      <p:bldP spid="9" grpId="0" animBg="1"/>
      <p:bldP spid="11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52" name="Text Box 56"/>
          <p:cNvSpPr txBox="1">
            <a:spLocks noChangeArrowheads="1"/>
          </p:cNvSpPr>
          <p:nvPr/>
        </p:nvSpPr>
        <p:spPr bwMode="auto">
          <a:xfrm>
            <a:off x="0" y="226758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Example 1: Using Long Division to Divide a Polynomial</a:t>
            </a:r>
            <a:endParaRPr lang="en-US" altLang="en-US" sz="2600" dirty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55420" name="Text Box 124"/>
          <p:cNvSpPr txBox="1">
            <a:spLocks noChangeArrowheads="1"/>
          </p:cNvSpPr>
          <p:nvPr/>
        </p:nvSpPr>
        <p:spPr bwMode="auto">
          <a:xfrm>
            <a:off x="304800" y="2611760"/>
            <a:ext cx="4737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(–</a:t>
            </a:r>
            <a:r>
              <a:rPr lang="en-US" b="1" i="1"/>
              <a:t>y</a:t>
            </a:r>
            <a:r>
              <a:rPr lang="en-US" b="1" baseline="30000"/>
              <a:t>2</a:t>
            </a:r>
            <a:r>
              <a:rPr lang="en-US" b="1"/>
              <a:t> + 2</a:t>
            </a:r>
            <a:r>
              <a:rPr lang="en-US" b="1" i="1"/>
              <a:t>y</a:t>
            </a:r>
            <a:r>
              <a:rPr lang="en-US" b="1" baseline="30000"/>
              <a:t>3</a:t>
            </a:r>
            <a:r>
              <a:rPr lang="en-US" b="1" baseline="-25000"/>
              <a:t> </a:t>
            </a:r>
            <a:r>
              <a:rPr lang="en-US" b="1"/>
              <a:t>+ 25) ÷ (</a:t>
            </a:r>
            <a:r>
              <a:rPr lang="en-US" b="1" i="1"/>
              <a:t>y</a:t>
            </a:r>
            <a:r>
              <a:rPr lang="en-US" b="1"/>
              <a:t> – 3) 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55465" name="Text Box 169"/>
          <p:cNvSpPr txBox="1">
            <a:spLocks noChangeArrowheads="1"/>
          </p:cNvSpPr>
          <p:nvPr/>
        </p:nvSpPr>
        <p:spPr bwMode="auto">
          <a:xfrm>
            <a:off x="107504" y="3059668"/>
            <a:ext cx="912058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/>
              <a:t>Step 1</a:t>
            </a:r>
            <a:r>
              <a:rPr lang="en-US" dirty="0"/>
              <a:t> Write the dividend in standard form, </a:t>
            </a:r>
            <a:r>
              <a:rPr lang="en-US" dirty="0" smtClean="0"/>
              <a:t>including terms </a:t>
            </a:r>
            <a:r>
              <a:rPr lang="en-US" dirty="0"/>
              <a:t>with a coefficient of 0.</a:t>
            </a:r>
          </a:p>
        </p:txBody>
      </p:sp>
      <p:pic>
        <p:nvPicPr>
          <p:cNvPr id="12" name="Picture 59" descr="6-3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0"/>
            <a:ext cx="8208912" cy="222173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53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5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5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52" grpId="0" build="p"/>
      <p:bldP spid="55420" grpId="0" build="p"/>
      <p:bldP spid="5546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8" name="Text Box 14"/>
          <p:cNvSpPr txBox="1">
            <a:spLocks noChangeArrowheads="1"/>
          </p:cNvSpPr>
          <p:nvPr/>
        </p:nvSpPr>
        <p:spPr bwMode="auto">
          <a:xfrm>
            <a:off x="0" y="191026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dirty="0" smtClean="0">
                <a:solidFill>
                  <a:srgbClr val="FF0000"/>
                </a:solidFill>
                <a:latin typeface="Arial Black" pitchFamily="34" charset="0"/>
              </a:rPr>
              <a:t>Your Turn! Check </a:t>
            </a:r>
            <a:r>
              <a:rPr lang="en-US" altLang="en-US" dirty="0">
                <a:solidFill>
                  <a:srgbClr val="FF0000"/>
                </a:solidFill>
                <a:latin typeface="Arial Black" pitchFamily="34" charset="0"/>
              </a:rPr>
              <a:t>It Out!</a:t>
            </a: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 Example 1a</a:t>
            </a:r>
            <a:endParaRPr lang="en-US" altLang="en-US" sz="2600" dirty="0">
              <a:solidFill>
                <a:schemeClr val="accent2"/>
              </a:solidFill>
              <a:latin typeface="Arial MT Bl" charset="0"/>
            </a:endParaRPr>
          </a:p>
        </p:txBody>
      </p:sp>
      <p:graphicFrame>
        <p:nvGraphicFramePr>
          <p:cNvPr id="57364" name="Object 20"/>
          <p:cNvGraphicFramePr>
            <a:graphicFrameLocks noChangeAspect="1"/>
          </p:cNvGraphicFramePr>
          <p:nvPr/>
        </p:nvGraphicFramePr>
        <p:xfrm>
          <a:off x="2565400" y="1473200"/>
          <a:ext cx="914400" cy="288925"/>
        </p:xfrm>
        <a:graphic>
          <a:graphicData uri="http://schemas.openxmlformats.org/presentationml/2006/ole">
            <p:oleObj spid="_x0000_s1026" name="Equation" r:id="rId4" imgW="914400" imgH="289440" progId="Equation.DSMT4">
              <p:embed/>
            </p:oleObj>
          </a:graphicData>
        </a:graphic>
      </p:graphicFrame>
      <p:graphicFrame>
        <p:nvGraphicFramePr>
          <p:cNvPr id="57366" name="Object 22"/>
          <p:cNvGraphicFramePr>
            <a:graphicFrameLocks noChangeAspect="1"/>
          </p:cNvGraphicFramePr>
          <p:nvPr/>
        </p:nvGraphicFramePr>
        <p:xfrm>
          <a:off x="2940050" y="1477963"/>
          <a:ext cx="165100" cy="279400"/>
        </p:xfrm>
        <a:graphic>
          <a:graphicData uri="http://schemas.openxmlformats.org/presentationml/2006/ole">
            <p:oleObj spid="_x0000_s1027" name="Equation" r:id="rId5" imgW="164880" imgH="279360" progId="Equation.DSMT4">
              <p:embed/>
            </p:oleObj>
          </a:graphicData>
        </a:graphic>
      </p:graphicFrame>
      <p:sp>
        <p:nvSpPr>
          <p:cNvPr id="14" name="Text Box 190"/>
          <p:cNvSpPr txBox="1">
            <a:spLocks noChangeArrowheads="1"/>
          </p:cNvSpPr>
          <p:nvPr/>
        </p:nvSpPr>
        <p:spPr bwMode="auto">
          <a:xfrm>
            <a:off x="304800" y="548680"/>
            <a:ext cx="883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/>
              <a:t>Divide using long division. </a:t>
            </a:r>
            <a:endParaRPr lang="en-US" altLang="en-US">
              <a:latin typeface="Times" pitchFamily="18" charset="0"/>
            </a:endParaRPr>
          </a:p>
        </p:txBody>
      </p:sp>
      <p:sp>
        <p:nvSpPr>
          <p:cNvPr id="15" name="Text Box 191"/>
          <p:cNvSpPr txBox="1">
            <a:spLocks noChangeArrowheads="1"/>
          </p:cNvSpPr>
          <p:nvPr/>
        </p:nvSpPr>
        <p:spPr bwMode="auto">
          <a:xfrm>
            <a:off x="304800" y="929680"/>
            <a:ext cx="5041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(15</a:t>
            </a:r>
            <a:r>
              <a:rPr lang="en-US" b="1" i="1"/>
              <a:t>x</a:t>
            </a:r>
            <a:r>
              <a:rPr lang="en-US" b="1" baseline="30000"/>
              <a:t>2</a:t>
            </a:r>
            <a:r>
              <a:rPr lang="en-US" b="1"/>
              <a:t> + 8</a:t>
            </a:r>
            <a:r>
              <a:rPr lang="en-US" b="1" i="1"/>
              <a:t>x</a:t>
            </a:r>
            <a:r>
              <a:rPr lang="en-US" b="1" baseline="-25000"/>
              <a:t> </a:t>
            </a:r>
            <a:r>
              <a:rPr lang="en-US" b="1"/>
              <a:t>– 12) ÷ (3</a:t>
            </a:r>
            <a:r>
              <a:rPr lang="en-US" b="1" i="1"/>
              <a:t>x</a:t>
            </a:r>
            <a:r>
              <a:rPr lang="en-US" b="1"/>
              <a:t> + 1)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7140" name="Picture 4" descr="6-3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052736"/>
            <a:ext cx="8448276" cy="5602560"/>
          </a:xfrm>
          <a:prstGeom prst="rect">
            <a:avLst/>
          </a:prstGeom>
          <a:noFill/>
        </p:spPr>
      </p:pic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95536" y="116632"/>
            <a:ext cx="77882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u="sng" dirty="0"/>
              <a:t>Synthetic division</a:t>
            </a:r>
            <a:r>
              <a:rPr lang="en-US" dirty="0"/>
              <a:t> is a shorthand method of dividing a polynomial by a linear binomial by using only the coefficients.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47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8" name="Text Box 4"/>
          <p:cNvSpPr txBox="1">
            <a:spLocks noChangeArrowheads="1"/>
          </p:cNvSpPr>
          <p:nvPr/>
        </p:nvSpPr>
        <p:spPr bwMode="auto">
          <a:xfrm>
            <a:off x="381000" y="523528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Divide using synthetic division.</a:t>
            </a:r>
          </a:p>
        </p:txBody>
      </p:sp>
      <p:sp>
        <p:nvSpPr>
          <p:cNvPr id="349189" name="Text Box 5"/>
          <p:cNvSpPr txBox="1">
            <a:spLocks noChangeArrowheads="1"/>
          </p:cNvSpPr>
          <p:nvPr/>
        </p:nvSpPr>
        <p:spPr bwMode="auto">
          <a:xfrm>
            <a:off x="304800" y="908720"/>
            <a:ext cx="5270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(3</a:t>
            </a:r>
            <a:r>
              <a:rPr lang="en-US" b="1" i="1"/>
              <a:t>x</a:t>
            </a:r>
            <a:r>
              <a:rPr lang="en-US" b="1" baseline="30000"/>
              <a:t>4</a:t>
            </a:r>
            <a:r>
              <a:rPr lang="en-US" b="1"/>
              <a:t> – </a:t>
            </a:r>
            <a:r>
              <a:rPr lang="en-US" b="1" i="1"/>
              <a:t>x</a:t>
            </a:r>
            <a:r>
              <a:rPr lang="en-US" b="1" baseline="30000"/>
              <a:t>3</a:t>
            </a:r>
            <a:r>
              <a:rPr lang="en-US" baseline="30000"/>
              <a:t> </a:t>
            </a:r>
            <a:r>
              <a:rPr lang="en-US" b="1"/>
              <a:t>+ 5</a:t>
            </a:r>
            <a:r>
              <a:rPr lang="en-US" b="1" i="1"/>
              <a:t>x </a:t>
            </a:r>
            <a:r>
              <a:rPr lang="en-US" b="1"/>
              <a:t>– 1) ÷ (</a:t>
            </a:r>
            <a:r>
              <a:rPr lang="en-US" b="1" i="1"/>
              <a:t>x </a:t>
            </a:r>
            <a:r>
              <a:rPr lang="en-US" b="1"/>
              <a:t>+ 2)  </a:t>
            </a:r>
          </a:p>
        </p:txBody>
      </p:sp>
      <p:sp>
        <p:nvSpPr>
          <p:cNvPr id="349190" name="Text Box 6"/>
          <p:cNvSpPr txBox="1">
            <a:spLocks noChangeArrowheads="1"/>
          </p:cNvSpPr>
          <p:nvPr/>
        </p:nvSpPr>
        <p:spPr bwMode="auto">
          <a:xfrm>
            <a:off x="323528" y="1306339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Step 1 </a:t>
            </a:r>
            <a:r>
              <a:rPr lang="en-US"/>
              <a:t>Find </a:t>
            </a:r>
            <a:r>
              <a:rPr lang="en-US" i="1"/>
              <a:t>a</a:t>
            </a:r>
            <a:r>
              <a:rPr lang="en-US"/>
              <a:t>. 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349207" name="Text Box 23"/>
          <p:cNvSpPr txBox="1">
            <a:spLocks noChangeArrowheads="1"/>
          </p:cNvSpPr>
          <p:nvPr/>
        </p:nvSpPr>
        <p:spPr bwMode="auto">
          <a:xfrm>
            <a:off x="406078" y="1747664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/>
              <a:t>a</a:t>
            </a:r>
            <a:r>
              <a:rPr lang="en-US"/>
              <a:t> = –2</a:t>
            </a:r>
            <a:endParaRPr lang="en-US" i="1"/>
          </a:p>
        </p:txBody>
      </p:sp>
      <p:sp>
        <p:nvSpPr>
          <p:cNvPr id="349217" name="Text Box 33"/>
          <p:cNvSpPr txBox="1">
            <a:spLocks noChangeArrowheads="1"/>
          </p:cNvSpPr>
          <p:nvPr/>
        </p:nvSpPr>
        <p:spPr bwMode="auto">
          <a:xfrm>
            <a:off x="0" y="116632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Example </a:t>
            </a:r>
            <a:r>
              <a:rPr lang="en-US" altLang="en-US" dirty="0" smtClean="0">
                <a:solidFill>
                  <a:srgbClr val="006699"/>
                </a:solidFill>
                <a:latin typeface="Arial Black" pitchFamily="34" charset="0"/>
              </a:rPr>
              <a:t>2: </a:t>
            </a: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Using Synthetic Division to Divide by a Linear Binomial</a:t>
            </a:r>
            <a:endParaRPr lang="en-US" altLang="en-US" sz="2600" dirty="0">
              <a:solidFill>
                <a:schemeClr val="accent2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49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49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190" grpId="0"/>
      <p:bldP spid="34920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7381" name="Picture 5" descr="6-3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60648"/>
            <a:ext cx="8181490" cy="34789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7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7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57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616" name="Text Box 104"/>
          <p:cNvSpPr txBox="1">
            <a:spLocks noChangeArrowheads="1"/>
          </p:cNvSpPr>
          <p:nvPr/>
        </p:nvSpPr>
        <p:spPr bwMode="auto">
          <a:xfrm>
            <a:off x="0" y="8562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3A: Using Synthetic Substitution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92618" name="Text Box 106"/>
          <p:cNvSpPr txBox="1">
            <a:spLocks noChangeArrowheads="1"/>
          </p:cNvSpPr>
          <p:nvPr/>
        </p:nvSpPr>
        <p:spPr bwMode="auto">
          <a:xfrm>
            <a:off x="35496" y="476672"/>
            <a:ext cx="89644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/>
              <a:t>Use synthetic substitution to evaluate the polynomial for the given value.</a:t>
            </a:r>
          </a:p>
        </p:txBody>
      </p:sp>
      <p:sp>
        <p:nvSpPr>
          <p:cNvPr id="192621" name="Text Box 109"/>
          <p:cNvSpPr txBox="1">
            <a:spLocks noChangeArrowheads="1"/>
          </p:cNvSpPr>
          <p:nvPr/>
        </p:nvSpPr>
        <p:spPr bwMode="auto">
          <a:xfrm>
            <a:off x="304800" y="90872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i="1" dirty="0"/>
              <a:t>P</a:t>
            </a:r>
            <a:r>
              <a:rPr lang="en-US" b="1" dirty="0"/>
              <a:t>(</a:t>
            </a:r>
            <a:r>
              <a:rPr lang="en-US" b="1" i="1" dirty="0"/>
              <a:t>x</a:t>
            </a:r>
            <a:r>
              <a:rPr lang="en-US" b="1" dirty="0"/>
              <a:t>) = 2</a:t>
            </a:r>
            <a:r>
              <a:rPr lang="en-US" b="1" i="1" dirty="0"/>
              <a:t>x</a:t>
            </a:r>
            <a:r>
              <a:rPr lang="en-US" b="1" baseline="30000" dirty="0"/>
              <a:t>3</a:t>
            </a:r>
            <a:r>
              <a:rPr lang="en-US" b="1" dirty="0"/>
              <a:t> + 5</a:t>
            </a:r>
            <a:r>
              <a:rPr lang="en-US" b="1" i="1" dirty="0"/>
              <a:t>x</a:t>
            </a:r>
            <a:r>
              <a:rPr lang="en-US" b="1" baseline="30000" dirty="0"/>
              <a:t>2</a:t>
            </a:r>
            <a:r>
              <a:rPr lang="en-US" b="1" dirty="0"/>
              <a:t> – </a:t>
            </a:r>
            <a:r>
              <a:rPr lang="en-US" b="1" i="1" dirty="0"/>
              <a:t>x </a:t>
            </a:r>
            <a:r>
              <a:rPr lang="en-US" b="1" dirty="0"/>
              <a:t>+ 7 for </a:t>
            </a:r>
            <a:r>
              <a:rPr lang="en-US" b="1" i="1" dirty="0"/>
              <a:t>x</a:t>
            </a:r>
            <a:r>
              <a:rPr lang="en-US" b="1" dirty="0"/>
              <a:t> = 2.</a:t>
            </a:r>
            <a:endParaRPr lang="en-US" b="1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2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6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4" name="Text Box 4"/>
          <p:cNvSpPr txBox="1">
            <a:spLocks noChangeArrowheads="1"/>
          </p:cNvSpPr>
          <p:nvPr/>
        </p:nvSpPr>
        <p:spPr bwMode="auto">
          <a:xfrm>
            <a:off x="0" y="173117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dirty="0" smtClean="0">
                <a:solidFill>
                  <a:srgbClr val="FF0000"/>
                </a:solidFill>
                <a:latin typeface="Arial Black" pitchFamily="34" charset="0"/>
              </a:rPr>
              <a:t>Geometry Application: </a:t>
            </a:r>
            <a:r>
              <a:rPr lang="en-US" altLang="en-US" dirty="0" smtClean="0">
                <a:solidFill>
                  <a:srgbClr val="006699"/>
                </a:solidFill>
                <a:latin typeface="Arial Black" pitchFamily="34" charset="0"/>
              </a:rPr>
              <a:t>Example </a:t>
            </a: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4</a:t>
            </a:r>
            <a:endParaRPr lang="en-US" altLang="en-US" sz="2600" dirty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322565" name="Text Box 5"/>
          <p:cNvSpPr txBox="1">
            <a:spLocks noChangeArrowheads="1"/>
          </p:cNvSpPr>
          <p:nvPr/>
        </p:nvSpPr>
        <p:spPr bwMode="auto">
          <a:xfrm>
            <a:off x="133672" y="513358"/>
            <a:ext cx="8686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/>
              <a:t>Write an expression for the length of a rectangle with width </a:t>
            </a:r>
            <a:r>
              <a:rPr lang="en-US" b="1" i="1" dirty="0"/>
              <a:t>y</a:t>
            </a:r>
            <a:r>
              <a:rPr lang="en-US" b="1" dirty="0"/>
              <a:t> – 9 and area </a:t>
            </a:r>
            <a:r>
              <a:rPr lang="en-US" b="1" i="1" dirty="0"/>
              <a:t>y</a:t>
            </a:r>
            <a:r>
              <a:rPr lang="en-US" b="1" baseline="30000" dirty="0"/>
              <a:t>2</a:t>
            </a:r>
            <a:r>
              <a:rPr lang="en-US" b="1" dirty="0"/>
              <a:t> – 14</a:t>
            </a:r>
            <a:r>
              <a:rPr lang="en-US" b="1" i="1" dirty="0"/>
              <a:t>y + </a:t>
            </a:r>
            <a:r>
              <a:rPr lang="en-US" b="1" dirty="0"/>
              <a:t>45.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84</TotalTime>
  <Words>250</Words>
  <Application>Microsoft Office PowerPoint</Application>
  <PresentationFormat>On-screen Show (4:3)</PresentationFormat>
  <Paragraphs>38</Paragraphs>
  <Slides>8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Oriel</vt:lpstr>
      <vt:lpstr>MathType 5.0 Equation</vt:lpstr>
      <vt:lpstr>6.3 Dividing Polynomial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6.3 Dividing Polynomial</dc:title>
  <dc:creator>admin</dc:creator>
  <cp:lastModifiedBy>admin</cp:lastModifiedBy>
  <cp:revision>6</cp:revision>
  <dcterms:created xsi:type="dcterms:W3CDTF">2012-02-10T04:35:51Z</dcterms:created>
  <dcterms:modified xsi:type="dcterms:W3CDTF">2012-02-10T06:00:04Z</dcterms:modified>
</cp:coreProperties>
</file>