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notesSlides/notesSlide6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</p:sldMasterIdLst>
  <p:notesMasterIdLst>
    <p:notesMasterId r:id="rId10"/>
  </p:notesMasterIdLst>
  <p:sldIdLst>
    <p:sldId id="279" r:id="rId2"/>
    <p:sldId id="256" r:id="rId3"/>
    <p:sldId id="261" r:id="rId4"/>
    <p:sldId id="264" r:id="rId5"/>
    <p:sldId id="271" r:id="rId6"/>
    <p:sldId id="273" r:id="rId7"/>
    <p:sldId id="276" r:id="rId8"/>
    <p:sldId id="27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08" y="-19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A4E58AA-82C9-4DCC-95E3-ED3E3CE0F519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6E80BE-69BA-4F83-8E7B-07680EA1FD00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E54225-86E2-48A7-A7EB-625D9BA670E9}" type="slidenum">
              <a:rPr lang="en-US"/>
              <a:pPr/>
              <a:t>3</a:t>
            </a:fld>
            <a:endParaRPr lang="en-US"/>
          </a:p>
        </p:txBody>
      </p:sp>
      <p:sp>
        <p:nvSpPr>
          <p:cNvPr id="1136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93A38-EC65-4CF6-9B2F-9395AA4FD1D9}" type="slidenum">
              <a:rPr lang="en-US"/>
              <a:pPr/>
              <a:t>4</a:t>
            </a:fld>
            <a:endParaRPr lang="en-US"/>
          </a:p>
        </p:txBody>
      </p:sp>
      <p:sp>
        <p:nvSpPr>
          <p:cNvPr id="259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59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2E9B41-062C-4CE0-A4E3-CD637C2EAAE5}" type="slidenum">
              <a:rPr lang="en-US"/>
              <a:pPr/>
              <a:t>5</a:t>
            </a:fld>
            <a:endParaRPr lang="en-US"/>
          </a:p>
        </p:txBody>
      </p:sp>
      <p:sp>
        <p:nvSpPr>
          <p:cNvPr id="173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3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10A4558-324C-42FE-880D-608DE5D1AA75}" type="slidenum">
              <a:rPr lang="en-US"/>
              <a:pPr/>
              <a:t>6</a:t>
            </a:fld>
            <a:endParaRPr lang="en-US"/>
          </a:p>
        </p:txBody>
      </p:sp>
      <p:sp>
        <p:nvSpPr>
          <p:cNvPr id="3235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3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ABC9FB4-BBE6-47B7-9ECC-F210AC8555D9}" type="slidenum">
              <a:rPr lang="en-US"/>
              <a:pPr/>
              <a:t>7</a:t>
            </a:fld>
            <a:endParaRPr lang="en-US"/>
          </a:p>
        </p:txBody>
      </p:sp>
      <p:sp>
        <p:nvSpPr>
          <p:cNvPr id="2078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078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6B43EA6-541B-460C-9FB9-4AFB9CFBAE2D}" type="slidenum">
              <a:rPr lang="en-US"/>
              <a:pPr/>
              <a:t>8</a:t>
            </a:fld>
            <a:endParaRPr lang="en-US"/>
          </a:p>
        </p:txBody>
      </p:sp>
      <p:sp>
        <p:nvSpPr>
          <p:cNvPr id="148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6D9717BB-E39D-4222-99EB-1AC0C7578E84}" type="datetimeFigureOut">
              <a:rPr lang="en-CA" smtClean="0"/>
              <a:pPr/>
              <a:t>07/02/2012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F8F7E33C-00F9-4394-A44A-68239EBC114A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0622"/>
            <a:ext cx="7467600" cy="346050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CA" sz="2400" dirty="0" smtClean="0"/>
              <a:t>Review 6.1: Things to Memorize!</a:t>
            </a:r>
            <a:endParaRPr lang="en-CA" sz="2400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/>
        </p:nvGraphicFramePr>
        <p:xfrm>
          <a:off x="755576" y="606296"/>
          <a:ext cx="6624736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6144"/>
                <a:gridCol w="1606830"/>
                <a:gridCol w="2065578"/>
                <a:gridCol w="1656184"/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Naming by Degree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CA" baseline="0" dirty="0" smtClean="0"/>
                        <a:t>Naming by Number of Terms</a:t>
                      </a:r>
                      <a:endParaRPr lang="en-CA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Degree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Name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Number of Terms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Name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0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Constant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Monomial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1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Linear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Binomial 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2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Quadratic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Trinomial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3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Cubic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Many (4 or more)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Polynomial</a:t>
                      </a:r>
                      <a:endParaRPr lang="en-CA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4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Quartic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CA" dirty="0" smtClean="0"/>
                        <a:t>5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CA" dirty="0" err="1" smtClean="0"/>
                        <a:t>Quintic</a:t>
                      </a:r>
                      <a:endParaRPr lang="en-CA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CA" dirty="0" smtClean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03573" y="3645024"/>
            <a:ext cx="3800475" cy="2990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-99392"/>
            <a:ext cx="6172200" cy="581450"/>
          </a:xfrm>
        </p:spPr>
        <p:txBody>
          <a:bodyPr/>
          <a:lstStyle/>
          <a:p>
            <a:r>
              <a:rPr lang="en-CA" dirty="0" smtClean="0"/>
              <a:t>6.2 Multiplying Polynomials </a:t>
            </a:r>
            <a:endParaRPr lang="en-CA" dirty="0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491880" y="3789040"/>
            <a:ext cx="5351512" cy="1872208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r>
              <a:rPr lang="en-US" altLang="en-US" b="1" i="0" dirty="0">
                <a:solidFill>
                  <a:srgbClr val="3333CC"/>
                </a:solidFill>
              </a:rPr>
              <a:t>Warm Up</a:t>
            </a:r>
            <a:endParaRPr lang="en-US" altLang="en-US" i="0" dirty="0"/>
          </a:p>
          <a:p>
            <a:r>
              <a:rPr lang="en-US" altLang="en-US" b="1" i="0" dirty="0"/>
              <a:t>Multiply.</a:t>
            </a:r>
            <a:endParaRPr lang="en-US" altLang="en-US" i="0" dirty="0">
              <a:solidFill>
                <a:srgbClr val="FF0000"/>
              </a:solidFill>
            </a:endParaRPr>
          </a:p>
        </p:txBody>
      </p:sp>
      <p:sp>
        <p:nvSpPr>
          <p:cNvPr id="5" name="Text Box 26"/>
          <p:cNvSpPr txBox="1">
            <a:spLocks noChangeArrowheads="1"/>
          </p:cNvSpPr>
          <p:nvPr/>
        </p:nvSpPr>
        <p:spPr bwMode="auto">
          <a:xfrm>
            <a:off x="3674640" y="4442048"/>
            <a:ext cx="94955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1. </a:t>
            </a:r>
            <a:r>
              <a:rPr lang="en-US" dirty="0"/>
              <a:t>x</a:t>
            </a:r>
            <a:r>
              <a:rPr lang="en-US" i="0" dirty="0"/>
              <a:t>(</a:t>
            </a:r>
            <a:r>
              <a:rPr lang="en-US" dirty="0"/>
              <a:t>x</a:t>
            </a:r>
            <a:r>
              <a:rPr lang="en-US" i="0" baseline="30000" dirty="0"/>
              <a:t>3</a:t>
            </a:r>
            <a:r>
              <a:rPr lang="en-US" i="0" dirty="0"/>
              <a:t>)</a:t>
            </a:r>
            <a:endParaRPr lang="en-US" i="0" baseline="30000" dirty="0"/>
          </a:p>
        </p:txBody>
      </p:sp>
      <p:sp>
        <p:nvSpPr>
          <p:cNvPr id="6" name="Text Box 27"/>
          <p:cNvSpPr txBox="1">
            <a:spLocks noChangeArrowheads="1"/>
          </p:cNvSpPr>
          <p:nvPr/>
        </p:nvSpPr>
        <p:spPr bwMode="auto">
          <a:xfrm>
            <a:off x="7452320" y="4437112"/>
            <a:ext cx="115016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3. </a:t>
            </a:r>
            <a:r>
              <a:rPr lang="en-US" i="0" dirty="0"/>
              <a:t>2(5</a:t>
            </a:r>
            <a:r>
              <a:rPr lang="en-US" dirty="0"/>
              <a:t>x</a:t>
            </a:r>
            <a:r>
              <a:rPr lang="en-US" i="0" baseline="30000" dirty="0"/>
              <a:t>3</a:t>
            </a:r>
            <a:r>
              <a:rPr lang="en-US" i="0" dirty="0"/>
              <a:t>) </a:t>
            </a:r>
          </a:p>
        </p:txBody>
      </p:sp>
      <p:sp>
        <p:nvSpPr>
          <p:cNvPr id="7" name="Text Box 41"/>
          <p:cNvSpPr txBox="1">
            <a:spLocks noChangeArrowheads="1"/>
          </p:cNvSpPr>
          <p:nvPr/>
        </p:nvSpPr>
        <p:spPr bwMode="auto">
          <a:xfrm>
            <a:off x="441325" y="5163046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i="0"/>
          </a:p>
        </p:txBody>
      </p:sp>
      <p:sp>
        <p:nvSpPr>
          <p:cNvPr id="8" name="Text Box 142"/>
          <p:cNvSpPr txBox="1">
            <a:spLocks noChangeArrowheads="1"/>
          </p:cNvSpPr>
          <p:nvPr/>
        </p:nvSpPr>
        <p:spPr bwMode="auto">
          <a:xfrm>
            <a:off x="5724128" y="5157192"/>
            <a:ext cx="133609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5. </a:t>
            </a:r>
            <a:r>
              <a:rPr lang="en-US" dirty="0" err="1"/>
              <a:t>xy</a:t>
            </a:r>
            <a:r>
              <a:rPr lang="en-US" i="0" dirty="0"/>
              <a:t>(7</a:t>
            </a:r>
            <a:r>
              <a:rPr lang="en-US" dirty="0"/>
              <a:t>x</a:t>
            </a:r>
            <a:r>
              <a:rPr lang="en-US" i="0" baseline="30000" dirty="0"/>
              <a:t>2</a:t>
            </a:r>
            <a:r>
              <a:rPr lang="en-US" i="0" dirty="0"/>
              <a:t>)  </a:t>
            </a:r>
          </a:p>
        </p:txBody>
      </p:sp>
      <p:sp>
        <p:nvSpPr>
          <p:cNvPr id="9" name="Text Box 143"/>
          <p:cNvSpPr txBox="1">
            <a:spLocks noChangeArrowheads="1"/>
          </p:cNvSpPr>
          <p:nvPr/>
        </p:nvSpPr>
        <p:spPr bwMode="auto">
          <a:xfrm>
            <a:off x="7452320" y="5157192"/>
            <a:ext cx="14078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6. </a:t>
            </a:r>
            <a:r>
              <a:rPr lang="en-US" i="0" dirty="0"/>
              <a:t>3</a:t>
            </a:r>
            <a:r>
              <a:rPr lang="en-US" dirty="0"/>
              <a:t>y</a:t>
            </a:r>
            <a:r>
              <a:rPr lang="en-US" i="0" baseline="30000" dirty="0"/>
              <a:t>2</a:t>
            </a:r>
            <a:r>
              <a:rPr lang="en-US" i="0" dirty="0"/>
              <a:t>(–3</a:t>
            </a:r>
            <a:r>
              <a:rPr lang="en-US" dirty="0"/>
              <a:t>y</a:t>
            </a:r>
            <a:r>
              <a:rPr lang="en-US" i="0" dirty="0"/>
              <a:t>)</a:t>
            </a:r>
            <a:r>
              <a:rPr lang="en-US" b="1" i="0" dirty="0"/>
              <a:t> </a:t>
            </a:r>
          </a:p>
        </p:txBody>
      </p:sp>
      <p:sp>
        <p:nvSpPr>
          <p:cNvPr id="10" name="Text Box 265"/>
          <p:cNvSpPr txBox="1">
            <a:spLocks noChangeArrowheads="1"/>
          </p:cNvSpPr>
          <p:nvPr/>
        </p:nvSpPr>
        <p:spPr bwMode="auto">
          <a:xfrm>
            <a:off x="5671741" y="4442048"/>
            <a:ext cx="12317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2. </a:t>
            </a:r>
            <a:r>
              <a:rPr lang="en-US" i="0" dirty="0"/>
              <a:t>3</a:t>
            </a:r>
            <a:r>
              <a:rPr lang="en-US" dirty="0"/>
              <a:t>x</a:t>
            </a:r>
            <a:r>
              <a:rPr lang="en-US" i="0" baseline="30000" dirty="0"/>
              <a:t>2</a:t>
            </a:r>
            <a:r>
              <a:rPr lang="en-US" i="0" dirty="0"/>
              <a:t>(</a:t>
            </a:r>
            <a:r>
              <a:rPr lang="en-US" dirty="0"/>
              <a:t>x</a:t>
            </a:r>
            <a:r>
              <a:rPr lang="en-US" i="0" baseline="30000" dirty="0"/>
              <a:t>5</a:t>
            </a:r>
            <a:r>
              <a:rPr lang="en-US" i="0" dirty="0"/>
              <a:t>) </a:t>
            </a:r>
          </a:p>
        </p:txBody>
      </p:sp>
      <p:sp>
        <p:nvSpPr>
          <p:cNvPr id="11" name="Text Box 267"/>
          <p:cNvSpPr txBox="1">
            <a:spLocks noChangeArrowheads="1"/>
          </p:cNvSpPr>
          <p:nvPr/>
        </p:nvSpPr>
        <p:spPr bwMode="auto">
          <a:xfrm>
            <a:off x="3635896" y="5157192"/>
            <a:ext cx="114526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4. </a:t>
            </a:r>
            <a:r>
              <a:rPr lang="en-US" dirty="0"/>
              <a:t>x</a:t>
            </a:r>
            <a:r>
              <a:rPr lang="en-US" i="0" dirty="0"/>
              <a:t>(6</a:t>
            </a:r>
            <a:r>
              <a:rPr lang="en-US" dirty="0"/>
              <a:t>x</a:t>
            </a:r>
            <a:r>
              <a:rPr lang="en-US" i="0" baseline="30000" dirty="0"/>
              <a:t>2</a:t>
            </a:r>
            <a:r>
              <a:rPr lang="en-US" i="0" dirty="0"/>
              <a:t>) </a:t>
            </a:r>
          </a:p>
        </p:txBody>
      </p:sp>
      <p:sp>
        <p:nvSpPr>
          <p:cNvPr id="12" name="Rectangle 14"/>
          <p:cNvSpPr>
            <a:spLocks noChangeArrowheads="1"/>
          </p:cNvSpPr>
          <p:nvPr/>
        </p:nvSpPr>
        <p:spPr bwMode="auto">
          <a:xfrm>
            <a:off x="1835696" y="788368"/>
            <a:ext cx="6927304" cy="1080120"/>
          </a:xfrm>
          <a:prstGeom prst="rect">
            <a:avLst/>
          </a:prstGeom>
          <a:noFill/>
          <a:ln w="28575">
            <a:solidFill>
              <a:srgbClr val="DBDBDB"/>
            </a:solidFill>
            <a:miter lim="800000"/>
            <a:headEnd/>
            <a:tailEnd/>
          </a:ln>
          <a:effectLst/>
        </p:spPr>
        <p:txBody>
          <a:bodyPr/>
          <a:lstStyle/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i="0" dirty="0"/>
              <a:t>Multiply polynomials.</a:t>
            </a:r>
          </a:p>
          <a:p>
            <a:pPr>
              <a:spcBef>
                <a:spcPct val="20000"/>
              </a:spcBef>
              <a:buFont typeface="Arial" pitchFamily="34" charset="0"/>
              <a:buChar char="•"/>
            </a:pPr>
            <a:r>
              <a:rPr lang="en-US" altLang="en-US" i="0" dirty="0" smtClean="0"/>
              <a:t>Use </a:t>
            </a:r>
            <a:r>
              <a:rPr lang="en-US" altLang="en-US" i="0" dirty="0"/>
              <a:t>binomial expansion to expand binomial expressions that are raised to positive integer powers.</a:t>
            </a:r>
            <a:endParaRPr lang="en-US" altLang="en-US" i="0" dirty="0">
              <a:latin typeface="Arial" charset="0"/>
            </a:endParaRPr>
          </a:p>
        </p:txBody>
      </p:sp>
      <p:sp>
        <p:nvSpPr>
          <p:cNvPr id="13" name="Rectangle 15"/>
          <p:cNvSpPr>
            <a:spLocks noChangeArrowheads="1"/>
          </p:cNvSpPr>
          <p:nvPr/>
        </p:nvSpPr>
        <p:spPr bwMode="auto">
          <a:xfrm>
            <a:off x="0" y="260648"/>
            <a:ext cx="9144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  <a:latin typeface="Arial Black" pitchFamily="34" charset="0"/>
              </a:rPr>
              <a:t>Learning Goals</a:t>
            </a:r>
            <a:endParaRPr lang="en-US" altLang="en-US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4" name="Rectangle 15"/>
          <p:cNvSpPr>
            <a:spLocks noChangeArrowheads="1"/>
          </p:cNvSpPr>
          <p:nvPr/>
        </p:nvSpPr>
        <p:spPr bwMode="auto">
          <a:xfrm>
            <a:off x="2556792" y="1735088"/>
            <a:ext cx="6335688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altLang="en-US" dirty="0" smtClean="0">
                <a:solidFill>
                  <a:srgbClr val="FF6600"/>
                </a:solidFill>
                <a:latin typeface="Arial Black" pitchFamily="34" charset="0"/>
              </a:rPr>
              <a:t>Why Learn This?</a:t>
            </a:r>
            <a:endParaRPr lang="en-US" altLang="en-US" dirty="0">
              <a:solidFill>
                <a:srgbClr val="FF6600"/>
              </a:solidFill>
              <a:latin typeface="Arial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275856" y="2204864"/>
            <a:ext cx="5760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Business managers can </a:t>
            </a:r>
            <a:r>
              <a:rPr lang="en-CA" dirty="0" smtClean="0"/>
              <a:t>multiply </a:t>
            </a:r>
            <a:r>
              <a:rPr lang="en-CA" dirty="0" smtClean="0"/>
              <a:t>polynomials when modeling total manufacturing cost</a:t>
            </a:r>
            <a:endParaRPr lang="en-CA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36511" y="1700808"/>
            <a:ext cx="3384376" cy="31609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 animBg="1"/>
      <p:bldP spid="5" grpId="0" build="allAtOnce"/>
      <p:bldP spid="6" grpId="0" build="allAtOnce"/>
      <p:bldP spid="8" grpId="0" build="allAtOnce"/>
      <p:bldP spid="9" grpId="0" build="allAtOnce"/>
      <p:bldP spid="10" grpId="0" build="allAtOnce"/>
      <p:bldP spid="11" grpId="0" build="allAtOnce"/>
      <p:bldP spid="12" grpId="0" build="p" animBg="1"/>
      <p:bldP spid="14" grpId="0" build="allAtOnce"/>
      <p:bldP spid="1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351" name="Text Box 55"/>
          <p:cNvSpPr txBox="1">
            <a:spLocks noChangeArrowheads="1"/>
          </p:cNvSpPr>
          <p:nvPr/>
        </p:nvSpPr>
        <p:spPr bwMode="auto">
          <a:xfrm>
            <a:off x="304800" y="955576"/>
            <a:ext cx="8839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b="1" i="0" dirty="0"/>
              <a:t>Find each product. </a:t>
            </a:r>
            <a:endParaRPr lang="en-US" altLang="en-US" i="0" dirty="0">
              <a:latin typeface="Times" pitchFamily="18" charset="0"/>
            </a:endParaRPr>
          </a:p>
        </p:txBody>
      </p:sp>
      <p:sp>
        <p:nvSpPr>
          <p:cNvPr id="55352" name="Text Box 56"/>
          <p:cNvSpPr txBox="1">
            <a:spLocks noChangeArrowheads="1"/>
          </p:cNvSpPr>
          <p:nvPr/>
        </p:nvSpPr>
        <p:spPr bwMode="auto">
          <a:xfrm>
            <a:off x="0" y="66754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1: Multiplying a Monomial and a Polynomial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55420" name="Text Box 124"/>
          <p:cNvSpPr txBox="1">
            <a:spLocks noChangeArrowheads="1"/>
          </p:cNvSpPr>
          <p:nvPr/>
        </p:nvSpPr>
        <p:spPr bwMode="auto">
          <a:xfrm>
            <a:off x="232792" y="1556792"/>
            <a:ext cx="1723549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900" b="1" i="0" dirty="0"/>
              <a:t>A. 4</a:t>
            </a:r>
            <a:r>
              <a:rPr lang="en-US" sz="1900" b="1" dirty="0"/>
              <a:t>y</a:t>
            </a:r>
            <a:r>
              <a:rPr lang="en-US" sz="1900" b="1" i="0" baseline="30000" dirty="0"/>
              <a:t>2</a:t>
            </a:r>
            <a:r>
              <a:rPr lang="en-US" sz="1900" b="1" i="0" dirty="0"/>
              <a:t>(</a:t>
            </a:r>
            <a:r>
              <a:rPr lang="en-US" sz="1900" b="1" dirty="0"/>
              <a:t>y</a:t>
            </a:r>
            <a:r>
              <a:rPr lang="en-US" sz="1900" b="1" i="0" baseline="30000" dirty="0"/>
              <a:t>2</a:t>
            </a:r>
            <a:r>
              <a:rPr lang="en-US" sz="1900" b="1" i="0" baseline="-25000" dirty="0"/>
              <a:t> </a:t>
            </a:r>
            <a:r>
              <a:rPr lang="en-US" sz="1900" b="1" i="0" dirty="0"/>
              <a:t>+ 3)</a:t>
            </a:r>
            <a:endParaRPr lang="en-US" sz="1900" b="1" i="0" dirty="0">
              <a:solidFill>
                <a:srgbClr val="FF0000"/>
              </a:solidFill>
            </a:endParaRPr>
          </a:p>
        </p:txBody>
      </p:sp>
      <p:sp>
        <p:nvSpPr>
          <p:cNvPr id="55429" name="Text Box 133"/>
          <p:cNvSpPr txBox="1">
            <a:spLocks noChangeArrowheads="1"/>
          </p:cNvSpPr>
          <p:nvPr/>
        </p:nvSpPr>
        <p:spPr bwMode="auto">
          <a:xfrm>
            <a:off x="2359620" y="1556792"/>
            <a:ext cx="3424335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900" b="1" i="0" dirty="0"/>
              <a:t>B. </a:t>
            </a:r>
            <a:r>
              <a:rPr lang="en-US" sz="1900" b="1" dirty="0" err="1"/>
              <a:t>fg</a:t>
            </a:r>
            <a:r>
              <a:rPr lang="en-US" sz="1900" b="1" i="0" dirty="0"/>
              <a:t>(</a:t>
            </a:r>
            <a:r>
              <a:rPr lang="en-US" sz="1900" b="1" dirty="0"/>
              <a:t>f</a:t>
            </a:r>
            <a:r>
              <a:rPr lang="en-US" sz="1900" b="1" i="0" baseline="30000" dirty="0"/>
              <a:t>4</a:t>
            </a:r>
            <a:r>
              <a:rPr lang="en-US" sz="1900" b="1" i="0" dirty="0"/>
              <a:t> + 2</a:t>
            </a:r>
            <a:r>
              <a:rPr lang="en-US" sz="1900" b="1" dirty="0"/>
              <a:t>f</a:t>
            </a:r>
            <a:r>
              <a:rPr lang="en-US" sz="1900" b="1" i="0" baseline="30000" dirty="0"/>
              <a:t>3</a:t>
            </a:r>
            <a:r>
              <a:rPr lang="en-US" sz="1900" b="1" dirty="0"/>
              <a:t>g</a:t>
            </a:r>
            <a:r>
              <a:rPr lang="en-US" sz="1900" b="1" i="0" dirty="0"/>
              <a:t> – 3</a:t>
            </a:r>
            <a:r>
              <a:rPr lang="en-US" sz="1900" b="1" dirty="0"/>
              <a:t>f</a:t>
            </a:r>
            <a:r>
              <a:rPr lang="en-US" sz="1900" b="1" i="0" baseline="30000" dirty="0"/>
              <a:t>2</a:t>
            </a:r>
            <a:r>
              <a:rPr lang="en-US" sz="1900" b="1" dirty="0"/>
              <a:t>g</a:t>
            </a:r>
            <a:r>
              <a:rPr lang="en-US" sz="1900" b="1" i="0" baseline="30000" dirty="0"/>
              <a:t>2</a:t>
            </a:r>
            <a:r>
              <a:rPr lang="en-US" sz="1900" b="1" i="0" dirty="0"/>
              <a:t> + </a:t>
            </a:r>
            <a:r>
              <a:rPr lang="en-US" sz="1900" b="1" dirty="0"/>
              <a:t>fg</a:t>
            </a:r>
            <a:r>
              <a:rPr lang="en-US" sz="1900" b="1" baseline="30000" dirty="0"/>
              <a:t>3</a:t>
            </a:r>
            <a:r>
              <a:rPr lang="en-US" sz="1900" b="1" i="0" dirty="0"/>
              <a:t>) </a:t>
            </a:r>
            <a:endParaRPr lang="en-US" sz="1900" b="1" dirty="0"/>
          </a:p>
        </p:txBody>
      </p:sp>
      <p:sp>
        <p:nvSpPr>
          <p:cNvPr id="16" name="Rectangle 15"/>
          <p:cNvSpPr/>
          <p:nvPr/>
        </p:nvSpPr>
        <p:spPr>
          <a:xfrm>
            <a:off x="971600" y="116632"/>
            <a:ext cx="5742384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i="0" dirty="0" smtClean="0"/>
              <a:t>Distribute and </a:t>
            </a:r>
            <a:r>
              <a:rPr lang="en-US" dirty="0" smtClean="0"/>
              <a:t>remember your exponent laws:</a:t>
            </a:r>
            <a:endParaRPr lang="en-US" i="0" dirty="0"/>
          </a:p>
        </p:txBody>
      </p:sp>
      <p:sp>
        <p:nvSpPr>
          <p:cNvPr id="17" name="Text Box 178"/>
          <p:cNvSpPr txBox="1">
            <a:spLocks noChangeArrowheads="1"/>
          </p:cNvSpPr>
          <p:nvPr/>
        </p:nvSpPr>
        <p:spPr bwMode="auto">
          <a:xfrm>
            <a:off x="5732759" y="1556792"/>
            <a:ext cx="3411241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900" b="1" dirty="0"/>
              <a:t>C</a:t>
            </a:r>
            <a:r>
              <a:rPr lang="en-US" sz="1900" b="1" i="0" dirty="0" smtClean="0"/>
              <a:t>. </a:t>
            </a:r>
            <a:r>
              <a:rPr lang="en-US" sz="1900" b="1" i="0" dirty="0"/>
              <a:t>3</a:t>
            </a:r>
            <a:r>
              <a:rPr lang="en-US" sz="1900" b="1" dirty="0"/>
              <a:t>cd</a:t>
            </a:r>
            <a:r>
              <a:rPr lang="en-US" sz="1900" b="1" i="0" baseline="30000" dirty="0"/>
              <a:t>2</a:t>
            </a:r>
            <a:r>
              <a:rPr lang="en-US" sz="1900" b="1" i="0" dirty="0"/>
              <a:t>(4</a:t>
            </a:r>
            <a:r>
              <a:rPr lang="en-US" sz="1900" b="1" dirty="0"/>
              <a:t>c</a:t>
            </a:r>
            <a:r>
              <a:rPr lang="en-US" sz="1900" b="1" i="0" baseline="30000" dirty="0"/>
              <a:t>2</a:t>
            </a:r>
            <a:r>
              <a:rPr lang="en-US" sz="1900" b="1" dirty="0"/>
              <a:t>d</a:t>
            </a:r>
            <a:r>
              <a:rPr lang="en-US" sz="1900" b="1" i="0" baseline="-25000" dirty="0"/>
              <a:t> </a:t>
            </a:r>
            <a:r>
              <a:rPr lang="en-US" sz="1900" b="1" i="0" dirty="0"/>
              <a:t>– 6</a:t>
            </a:r>
            <a:r>
              <a:rPr lang="en-US" sz="1900" b="1" dirty="0"/>
              <a:t>cd </a:t>
            </a:r>
            <a:r>
              <a:rPr lang="en-US" sz="1900" b="1" i="0" dirty="0"/>
              <a:t>+ 14</a:t>
            </a:r>
            <a:r>
              <a:rPr lang="en-US" sz="1900" b="1" dirty="0"/>
              <a:t>cd</a:t>
            </a:r>
            <a:r>
              <a:rPr lang="en-US" sz="1900" b="1" i="0" baseline="30000" dirty="0"/>
              <a:t>2</a:t>
            </a:r>
            <a:r>
              <a:rPr lang="en-US" sz="1900" b="1" i="0" dirty="0"/>
              <a:t>)</a:t>
            </a:r>
            <a:endParaRPr lang="en-US" sz="1900" b="1" i="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34" name="Text Box 10"/>
          <p:cNvSpPr txBox="1">
            <a:spLocks noChangeArrowheads="1"/>
          </p:cNvSpPr>
          <p:nvPr/>
        </p:nvSpPr>
        <p:spPr bwMode="auto">
          <a:xfrm>
            <a:off x="381000" y="1660426"/>
            <a:ext cx="8305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b="1" i="0" dirty="0"/>
              <a:t>Find the product.</a:t>
            </a:r>
          </a:p>
        </p:txBody>
      </p:sp>
      <p:sp>
        <p:nvSpPr>
          <p:cNvPr id="257072" name="Text Box 48"/>
          <p:cNvSpPr txBox="1">
            <a:spLocks noChangeArrowheads="1"/>
          </p:cNvSpPr>
          <p:nvPr/>
        </p:nvSpPr>
        <p:spPr bwMode="auto">
          <a:xfrm>
            <a:off x="0" y="1340768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 dirty="0">
                <a:solidFill>
                  <a:srgbClr val="006699"/>
                </a:solidFill>
                <a:latin typeface="Arial Black" pitchFamily="34" charset="0"/>
              </a:rPr>
              <a:t>Example 2A: Multiplying Polynomials</a:t>
            </a:r>
            <a:endParaRPr lang="en-US" altLang="en-US" sz="2600" i="0" dirty="0">
              <a:solidFill>
                <a:schemeClr val="accent2"/>
              </a:solidFill>
              <a:latin typeface="Arial Black" pitchFamily="34" charset="0"/>
            </a:endParaRPr>
          </a:p>
        </p:txBody>
      </p:sp>
      <p:sp>
        <p:nvSpPr>
          <p:cNvPr id="257073" name="Text Box 49"/>
          <p:cNvSpPr txBox="1">
            <a:spLocks noChangeArrowheads="1"/>
          </p:cNvSpPr>
          <p:nvPr/>
        </p:nvSpPr>
        <p:spPr bwMode="auto">
          <a:xfrm>
            <a:off x="304800" y="2251720"/>
            <a:ext cx="37893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 dirty="0"/>
              <a:t>(</a:t>
            </a:r>
            <a:r>
              <a:rPr lang="en-US" b="1" dirty="0"/>
              <a:t>a</a:t>
            </a:r>
            <a:r>
              <a:rPr lang="en-US" b="1" i="0" dirty="0"/>
              <a:t> – 3)(2 – 5</a:t>
            </a:r>
            <a:r>
              <a:rPr lang="en-US" b="1" dirty="0"/>
              <a:t>a </a:t>
            </a:r>
            <a:r>
              <a:rPr lang="en-US" b="1" i="0" dirty="0"/>
              <a:t>+ </a:t>
            </a:r>
            <a:r>
              <a:rPr lang="en-US" b="1" dirty="0"/>
              <a:t>a</a:t>
            </a:r>
            <a:r>
              <a:rPr lang="en-US" b="1" i="0" baseline="30000" dirty="0"/>
              <a:t>2</a:t>
            </a:r>
            <a:r>
              <a:rPr lang="en-US" b="1" i="0" dirty="0"/>
              <a:t>)  </a:t>
            </a:r>
            <a:endParaRPr lang="en-US" b="1" i="0" dirty="0">
              <a:solidFill>
                <a:srgbClr val="FF0000"/>
              </a:solidFill>
            </a:endParaRPr>
          </a:p>
        </p:txBody>
      </p:sp>
      <p:pic>
        <p:nvPicPr>
          <p:cNvPr id="14" name="Picture 8" descr="6-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11560" y="28456"/>
            <a:ext cx="4176464" cy="1445327"/>
          </a:xfrm>
          <a:prstGeom prst="rect">
            <a:avLst/>
          </a:prstGeom>
          <a:noFill/>
        </p:spPr>
      </p:pic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4308226" y="2251720"/>
            <a:ext cx="444023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 dirty="0"/>
              <a:t>(</a:t>
            </a:r>
            <a:r>
              <a:rPr lang="en-US" b="1" dirty="0"/>
              <a:t>y</a:t>
            </a:r>
            <a:r>
              <a:rPr lang="en-US" b="1" i="0" baseline="30000" dirty="0"/>
              <a:t>2</a:t>
            </a:r>
            <a:r>
              <a:rPr lang="en-US" b="1" i="0" dirty="0"/>
              <a:t> – 7</a:t>
            </a:r>
            <a:r>
              <a:rPr lang="en-US" b="1" dirty="0"/>
              <a:t>y </a:t>
            </a:r>
            <a:r>
              <a:rPr lang="en-US" b="1" i="0" dirty="0"/>
              <a:t>+ 5)(</a:t>
            </a:r>
            <a:r>
              <a:rPr lang="en-US" b="1" dirty="0"/>
              <a:t>y</a:t>
            </a:r>
            <a:r>
              <a:rPr lang="en-US" b="1" i="0" baseline="30000" dirty="0"/>
              <a:t>2</a:t>
            </a:r>
            <a:r>
              <a:rPr lang="en-US" b="1" i="0" dirty="0"/>
              <a:t> – </a:t>
            </a:r>
            <a:r>
              <a:rPr lang="en-US" b="1" dirty="0"/>
              <a:t>y</a:t>
            </a:r>
            <a:r>
              <a:rPr lang="en-US" b="1" i="0" dirty="0"/>
              <a:t> – 3) </a:t>
            </a:r>
          </a:p>
        </p:txBody>
      </p:sp>
      <p:sp>
        <p:nvSpPr>
          <p:cNvPr id="16" name="Text Box 5"/>
          <p:cNvSpPr txBox="1">
            <a:spLocks noChangeArrowheads="1"/>
          </p:cNvSpPr>
          <p:nvPr/>
        </p:nvSpPr>
        <p:spPr bwMode="auto">
          <a:xfrm>
            <a:off x="4308226" y="1700808"/>
            <a:ext cx="24628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Find the product.</a:t>
            </a:r>
          </a:p>
        </p:txBody>
      </p:sp>
      <p:graphicFrame>
        <p:nvGraphicFramePr>
          <p:cNvPr id="17" name="Group 34"/>
          <p:cNvGraphicFramePr>
            <a:graphicFrameLocks noGrp="1"/>
          </p:cNvGraphicFramePr>
          <p:nvPr>
            <p:ph/>
          </p:nvPr>
        </p:nvGraphicFramePr>
        <p:xfrm>
          <a:off x="5663630" y="4174232"/>
          <a:ext cx="2547069" cy="1981944"/>
        </p:xfrm>
        <a:graphic>
          <a:graphicData uri="http://schemas.openxmlformats.org/drawingml/2006/table">
            <a:tbl>
              <a:tblPr/>
              <a:tblGrid>
                <a:gridCol w="849023"/>
                <a:gridCol w="849023"/>
                <a:gridCol w="849023"/>
              </a:tblGrid>
              <a:tr h="66948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charset="0"/>
                        </a:rPr>
                        <a:t>4</a:t>
                      </a:r>
                      <a:endParaRPr kumimoji="0" lang="en-US" sz="2000" b="0" i="1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–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CC0099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–3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6929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–7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rgbClr val="CC0099"/>
                          </a:solidFill>
                          <a:effectLst/>
                          <a:latin typeface="Verdana" pitchFamily="34" charset="0"/>
                        </a:rPr>
                        <a:t>3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7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21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endParaRPr kumimoji="0" lang="en-US" sz="2000" b="0" i="0" u="none" strike="noStrike" cap="none" normalizeH="0" baseline="3000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5553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5</a:t>
                      </a:r>
                      <a:r>
                        <a:rPr kumimoji="0" lang="en-US" sz="2000" b="0" i="1" u="none" strike="noStrike" cap="none" normalizeH="0" baseline="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r>
                        <a:rPr kumimoji="0" lang="en-US" sz="2000" b="0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6600"/>
                          </a:solidFill>
                          <a:effectLst/>
                          <a:latin typeface="Verdana" pitchFamily="34" charset="0"/>
                        </a:rPr>
                        <a:t>2</a:t>
                      </a:r>
                    </a:p>
                  </a:txBody>
                  <a:tcPr anchor="ctr" anchorCtr="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–5</a:t>
                      </a:r>
                      <a:r>
                        <a:rPr kumimoji="0" lang="en-US" sz="20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333FF"/>
                          </a:solidFill>
                          <a:effectLst/>
                          <a:latin typeface="Verdana" pitchFamily="34" charset="0"/>
                        </a:rPr>
                        <a:t>y</a:t>
                      </a:r>
                      <a:endParaRPr kumimoji="0" lang="en-US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3333FF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Verdana" pitchFamily="34" charset="0"/>
                        </a:rPr>
                        <a:t>–15</a:t>
                      </a:r>
                      <a:endParaRPr kumimoji="0" lang="en-US" sz="2000" b="0" i="0" u="none" strike="noStrike" cap="none" normalizeH="0" baseline="3000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Verdana" pitchFamily="34" charset="0"/>
                      </a:endParaRPr>
                    </a:p>
                  </a:txBody>
                  <a:tcPr anchor="ctr" anchorCtr="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18" name="Group 32"/>
          <p:cNvGrpSpPr>
            <a:grpSpLocks/>
          </p:cNvGrpSpPr>
          <p:nvPr/>
        </p:nvGrpSpPr>
        <p:grpSpPr bwMode="auto">
          <a:xfrm>
            <a:off x="5095056" y="3717032"/>
            <a:ext cx="3581400" cy="2470150"/>
            <a:chOff x="1104" y="2160"/>
            <a:chExt cx="2256" cy="1556"/>
          </a:xfrm>
        </p:grpSpPr>
        <p:sp>
          <p:nvSpPr>
            <p:cNvPr id="19" name="Text Box 28"/>
            <p:cNvSpPr txBox="1">
              <a:spLocks noChangeArrowheads="1"/>
            </p:cNvSpPr>
            <p:nvPr/>
          </p:nvSpPr>
          <p:spPr bwMode="auto">
            <a:xfrm>
              <a:off x="1632" y="2160"/>
              <a:ext cx="172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n-US" dirty="0"/>
                <a:t>y</a:t>
              </a:r>
              <a:r>
                <a:rPr lang="en-US" i="0" baseline="30000" dirty="0"/>
                <a:t>2         </a:t>
              </a:r>
              <a:r>
                <a:rPr lang="en-US" i="0" dirty="0"/>
                <a:t>–</a:t>
              </a:r>
              <a:r>
                <a:rPr lang="en-US" dirty="0"/>
                <a:t>y</a:t>
              </a:r>
              <a:r>
                <a:rPr lang="en-US" i="0" baseline="30000" dirty="0"/>
                <a:t>          </a:t>
              </a:r>
              <a:r>
                <a:rPr lang="en-US" i="0" dirty="0"/>
                <a:t>–3</a:t>
              </a:r>
              <a:endParaRPr lang="en-US" i="0" baseline="30000" dirty="0"/>
            </a:p>
          </p:txBody>
        </p:sp>
        <p:sp>
          <p:nvSpPr>
            <p:cNvPr id="20" name="Text Box 29"/>
            <p:cNvSpPr txBox="1">
              <a:spLocks noChangeArrowheads="1"/>
            </p:cNvSpPr>
            <p:nvPr/>
          </p:nvSpPr>
          <p:spPr bwMode="auto">
            <a:xfrm>
              <a:off x="1130" y="2516"/>
              <a:ext cx="31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/>
                <a:t>y</a:t>
              </a:r>
              <a:r>
                <a:rPr lang="en-US" i="0" baseline="30000"/>
                <a:t>2</a:t>
              </a:r>
              <a:endParaRPr lang="en-US"/>
            </a:p>
          </p:txBody>
        </p:sp>
        <p:sp>
          <p:nvSpPr>
            <p:cNvPr id="21" name="Text Box 30"/>
            <p:cNvSpPr txBox="1">
              <a:spLocks noChangeArrowheads="1"/>
            </p:cNvSpPr>
            <p:nvPr/>
          </p:nvSpPr>
          <p:spPr bwMode="auto">
            <a:xfrm>
              <a:off x="1104" y="2976"/>
              <a:ext cx="473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–7</a:t>
              </a:r>
              <a:r>
                <a:rPr lang="en-US"/>
                <a:t>y</a:t>
              </a:r>
            </a:p>
          </p:txBody>
        </p:sp>
        <p:sp>
          <p:nvSpPr>
            <p:cNvPr id="22" name="Text Box 31"/>
            <p:cNvSpPr txBox="1">
              <a:spLocks noChangeArrowheads="1"/>
            </p:cNvSpPr>
            <p:nvPr/>
          </p:nvSpPr>
          <p:spPr bwMode="auto">
            <a:xfrm>
              <a:off x="1154" y="3428"/>
              <a:ext cx="23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i="0"/>
                <a:t>5</a:t>
              </a:r>
            </a:p>
          </p:txBody>
        </p:sp>
      </p:grpSp>
      <p:sp>
        <p:nvSpPr>
          <p:cNvPr id="23" name="Text Box 35"/>
          <p:cNvSpPr txBox="1">
            <a:spLocks noChangeArrowheads="1"/>
          </p:cNvSpPr>
          <p:nvPr/>
        </p:nvSpPr>
        <p:spPr bwMode="auto">
          <a:xfrm>
            <a:off x="5444479" y="6433294"/>
            <a:ext cx="1841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 i="0"/>
          </a:p>
        </p:txBody>
      </p:sp>
      <p:sp>
        <p:nvSpPr>
          <p:cNvPr id="24" name="Rectangle 38"/>
          <p:cNvSpPr>
            <a:spLocks noChangeArrowheads="1"/>
          </p:cNvSpPr>
          <p:nvPr/>
        </p:nvSpPr>
        <p:spPr bwMode="auto">
          <a:xfrm>
            <a:off x="5474890" y="6234038"/>
            <a:ext cx="3810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dirty="0">
                <a:latin typeface="Arial" charset="0"/>
              </a:rPr>
              <a:t>y</a:t>
            </a:r>
            <a:r>
              <a:rPr lang="en-US" i="0" baseline="30000" dirty="0">
                <a:latin typeface="Arial" charset="0"/>
              </a:rPr>
              <a:t>4 </a:t>
            </a:r>
            <a:r>
              <a:rPr lang="en-US" i="0" dirty="0">
                <a:latin typeface="Arial" charset="0"/>
              </a:rPr>
              <a:t>– 8</a:t>
            </a:r>
            <a:r>
              <a:rPr lang="en-US" dirty="0">
                <a:latin typeface="Arial" charset="0"/>
              </a:rPr>
              <a:t>y</a:t>
            </a:r>
            <a:r>
              <a:rPr lang="en-US" i="0" baseline="30000" dirty="0">
                <a:latin typeface="Arial" charset="0"/>
              </a:rPr>
              <a:t>3 </a:t>
            </a:r>
            <a:r>
              <a:rPr lang="en-US" i="0" dirty="0">
                <a:latin typeface="Arial" charset="0"/>
              </a:rPr>
              <a:t>+ 9</a:t>
            </a:r>
            <a:r>
              <a:rPr lang="en-US" dirty="0">
                <a:latin typeface="Arial" charset="0"/>
              </a:rPr>
              <a:t>y</a:t>
            </a:r>
            <a:r>
              <a:rPr lang="en-US" i="0" baseline="30000" dirty="0">
                <a:latin typeface="Arial" charset="0"/>
              </a:rPr>
              <a:t>2</a:t>
            </a:r>
            <a:r>
              <a:rPr lang="en-US" i="0" dirty="0">
                <a:latin typeface="Arial" charset="0"/>
              </a:rPr>
              <a:t> + 16</a:t>
            </a:r>
            <a:r>
              <a:rPr lang="en-US" dirty="0">
                <a:latin typeface="Arial" charset="0"/>
              </a:rPr>
              <a:t>y</a:t>
            </a:r>
            <a:r>
              <a:rPr lang="en-US" i="0" dirty="0">
                <a:latin typeface="Arial" charset="0"/>
              </a:rPr>
              <a:t> – 15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2570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2570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2570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7034" grpId="0" build="allAtOnce"/>
      <p:bldP spid="257072" grpId="0" build="allAtOnce"/>
      <p:bldP spid="257073" grpId="0" build="allAtOnce"/>
      <p:bldP spid="15" grpId="0" build="allAtOnce"/>
      <p:bldP spid="16" grpId="0" build="allAtOnce"/>
      <p:bldP spid="24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2106" name="Text Box 74"/>
          <p:cNvSpPr txBox="1">
            <a:spLocks noChangeArrowheads="1"/>
          </p:cNvSpPr>
          <p:nvPr/>
        </p:nvSpPr>
        <p:spPr bwMode="auto">
          <a:xfrm>
            <a:off x="0" y="4462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 dirty="0">
                <a:solidFill>
                  <a:srgbClr val="FF0000"/>
                </a:solidFill>
                <a:latin typeface="Arial Black" pitchFamily="34" charset="0"/>
              </a:rPr>
              <a:t>Check It Out!</a:t>
            </a:r>
            <a:r>
              <a:rPr lang="en-US" altLang="en-US" i="0" dirty="0">
                <a:solidFill>
                  <a:srgbClr val="006699"/>
                </a:solidFill>
                <a:latin typeface="Arial Black" pitchFamily="34" charset="0"/>
              </a:rPr>
              <a:t> Example 3</a:t>
            </a:r>
            <a:endParaRPr lang="en-US" altLang="en-US" sz="2600" i="0" dirty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172176" name="Text Box 144"/>
          <p:cNvSpPr txBox="1">
            <a:spLocks noChangeArrowheads="1"/>
          </p:cNvSpPr>
          <p:nvPr/>
        </p:nvSpPr>
        <p:spPr bwMode="auto">
          <a:xfrm>
            <a:off x="251520" y="352574"/>
            <a:ext cx="8511480" cy="1477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b="1" i="0" dirty="0"/>
              <a:t>Mr. </a:t>
            </a:r>
            <a:r>
              <a:rPr lang="en-US" b="1" i="0" dirty="0" smtClean="0"/>
              <a:t>Nat </a:t>
            </a:r>
            <a:r>
              <a:rPr lang="en-US" b="1" i="0" dirty="0"/>
              <a:t>manages a manufacturing plant. From 1990 through 2005 the number of </a:t>
            </a:r>
            <a:r>
              <a:rPr lang="en-US" b="1" i="0" dirty="0" smtClean="0"/>
              <a:t>sunglasses </a:t>
            </a:r>
            <a:r>
              <a:rPr lang="en-US" b="1" i="0" dirty="0"/>
              <a:t>produced (in thousands) can be modeled by </a:t>
            </a:r>
            <a:r>
              <a:rPr lang="en-US" b="1" dirty="0"/>
              <a:t>N</a:t>
            </a:r>
            <a:r>
              <a:rPr lang="en-US" b="1" i="0" dirty="0"/>
              <a:t>(</a:t>
            </a:r>
            <a:r>
              <a:rPr lang="en-US" b="1" dirty="0"/>
              <a:t>x</a:t>
            </a:r>
            <a:r>
              <a:rPr lang="en-US" b="1" i="0" dirty="0"/>
              <a:t>) = 0.02</a:t>
            </a:r>
            <a:r>
              <a:rPr lang="en-US" b="1" dirty="0"/>
              <a:t>x</a:t>
            </a:r>
            <a:r>
              <a:rPr lang="en-US" b="1" i="0" baseline="30000" dirty="0"/>
              <a:t>2</a:t>
            </a:r>
            <a:r>
              <a:rPr lang="en-US" b="1" i="0" dirty="0"/>
              <a:t> + 0.2</a:t>
            </a:r>
            <a:r>
              <a:rPr lang="en-US" b="1" dirty="0"/>
              <a:t>x + </a:t>
            </a:r>
            <a:r>
              <a:rPr lang="en-US" b="1" i="0" dirty="0"/>
              <a:t>3. The average cost per unit (in dollars) can be modeled by </a:t>
            </a:r>
            <a:r>
              <a:rPr lang="en-US" b="1" dirty="0"/>
              <a:t>C</a:t>
            </a:r>
            <a:r>
              <a:rPr lang="en-US" b="1" i="0" dirty="0"/>
              <a:t>(</a:t>
            </a:r>
            <a:r>
              <a:rPr lang="en-US" b="1" dirty="0"/>
              <a:t>x</a:t>
            </a:r>
            <a:r>
              <a:rPr lang="en-US" b="1" i="0" dirty="0"/>
              <a:t>) = –0.004</a:t>
            </a:r>
            <a:r>
              <a:rPr lang="en-US" b="1" dirty="0"/>
              <a:t>x</a:t>
            </a:r>
            <a:r>
              <a:rPr lang="en-US" b="1" i="0" baseline="30000" dirty="0"/>
              <a:t>2</a:t>
            </a:r>
            <a:r>
              <a:rPr lang="en-US" b="1" i="0" dirty="0"/>
              <a:t> – 0.1</a:t>
            </a:r>
            <a:r>
              <a:rPr lang="en-US" b="1" dirty="0"/>
              <a:t>x</a:t>
            </a:r>
            <a:r>
              <a:rPr lang="en-US" b="1" i="0" dirty="0"/>
              <a:t> + 3. Write a polynomial </a:t>
            </a:r>
            <a:r>
              <a:rPr lang="en-US" b="1" dirty="0"/>
              <a:t>T</a:t>
            </a:r>
            <a:r>
              <a:rPr lang="en-US" b="1" i="0" dirty="0"/>
              <a:t>(</a:t>
            </a:r>
            <a:r>
              <a:rPr lang="en-US" b="1" dirty="0"/>
              <a:t>x</a:t>
            </a:r>
            <a:r>
              <a:rPr lang="en-US" b="1" i="0" dirty="0"/>
              <a:t>) that can be used to model the total costs. 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1540" name="Text Box 4"/>
          <p:cNvSpPr txBox="1">
            <a:spLocks noChangeArrowheads="1"/>
          </p:cNvSpPr>
          <p:nvPr/>
        </p:nvSpPr>
        <p:spPr bwMode="auto">
          <a:xfrm>
            <a:off x="0" y="113184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>
                <a:solidFill>
                  <a:srgbClr val="006699"/>
                </a:solidFill>
                <a:latin typeface="Arial Black" pitchFamily="34" charset="0"/>
              </a:rPr>
              <a:t>Example 4: Expanding a Power of a Binomial</a:t>
            </a:r>
            <a:endParaRPr lang="en-US" altLang="en-US" sz="2600" i="0">
              <a:solidFill>
                <a:schemeClr val="accent2"/>
              </a:solidFill>
              <a:latin typeface="Arial MT Bl" charset="0"/>
            </a:endParaRPr>
          </a:p>
        </p:txBody>
      </p:sp>
      <p:sp>
        <p:nvSpPr>
          <p:cNvPr id="321541" name="Text Box 5"/>
          <p:cNvSpPr txBox="1">
            <a:spLocks noChangeArrowheads="1"/>
          </p:cNvSpPr>
          <p:nvPr/>
        </p:nvSpPr>
        <p:spPr bwMode="auto">
          <a:xfrm>
            <a:off x="375617" y="548680"/>
            <a:ext cx="311626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Find the product.</a:t>
            </a:r>
          </a:p>
        </p:txBody>
      </p:sp>
      <p:sp>
        <p:nvSpPr>
          <p:cNvPr id="321542" name="Text Box 6"/>
          <p:cNvSpPr txBox="1">
            <a:spLocks noChangeArrowheads="1"/>
          </p:cNvSpPr>
          <p:nvPr/>
        </p:nvSpPr>
        <p:spPr bwMode="auto">
          <a:xfrm>
            <a:off x="391492" y="897930"/>
            <a:ext cx="1766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b="1" i="0"/>
              <a:t>(</a:t>
            </a:r>
            <a:r>
              <a:rPr lang="en-US" b="1"/>
              <a:t>a</a:t>
            </a:r>
            <a:r>
              <a:rPr lang="en-US" b="1" i="0"/>
              <a:t> + 2</a:t>
            </a:r>
            <a:r>
              <a:rPr lang="en-US" b="1"/>
              <a:t>b</a:t>
            </a:r>
            <a:r>
              <a:rPr lang="en-US" b="1" i="0"/>
              <a:t>)</a:t>
            </a:r>
            <a:r>
              <a:rPr lang="en-US" b="1" i="0" baseline="30000"/>
              <a:t>3</a:t>
            </a:r>
            <a:endParaRPr lang="en-US" b="1" i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1520" y="4653136"/>
            <a:ext cx="828092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dirty="0" smtClean="0"/>
              <a:t>Do you see the pattern in Pascal’s Triangle?  Continue it!</a:t>
            </a:r>
          </a:p>
          <a:p>
            <a:endParaRPr lang="en-CA" dirty="0" smtClean="0"/>
          </a:p>
          <a:p>
            <a:r>
              <a:rPr lang="en-CA" dirty="0" smtClean="0"/>
              <a:t>What do you notice about the binomial expansion and Pascal's triangle??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Do you notice anything about the exponents of the binomial expansion???</a:t>
            </a:r>
            <a:endParaRPr lang="en-CA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1249288" y="116632"/>
            <a:ext cx="6131024" cy="926976"/>
          </a:xfrm>
          <a:ln>
            <a:solidFill>
              <a:schemeClr val="accent1"/>
            </a:solidFill>
          </a:ln>
        </p:spPr>
        <p:txBody>
          <a:bodyPr>
            <a:noAutofit/>
          </a:bodyPr>
          <a:lstStyle/>
          <a:p>
            <a:pPr algn="ctr"/>
            <a:r>
              <a:rPr lang="en-CA" sz="2400" dirty="0" smtClean="0"/>
              <a:t>The Most Beautiful Triangle: </a:t>
            </a:r>
            <a:r>
              <a:rPr lang="en-CA" sz="2400" u="sng" dirty="0" smtClean="0"/>
              <a:t>Pascal’s Triangle</a:t>
            </a:r>
            <a:r>
              <a:rPr lang="en-CA" sz="2400" dirty="0" smtClean="0"/>
              <a:t>! Making Life Simple</a:t>
            </a:r>
            <a:endParaRPr lang="en-CA" sz="24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133078"/>
            <a:ext cx="8820150" cy="3448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64" name="Text Box 4"/>
          <p:cNvSpPr txBox="1">
            <a:spLocks noChangeArrowheads="1"/>
          </p:cNvSpPr>
          <p:nvPr/>
        </p:nvSpPr>
        <p:spPr bwMode="auto">
          <a:xfrm>
            <a:off x="0" y="-11395"/>
            <a:ext cx="7524328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anchor="ctr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i="0" dirty="0" smtClean="0">
                <a:solidFill>
                  <a:srgbClr val="006699"/>
                </a:solidFill>
                <a:latin typeface="Arial Black" pitchFamily="34" charset="0"/>
              </a:rPr>
              <a:t>Ex5</a:t>
            </a:r>
            <a:r>
              <a:rPr lang="en-US" altLang="en-US" i="0" dirty="0">
                <a:solidFill>
                  <a:srgbClr val="006699"/>
                </a:solidFill>
                <a:latin typeface="Arial Black" pitchFamily="34" charset="0"/>
              </a:rPr>
              <a:t>: Using Pascal’s Triangle to Expand Binomial Expressions</a:t>
            </a:r>
          </a:p>
        </p:txBody>
      </p:sp>
      <p:sp>
        <p:nvSpPr>
          <p:cNvPr id="143365" name="Text Box 5"/>
          <p:cNvSpPr txBox="1">
            <a:spLocks noChangeArrowheads="1"/>
          </p:cNvSpPr>
          <p:nvPr/>
        </p:nvSpPr>
        <p:spPr bwMode="auto">
          <a:xfrm>
            <a:off x="179512" y="548680"/>
            <a:ext cx="85344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altLang="en-US" sz="2200" b="1" i="0" dirty="0"/>
              <a:t>Expand each expression. </a:t>
            </a:r>
            <a:endParaRPr lang="en-US" altLang="en-US" sz="2200" i="0" dirty="0"/>
          </a:p>
        </p:txBody>
      </p:sp>
      <p:sp>
        <p:nvSpPr>
          <p:cNvPr id="143557" name="Text Box 197"/>
          <p:cNvSpPr txBox="1">
            <a:spLocks noChangeArrowheads="1"/>
          </p:cNvSpPr>
          <p:nvPr/>
        </p:nvSpPr>
        <p:spPr bwMode="auto">
          <a:xfrm>
            <a:off x="251520" y="1057746"/>
            <a:ext cx="198120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 i="0"/>
              <a:t>A. (</a:t>
            </a:r>
            <a:r>
              <a:rPr lang="en-US" sz="2200" b="1"/>
              <a:t>k </a:t>
            </a:r>
            <a:r>
              <a:rPr lang="en-US" sz="2200" b="1" i="0"/>
              <a:t>–</a:t>
            </a:r>
            <a:r>
              <a:rPr lang="en-US" sz="2200" b="1"/>
              <a:t> </a:t>
            </a:r>
            <a:r>
              <a:rPr lang="en-US" sz="2200" b="1" i="0"/>
              <a:t>5)</a:t>
            </a:r>
            <a:r>
              <a:rPr lang="en-US" sz="2200" b="1" i="0" baseline="30000"/>
              <a:t>3</a:t>
            </a:r>
            <a:endParaRPr lang="en-US" sz="2200" b="1" i="0"/>
          </a:p>
        </p:txBody>
      </p:sp>
      <p:sp>
        <p:nvSpPr>
          <p:cNvPr id="14" name="Text Box 69"/>
          <p:cNvSpPr txBox="1">
            <a:spLocks noChangeArrowheads="1"/>
          </p:cNvSpPr>
          <p:nvPr/>
        </p:nvSpPr>
        <p:spPr bwMode="auto">
          <a:xfrm>
            <a:off x="251520" y="3645024"/>
            <a:ext cx="2470150" cy="427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2200" b="1" dirty="0" smtClean="0"/>
              <a:t>B</a:t>
            </a:r>
            <a:r>
              <a:rPr lang="en-US" sz="2200" b="1" i="0" dirty="0" smtClean="0"/>
              <a:t>. </a:t>
            </a:r>
            <a:r>
              <a:rPr lang="en-US" sz="2200" b="1" i="0" dirty="0"/>
              <a:t>(3</a:t>
            </a:r>
            <a:r>
              <a:rPr lang="en-US" sz="2200" b="1" dirty="0"/>
              <a:t>x </a:t>
            </a:r>
            <a:r>
              <a:rPr lang="en-US" sz="2200" b="1" i="0" dirty="0"/>
              <a:t>+</a:t>
            </a:r>
            <a:r>
              <a:rPr lang="en-US" sz="2200" b="1" dirty="0"/>
              <a:t> </a:t>
            </a:r>
            <a:r>
              <a:rPr lang="en-US" sz="2200" b="1" i="0" dirty="0"/>
              <a:t>1)</a:t>
            </a:r>
            <a:r>
              <a:rPr lang="en-US" sz="2200" b="1" i="0" baseline="30000" dirty="0"/>
              <a:t>4</a:t>
            </a:r>
            <a:endParaRPr lang="en-US" sz="2200" b="1" i="0" dirty="0"/>
          </a:p>
        </p:txBody>
      </p:sp>
      <p:pic>
        <p:nvPicPr>
          <p:cNvPr id="3074" name="Picture 2" descr="(a + b)^n = sum[k=0,n][(n over k)a^(n-k)b^k]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228184" y="5013176"/>
            <a:ext cx="2611814" cy="716658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164288" y="0"/>
            <a:ext cx="1790700" cy="4991100"/>
          </a:xfrm>
          <a:prstGeom prst="rect">
            <a:avLst/>
          </a:prstGeom>
          <a:noFill/>
          <a:ln w="9525">
            <a:solidFill>
              <a:schemeClr val="accent1"/>
            </a:solidFill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70</TotalTime>
  <Words>399</Words>
  <Application>Microsoft Office PowerPoint</Application>
  <PresentationFormat>On-screen Show (4:3)</PresentationFormat>
  <Paragraphs>88</Paragraphs>
  <Slides>8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Oriel</vt:lpstr>
      <vt:lpstr>Review 6.1: Things to Memorize!</vt:lpstr>
      <vt:lpstr>6.2 Multiplying Polynomials </vt:lpstr>
      <vt:lpstr>Slide 3</vt:lpstr>
      <vt:lpstr>Slide 4</vt:lpstr>
      <vt:lpstr>Slide 5</vt:lpstr>
      <vt:lpstr>Slide 6</vt:lpstr>
      <vt:lpstr>The Most Beautiful Triangle: Pascal’s Triangle! Making Life Simple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6.2 Multiplying Polynomials</dc:title>
  <dc:creator>admin</dc:creator>
  <cp:lastModifiedBy>admin</cp:lastModifiedBy>
  <cp:revision>10</cp:revision>
  <dcterms:created xsi:type="dcterms:W3CDTF">2012-02-07T11:37:26Z</dcterms:created>
  <dcterms:modified xsi:type="dcterms:W3CDTF">2012-02-08T03:12:13Z</dcterms:modified>
</cp:coreProperties>
</file>