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2" r:id="rId3"/>
    <p:sldId id="263" r:id="rId4"/>
    <p:sldId id="265" r:id="rId5"/>
    <p:sldId id="278" r:id="rId6"/>
    <p:sldId id="281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A28AD-6661-4C55-BF41-1991BF8D508E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C7C58-5290-4A4A-996F-AE33C7391F8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9F8993-5D55-438B-BE72-C5D8FA90CC64}" type="datetimeFigureOut">
              <a:rPr lang="en-CA" smtClean="0"/>
              <a:pPr/>
              <a:t>07/03/2012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516D75-6F03-4B09-A315-56832B505B2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504056"/>
          </a:xfrm>
        </p:spPr>
        <p:txBody>
          <a:bodyPr>
            <a:normAutofit/>
          </a:bodyPr>
          <a:lstStyle/>
          <a:p>
            <a:r>
              <a:rPr lang="en-CA" sz="2400" dirty="0" smtClean="0"/>
              <a:t>6.2 Solving Systems by Substitution </a:t>
            </a:r>
            <a:endParaRPr lang="en-CA" sz="24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051720" y="1124744"/>
            <a:ext cx="6787480" cy="354316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0" dirty="0">
                <a:latin typeface="Verdana" pitchFamily="34" charset="0"/>
              </a:rPr>
              <a:t>Solve linear equations in two variables by substitution.</a:t>
            </a:r>
            <a:r>
              <a:rPr lang="en-US" altLang="en-US" i="0" dirty="0"/>
              <a:t> 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764704"/>
            <a:ext cx="9144000" cy="39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dirty="0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dirty="0">
              <a:solidFill>
                <a:srgbClr val="FF66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99792" y="3284984"/>
            <a:ext cx="5910808" cy="3168352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b="1" i="0" dirty="0">
                <a:solidFill>
                  <a:srgbClr val="3333CC"/>
                </a:solidFill>
                <a:latin typeface="Verdana" pitchFamily="34" charset="0"/>
              </a:rPr>
              <a:t>Warm Up</a:t>
            </a:r>
            <a:endParaRPr lang="en-US" altLang="en-US" i="0" dirty="0">
              <a:latin typeface="Verdana" pitchFamily="34" charset="0"/>
            </a:endParaRPr>
          </a:p>
          <a:p>
            <a:r>
              <a:rPr lang="en-US" altLang="en-US" b="1" i="0" dirty="0">
                <a:latin typeface="Verdana" pitchFamily="34" charset="0"/>
              </a:rPr>
              <a:t>Solve each equation for </a:t>
            </a:r>
            <a:r>
              <a:rPr lang="en-US" altLang="en-US" b="1" dirty="0">
                <a:latin typeface="Verdana" pitchFamily="34" charset="0"/>
              </a:rPr>
              <a:t>x</a:t>
            </a:r>
            <a:r>
              <a:rPr lang="en-US" altLang="en-US" b="1" i="0" dirty="0">
                <a:latin typeface="Verdana" pitchFamily="34" charset="0"/>
              </a:rPr>
              <a:t>.</a:t>
            </a:r>
          </a:p>
          <a:p>
            <a:pPr>
              <a:lnSpc>
                <a:spcPct val="75000"/>
              </a:lnSpc>
            </a:pPr>
            <a:endParaRPr lang="en-US" altLang="en-US" b="1" i="0" dirty="0" smtClean="0">
              <a:latin typeface="Verdana" pitchFamily="34" charset="0"/>
            </a:endParaRPr>
          </a:p>
          <a:p>
            <a:pPr>
              <a:lnSpc>
                <a:spcPct val="75000"/>
              </a:lnSpc>
            </a:pPr>
            <a:r>
              <a:rPr lang="en-US" altLang="en-US" b="1" i="0" dirty="0" smtClean="0">
                <a:latin typeface="Verdana" pitchFamily="34" charset="0"/>
              </a:rPr>
              <a:t>1</a:t>
            </a:r>
            <a:r>
              <a:rPr lang="en-US" altLang="en-US" b="1" i="0" dirty="0">
                <a:latin typeface="Verdana" pitchFamily="34" charset="0"/>
              </a:rPr>
              <a:t>.</a:t>
            </a:r>
            <a:r>
              <a:rPr lang="en-US" altLang="en-US" i="0" dirty="0">
                <a:latin typeface="Verdana" pitchFamily="34" charset="0"/>
              </a:rPr>
              <a:t> </a:t>
            </a:r>
            <a:r>
              <a:rPr lang="en-US" altLang="en-US" i="0" dirty="0" smtClean="0"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dirty="0">
                <a:latin typeface="Verdana" pitchFamily="34" charset="0"/>
                <a:sym typeface="Symbol" pitchFamily="18" charset="2"/>
              </a:rPr>
              <a:t>y </a:t>
            </a:r>
            <a:r>
              <a:rPr lang="en-US" altLang="en-US" i="0" dirty="0">
                <a:latin typeface="Verdana" pitchFamily="34" charset="0"/>
                <a:sym typeface="Symbol" pitchFamily="18" charset="2"/>
              </a:rPr>
              <a:t>= 3</a:t>
            </a:r>
            <a:r>
              <a:rPr lang="en-US" altLang="en-US" dirty="0">
                <a:latin typeface="Verdana" pitchFamily="34" charset="0"/>
                <a:sym typeface="Symbol" pitchFamily="18" charset="2"/>
              </a:rPr>
              <a:t>x</a:t>
            </a:r>
            <a:r>
              <a:rPr lang="en-US" altLang="en-US" i="0" dirty="0">
                <a:latin typeface="Verdana" pitchFamily="34" charset="0"/>
                <a:sym typeface="Symbol" pitchFamily="18" charset="2"/>
              </a:rPr>
              <a:t> – 4</a:t>
            </a:r>
          </a:p>
          <a:p>
            <a:pPr>
              <a:lnSpc>
                <a:spcPct val="140000"/>
              </a:lnSpc>
            </a:pPr>
            <a:endParaRPr lang="en-US" altLang="en-US" b="1" i="0" dirty="0" smtClean="0">
              <a:latin typeface="Verdana" pitchFamily="34" charset="0"/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en-US" b="1" i="0" dirty="0" smtClean="0">
                <a:latin typeface="Verdana" pitchFamily="34" charset="0"/>
                <a:sym typeface="Symbol" pitchFamily="18" charset="2"/>
              </a:rPr>
              <a:t>Simplify </a:t>
            </a:r>
            <a:r>
              <a:rPr lang="en-US" altLang="en-US" b="1" i="0" dirty="0">
                <a:latin typeface="Verdana" pitchFamily="34" charset="0"/>
                <a:sym typeface="Symbol" pitchFamily="18" charset="2"/>
              </a:rPr>
              <a:t>each expression.</a:t>
            </a:r>
            <a:endParaRPr lang="en-US" altLang="en-US" i="0" dirty="0">
              <a:latin typeface="Verdana" pitchFamily="34" charset="0"/>
              <a:sym typeface="Symbol" pitchFamily="18" charset="2"/>
            </a:endParaRPr>
          </a:p>
          <a:p>
            <a:r>
              <a:rPr lang="en-US" altLang="en-US" i="0" dirty="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2771800" y="5085184"/>
            <a:ext cx="3406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 dirty="0" smtClean="0">
                <a:latin typeface="Verdana" pitchFamily="34" charset="0"/>
              </a:rPr>
              <a:t>2. </a:t>
            </a:r>
            <a:r>
              <a:rPr lang="en-US" i="0" dirty="0">
                <a:latin typeface="Verdana" pitchFamily="34" charset="0"/>
              </a:rPr>
              <a:t>12 </a:t>
            </a:r>
            <a:r>
              <a:rPr lang="en-US" altLang="en-US" i="0" dirty="0">
                <a:latin typeface="Verdana" pitchFamily="34" charset="0"/>
                <a:sym typeface="Symbol" pitchFamily="18" charset="2"/>
              </a:rPr>
              <a:t>–</a:t>
            </a:r>
            <a:r>
              <a:rPr lang="en-US" i="0" dirty="0">
                <a:latin typeface="Verdana" pitchFamily="34" charset="0"/>
              </a:rPr>
              <a:t> 3(</a:t>
            </a:r>
            <a:r>
              <a:rPr lang="en-US" dirty="0">
                <a:latin typeface="Verdana" pitchFamily="34" charset="0"/>
              </a:rPr>
              <a:t>x</a:t>
            </a:r>
            <a:r>
              <a:rPr lang="en-US" i="0" dirty="0">
                <a:latin typeface="Verdana" pitchFamily="34" charset="0"/>
              </a:rPr>
              <a:t> + 1)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204120" y="1988840"/>
            <a:ext cx="6787480" cy="1008112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0" dirty="0" smtClean="0">
                <a:latin typeface="Verdana" pitchFamily="34" charset="0"/>
              </a:rPr>
              <a:t>Sometimes we cannot determine the (</a:t>
            </a:r>
            <a:r>
              <a:rPr lang="en-US" altLang="en-US" i="0" dirty="0" err="1" smtClean="0">
                <a:latin typeface="Verdana" pitchFamily="34" charset="0"/>
              </a:rPr>
              <a:t>x,y</a:t>
            </a:r>
            <a:r>
              <a:rPr lang="en-US" altLang="en-US" dirty="0" smtClean="0">
                <a:latin typeface="Verdana" pitchFamily="34" charset="0"/>
              </a:rPr>
              <a:t>) intersection point on the graph due to decimal answers! Also substitution can be faster sometimes!</a:t>
            </a:r>
            <a:endParaRPr lang="en-US" altLang="en-US" i="0" dirty="0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52400" y="1628800"/>
            <a:ext cx="9144000" cy="39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dirty="0" smtClean="0">
                <a:solidFill>
                  <a:srgbClr val="FF6600"/>
                </a:solidFill>
              </a:rPr>
              <a:t>Why are we learning this?</a:t>
            </a:r>
            <a:endParaRPr lang="en-US" alt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6" grpId="0" build="p" animBg="1"/>
      <p:bldP spid="8" grpId="0" build="p"/>
      <p:bldP spid="9" grpId="0" build="p" animBg="1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48" name="Group 60"/>
          <p:cNvGraphicFramePr>
            <a:graphicFrameLocks noGrp="1"/>
          </p:cNvGraphicFramePr>
          <p:nvPr/>
        </p:nvGraphicFramePr>
        <p:xfrm>
          <a:off x="200025" y="838200"/>
          <a:ext cx="8763000" cy="5638802"/>
        </p:xfrm>
        <a:graphic>
          <a:graphicData uri="http://schemas.openxmlformats.org/drawingml/2006/table">
            <a:tbl>
              <a:tblPr/>
              <a:tblGrid>
                <a:gridCol w="1184275"/>
                <a:gridCol w="7578725"/>
              </a:tblGrid>
              <a:tr h="889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Solving Systems of Equations by Substitution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 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 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 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 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195263" y="1981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i="0"/>
              <a:t>Step 1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1600200" y="1752600"/>
            <a:ext cx="6759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>
                <a:latin typeface="Verdana" pitchFamily="34" charset="0"/>
              </a:rPr>
              <a:t>Solve for one variable in at least one equation, if necessary.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1600200" y="2682875"/>
            <a:ext cx="7026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>
                <a:latin typeface="Verdana" pitchFamily="34" charset="0"/>
              </a:rPr>
              <a:t>Substitute the resulting expression into the other equation.</a:t>
            </a: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1600200" y="3597275"/>
            <a:ext cx="6759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>
                <a:latin typeface="Verdana" pitchFamily="34" charset="0"/>
              </a:rPr>
              <a:t>Solve that equation to get the value of the first variable.</a:t>
            </a: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1600200" y="4587875"/>
            <a:ext cx="7026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>
                <a:latin typeface="Verdana" pitchFamily="34" charset="0"/>
              </a:rPr>
              <a:t>Substitute that value into one of the original equations and solve.</a:t>
            </a: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1600200" y="5578475"/>
            <a:ext cx="7026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>
                <a:latin typeface="Verdana" pitchFamily="34" charset="0"/>
              </a:rPr>
              <a:t>Write the values from steps 3 and 4 as an ordered pair, (</a:t>
            </a:r>
            <a:r>
              <a:rPr lang="en-US" sz="2400">
                <a:latin typeface="Verdana" pitchFamily="34" charset="0"/>
              </a:rPr>
              <a:t>x</a:t>
            </a:r>
            <a:r>
              <a:rPr lang="en-US" sz="2400" i="0">
                <a:latin typeface="Verdana" pitchFamily="34" charset="0"/>
              </a:rPr>
              <a:t>, </a:t>
            </a:r>
            <a:r>
              <a:rPr lang="en-US" sz="2400">
                <a:latin typeface="Verdana" pitchFamily="34" charset="0"/>
              </a:rPr>
              <a:t>y</a:t>
            </a:r>
            <a:r>
              <a:rPr lang="en-US" sz="2400" i="0">
                <a:latin typeface="Verdana" pitchFamily="34" charset="0"/>
              </a:rPr>
              <a:t>), and check.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2" grpId="0"/>
      <p:bldP spid="12347" grpId="0"/>
      <p:bldP spid="12349" grpId="0"/>
      <p:bldP spid="12350" grpId="0"/>
      <p:bldP spid="12351" grpId="0"/>
      <p:bldP spid="123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1520" y="620688"/>
            <a:ext cx="8237538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900" b="1" i="0" dirty="0">
                <a:latin typeface="Verdana" pitchFamily="34" charset="0"/>
              </a:rPr>
              <a:t>Solve the system by substitution.</a:t>
            </a:r>
            <a:endParaRPr lang="en-US" altLang="en-US" sz="1900" i="0" dirty="0">
              <a:latin typeface="Times" pitchFamily="18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188640"/>
            <a:ext cx="9144000" cy="33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171700" indent="-2171700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en-US" sz="1900" i="0" dirty="0">
                <a:solidFill>
                  <a:srgbClr val="006699"/>
                </a:solidFill>
                <a:latin typeface="Arial Black" pitchFamily="34" charset="0"/>
              </a:rPr>
              <a:t>Example 1A: Solving a System of Linear Equations </a:t>
            </a:r>
            <a:r>
              <a:rPr lang="en-US" altLang="en-US" sz="1900" i="0" dirty="0" smtClean="0">
                <a:solidFill>
                  <a:srgbClr val="006699"/>
                </a:solidFill>
                <a:latin typeface="Arial Black" pitchFamily="34" charset="0"/>
              </a:rPr>
              <a:t>by Substitution </a:t>
            </a:r>
            <a:endParaRPr lang="en-US" altLang="en-US" sz="1900" i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3801" name="AutoShape 9"/>
          <p:cNvSpPr>
            <a:spLocks/>
          </p:cNvSpPr>
          <p:nvPr/>
        </p:nvSpPr>
        <p:spPr bwMode="auto">
          <a:xfrm>
            <a:off x="467544" y="1200944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900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96144" y="1124744"/>
            <a:ext cx="1141659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900" b="1">
                <a:latin typeface="Verdana" pitchFamily="34" charset="0"/>
              </a:rPr>
              <a:t>y =</a:t>
            </a:r>
            <a:r>
              <a:rPr lang="en-US" sz="1900" b="1" i="0">
                <a:latin typeface="Verdana" pitchFamily="34" charset="0"/>
              </a:rPr>
              <a:t> 3</a:t>
            </a:r>
            <a:r>
              <a:rPr lang="en-US" sz="1900" b="1">
                <a:latin typeface="Verdana" pitchFamily="34" charset="0"/>
              </a:rPr>
              <a:t>x</a:t>
            </a:r>
            <a:r>
              <a:rPr lang="en-US" sz="1900" b="1" i="0">
                <a:latin typeface="Verdana" pitchFamily="34" charset="0"/>
              </a:rPr>
              <a:t> </a:t>
            </a:r>
            <a:endParaRPr lang="en-US" sz="1900" b="1">
              <a:latin typeface="Verdana" pitchFamily="34" charset="0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743769" y="1581944"/>
            <a:ext cx="148149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900" b="1">
                <a:latin typeface="Verdana" pitchFamily="34" charset="0"/>
              </a:rPr>
              <a:t>y =</a:t>
            </a:r>
            <a:r>
              <a:rPr lang="en-US" sz="1900" b="1" i="0">
                <a:latin typeface="Verdana" pitchFamily="34" charset="0"/>
              </a:rPr>
              <a:t> </a:t>
            </a:r>
            <a:r>
              <a:rPr lang="en-US" sz="1900" b="1">
                <a:latin typeface="Verdana" pitchFamily="34" charset="0"/>
              </a:rPr>
              <a:t>x </a:t>
            </a:r>
            <a:r>
              <a:rPr lang="en-US" sz="1900" b="1" i="0">
                <a:latin typeface="Verdana" pitchFamily="34" charset="0"/>
              </a:rPr>
              <a:t>– 2 </a:t>
            </a:r>
            <a:endParaRPr lang="en-US" sz="1900" b="1">
              <a:latin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88024" y="3356992"/>
            <a:ext cx="435597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We are looking for the (x, y) point that is the same on both graphs. To find it assume the x and y represent the same numbers in both equations which means you can substitute!</a:t>
            </a:r>
            <a:endParaRPr lang="en-CA" dirty="0"/>
          </a:p>
        </p:txBody>
      </p:sp>
      <p:pic>
        <p:nvPicPr>
          <p:cNvPr id="30" name="Picture 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04800" y="623088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0">
                <a:latin typeface="Verdana" pitchFamily="34" charset="0"/>
              </a:rPr>
              <a:t>Solve the system by substitution.</a:t>
            </a:r>
            <a:endParaRPr lang="en-US" altLang="en-US" i="0">
              <a:latin typeface="Times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0" y="116632"/>
            <a:ext cx="9144000" cy="3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171700" indent="-2171700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1B: Solving a System of Linear Equations by Substitution </a:t>
            </a:r>
            <a:endParaRPr lang="en-US" altLang="en-US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846" name="AutoShape 6"/>
          <p:cNvSpPr>
            <a:spLocks/>
          </p:cNvSpPr>
          <p:nvPr/>
        </p:nvSpPr>
        <p:spPr bwMode="auto">
          <a:xfrm>
            <a:off x="838200" y="1156488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066800" y="1080288"/>
            <a:ext cx="13676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y =</a:t>
            </a:r>
            <a:r>
              <a:rPr lang="en-US" b="1" i="0">
                <a:latin typeface="Verdana" pitchFamily="34" charset="0"/>
              </a:rPr>
              <a:t> </a:t>
            </a:r>
            <a:r>
              <a:rPr lang="en-US" b="1">
                <a:latin typeface="Verdana" pitchFamily="34" charset="0"/>
              </a:rPr>
              <a:t>x</a:t>
            </a:r>
            <a:r>
              <a:rPr lang="en-US" b="1" i="0">
                <a:latin typeface="Verdana" pitchFamily="34" charset="0"/>
              </a:rPr>
              <a:t> + 1</a:t>
            </a:r>
            <a:endParaRPr lang="en-US" b="1">
              <a:latin typeface="Verdana" pitchFamily="34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114425" y="1537488"/>
            <a:ext cx="1609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>
                <a:latin typeface="Verdana" pitchFamily="34" charset="0"/>
              </a:rPr>
              <a:t>4</a:t>
            </a:r>
            <a:r>
              <a:rPr lang="en-US" b="1">
                <a:latin typeface="Verdana" pitchFamily="34" charset="0"/>
              </a:rPr>
              <a:t>x </a:t>
            </a:r>
            <a:r>
              <a:rPr lang="en-US" b="1" i="0">
                <a:latin typeface="Verdana" pitchFamily="34" charset="0"/>
              </a:rPr>
              <a:t>+ </a:t>
            </a:r>
            <a:r>
              <a:rPr lang="en-US" b="1">
                <a:latin typeface="Verdana" pitchFamily="34" charset="0"/>
              </a:rPr>
              <a:t>y =</a:t>
            </a:r>
            <a:r>
              <a:rPr lang="en-US" b="1" i="0">
                <a:latin typeface="Verdana" pitchFamily="34" charset="0"/>
              </a:rPr>
              <a:t> 6 </a:t>
            </a:r>
            <a:endParaRPr lang="en-US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19881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119313" indent="-2119313"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2: Using the Distributive Property </a:t>
            </a:r>
            <a:endParaRPr lang="en-US" altLang="en-US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0182" name="AutoShape 6"/>
          <p:cNvSpPr>
            <a:spLocks/>
          </p:cNvSpPr>
          <p:nvPr/>
        </p:nvSpPr>
        <p:spPr bwMode="auto">
          <a:xfrm>
            <a:off x="2133600" y="840685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362200" y="764485"/>
            <a:ext cx="1773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y + </a:t>
            </a:r>
            <a:r>
              <a:rPr lang="en-US" b="1" i="0">
                <a:latin typeface="Verdana" pitchFamily="34" charset="0"/>
              </a:rPr>
              <a:t>6</a:t>
            </a:r>
            <a:r>
              <a:rPr lang="en-US" b="1">
                <a:latin typeface="Verdana" pitchFamily="34" charset="0"/>
              </a:rPr>
              <a:t>x =</a:t>
            </a:r>
            <a:r>
              <a:rPr lang="en-US" b="1" i="0">
                <a:latin typeface="Verdana" pitchFamily="34" charset="0"/>
              </a:rPr>
              <a:t> 11 </a:t>
            </a:r>
            <a:endParaRPr lang="en-US" b="1">
              <a:latin typeface="Verdana" pitchFamily="34" charset="0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409825" y="1221685"/>
            <a:ext cx="1936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>
                <a:latin typeface="Verdana" pitchFamily="34" charset="0"/>
              </a:rPr>
              <a:t>3</a:t>
            </a:r>
            <a:r>
              <a:rPr lang="en-US" b="1">
                <a:latin typeface="Verdana" pitchFamily="34" charset="0"/>
              </a:rPr>
              <a:t>x + </a:t>
            </a:r>
            <a:r>
              <a:rPr lang="en-US" b="1" i="0">
                <a:latin typeface="Verdana" pitchFamily="34" charset="0"/>
              </a:rPr>
              <a:t>2</a:t>
            </a:r>
            <a:r>
              <a:rPr lang="en-US" b="1">
                <a:latin typeface="Verdana" pitchFamily="34" charset="0"/>
              </a:rPr>
              <a:t>y =</a:t>
            </a:r>
            <a:r>
              <a:rPr lang="en-US" b="1" i="0">
                <a:latin typeface="Verdana" pitchFamily="34" charset="0"/>
              </a:rPr>
              <a:t> –5 </a:t>
            </a:r>
            <a:endParaRPr lang="en-US" b="1">
              <a:latin typeface="Verdana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974725" y="1024835"/>
            <a:ext cx="6950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0" dirty="0">
                <a:latin typeface="Verdana" pitchFamily="34" charset="0"/>
              </a:rPr>
              <a:t>Solve                           </a:t>
            </a:r>
            <a:r>
              <a:rPr lang="en-US" b="1" i="0" dirty="0" smtClean="0">
                <a:latin typeface="Verdana" pitchFamily="34" charset="0"/>
              </a:rPr>
              <a:t>           </a:t>
            </a:r>
            <a:r>
              <a:rPr lang="en-US" b="1" i="0" dirty="0">
                <a:latin typeface="Verdana" pitchFamily="34" charset="0"/>
              </a:rPr>
              <a:t>by substitution.</a:t>
            </a:r>
          </a:p>
        </p:txBody>
      </p:sp>
      <p:grpSp>
        <p:nvGrpSpPr>
          <p:cNvPr id="24" name="Group 4"/>
          <p:cNvGrpSpPr>
            <a:grpSpLocks/>
          </p:cNvGrpSpPr>
          <p:nvPr/>
        </p:nvGrpSpPr>
        <p:grpSpPr bwMode="auto">
          <a:xfrm>
            <a:off x="395536" y="5179144"/>
            <a:ext cx="7848600" cy="1346200"/>
            <a:chOff x="242" y="748"/>
            <a:chExt cx="4944" cy="848"/>
          </a:xfrm>
        </p:grpSpPr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242" y="1014"/>
              <a:ext cx="4944" cy="58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i="0" dirty="0">
                  <a:latin typeface="Verdana" pitchFamily="34" charset="0"/>
                </a:rPr>
                <a:t>When you solve one equation for a variable, you must substitute the value or expression into the </a:t>
              </a:r>
              <a:r>
                <a:rPr lang="en-US" altLang="en-US" dirty="0">
                  <a:latin typeface="Verdana" pitchFamily="34" charset="0"/>
                </a:rPr>
                <a:t>other</a:t>
              </a:r>
              <a:r>
                <a:rPr lang="en-US" altLang="en-US" i="0" dirty="0">
                  <a:latin typeface="Verdana" pitchFamily="34" charset="0"/>
                </a:rPr>
                <a:t> original</a:t>
              </a:r>
              <a:r>
                <a:rPr lang="en-US" altLang="en-US" dirty="0">
                  <a:latin typeface="Verdana" pitchFamily="34" charset="0"/>
                </a:rPr>
                <a:t> </a:t>
              </a:r>
              <a:r>
                <a:rPr lang="en-US" altLang="en-US" i="0" dirty="0">
                  <a:latin typeface="Verdana" pitchFamily="34" charset="0"/>
                </a:rPr>
                <a:t>equation, not the one that had just been solved.</a:t>
              </a: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334" y="748"/>
              <a:ext cx="742" cy="233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b="1" i="0">
                  <a:solidFill>
                    <a:srgbClr val="FFFF00"/>
                  </a:solidFill>
                  <a:latin typeface="Verdana" pitchFamily="34" charset="0"/>
                </a:rPr>
                <a:t>Caution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0" y="18864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3253" name="AutoShape 5"/>
          <p:cNvSpPr>
            <a:spLocks/>
          </p:cNvSpPr>
          <p:nvPr/>
        </p:nvSpPr>
        <p:spPr bwMode="auto">
          <a:xfrm>
            <a:off x="2133600" y="830506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362200" y="754306"/>
            <a:ext cx="1773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>
                <a:latin typeface="Verdana" pitchFamily="34" charset="0"/>
              </a:rPr>
              <a:t>–2</a:t>
            </a:r>
            <a:r>
              <a:rPr lang="en-US" b="1">
                <a:latin typeface="Verdana" pitchFamily="34" charset="0"/>
              </a:rPr>
              <a:t>x + y =</a:t>
            </a:r>
            <a:r>
              <a:rPr lang="en-US" b="1" i="0">
                <a:latin typeface="Verdana" pitchFamily="34" charset="0"/>
              </a:rPr>
              <a:t> 8 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409825" y="1211506"/>
            <a:ext cx="16946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>
                <a:latin typeface="Verdana" pitchFamily="34" charset="0"/>
              </a:rPr>
              <a:t>3</a:t>
            </a:r>
            <a:r>
              <a:rPr lang="en-US" b="1">
                <a:latin typeface="Verdana" pitchFamily="34" charset="0"/>
              </a:rPr>
              <a:t>x + </a:t>
            </a:r>
            <a:r>
              <a:rPr lang="en-US" b="1" i="0">
                <a:latin typeface="Verdana" pitchFamily="34" charset="0"/>
              </a:rPr>
              <a:t>2</a:t>
            </a:r>
            <a:r>
              <a:rPr lang="en-US" b="1">
                <a:latin typeface="Verdana" pitchFamily="34" charset="0"/>
              </a:rPr>
              <a:t>y =</a:t>
            </a:r>
            <a:r>
              <a:rPr lang="en-US" b="1" i="0">
                <a:latin typeface="Verdana" pitchFamily="34" charset="0"/>
              </a:rPr>
              <a:t> 9</a:t>
            </a:r>
            <a:endParaRPr lang="en-US" b="1">
              <a:latin typeface="Verdana" pitchFamily="34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974725" y="1014656"/>
            <a:ext cx="6950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0" dirty="0">
                <a:latin typeface="Verdana" pitchFamily="34" charset="0"/>
              </a:rPr>
              <a:t>Solve                            </a:t>
            </a:r>
            <a:r>
              <a:rPr lang="en-US" b="1" i="0" dirty="0" smtClean="0">
                <a:latin typeface="Verdana" pitchFamily="34" charset="0"/>
              </a:rPr>
              <a:t>       by </a:t>
            </a:r>
            <a:r>
              <a:rPr lang="en-US" b="1" i="0" dirty="0">
                <a:latin typeface="Verdana" pitchFamily="34" charset="0"/>
              </a:rPr>
              <a:t>substitution.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0" y="18864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119313" indent="-2119313"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2: </a:t>
            </a: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Consumer Economics Application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</a:t>
            </a:r>
            <a:endParaRPr lang="en-US" altLang="en-US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79512" y="548680"/>
            <a:ext cx="8964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 dirty="0">
                <a:latin typeface="Verdana" pitchFamily="34" charset="0"/>
              </a:rPr>
              <a:t>Jenna is deciding between two cell-phone plans. The first plan has a $50 sign-up fee and costs $20 per month. The second plan has a $30 sign-up fee and costs $25 per month. After how many months will the total costs be the same? What will the costs be? If Jenna has to sign a one-year contract, which plan will be cheaper? Explain.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446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119313" indent="-2119313" algn="ctr" eaLnBrk="0" hangingPunct="0">
              <a:spcBef>
                <a:spcPct val="50000"/>
              </a:spcBef>
            </a:pPr>
            <a:r>
              <a:rPr lang="en-US" altLang="en-US" sz="2400" i="0" dirty="0">
                <a:solidFill>
                  <a:srgbClr val="006699"/>
                </a:solidFill>
                <a:latin typeface="Arial Black" pitchFamily="34" charset="0"/>
              </a:rPr>
              <a:t>Example 2 Continued</a:t>
            </a:r>
            <a:endParaRPr lang="en-US" altLang="en-US" sz="2600" i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752600" y="532656"/>
            <a:ext cx="990600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>
                <a:latin typeface="Verdana" pitchFamily="34" charset="0"/>
              </a:rPr>
              <a:t>Total paid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048000" y="839044"/>
            <a:ext cx="427038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latin typeface="Verdana" pitchFamily="34" charset="0"/>
              </a:rPr>
              <a:t>is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581400" y="532656"/>
            <a:ext cx="1295400" cy="822325"/>
          </a:xfrm>
          <a:prstGeom prst="rect">
            <a:avLst/>
          </a:prstGeom>
          <a:solidFill>
            <a:srgbClr val="F5A5F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0">
                <a:latin typeface="Verdana" pitchFamily="34" charset="0"/>
              </a:rPr>
              <a:t>sign-up fee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026025" y="913656"/>
            <a:ext cx="811213" cy="457200"/>
          </a:xfrm>
          <a:prstGeom prst="rect">
            <a:avLst/>
          </a:prstGeom>
          <a:solidFill>
            <a:srgbClr val="C0B8E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latin typeface="Verdana" pitchFamily="34" charset="0"/>
              </a:rPr>
              <a:t>plus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940425" y="608856"/>
            <a:ext cx="1530350" cy="822325"/>
          </a:xfrm>
          <a:prstGeom prst="rect">
            <a:avLst/>
          </a:prstGeom>
          <a:solidFill>
            <a:srgbClr val="8FD39A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latin typeface="Verdana" pitchFamily="34" charset="0"/>
              </a:rPr>
              <a:t>payment</a:t>
            </a:r>
          </a:p>
          <a:p>
            <a:pPr algn="ctr"/>
            <a:r>
              <a:rPr lang="en-US" sz="2400" i="0">
                <a:latin typeface="Verdana" pitchFamily="34" charset="0"/>
              </a:rPr>
              <a:t>amount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7559675" y="592981"/>
            <a:ext cx="1431925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latin typeface="Verdana" pitchFamily="34" charset="0"/>
              </a:rPr>
              <a:t>for each</a:t>
            </a:r>
          </a:p>
          <a:p>
            <a:pPr algn="ctr"/>
            <a:r>
              <a:rPr lang="en-US" sz="2400" i="0">
                <a:latin typeface="Verdana" pitchFamily="34" charset="0"/>
              </a:rPr>
              <a:t>month.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81000" y="1445469"/>
            <a:ext cx="8001000" cy="465137"/>
            <a:chOff x="240" y="1727"/>
            <a:chExt cx="5040" cy="293"/>
          </a:xfrm>
        </p:grpSpPr>
        <p:sp>
          <p:nvSpPr>
            <p:cNvPr id="57357" name="Text Box 13"/>
            <p:cNvSpPr txBox="1">
              <a:spLocks noChangeArrowheads="1"/>
            </p:cNvSpPr>
            <p:nvPr/>
          </p:nvSpPr>
          <p:spPr bwMode="auto">
            <a:xfrm>
              <a:off x="240" y="1729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0">
                  <a:latin typeface="Verdana" pitchFamily="34" charset="0"/>
                </a:rPr>
                <a:t>Option 1</a:t>
              </a:r>
            </a:p>
          </p:txBody>
        </p:sp>
        <p:sp>
          <p:nvSpPr>
            <p:cNvPr id="57358" name="Text Box 14"/>
            <p:cNvSpPr txBox="1">
              <a:spLocks noChangeArrowheads="1"/>
            </p:cNvSpPr>
            <p:nvPr/>
          </p:nvSpPr>
          <p:spPr bwMode="auto">
            <a:xfrm>
              <a:off x="1358" y="1729"/>
              <a:ext cx="226" cy="2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t</a:t>
              </a:r>
            </a:p>
          </p:txBody>
        </p:sp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1905" y="1729"/>
              <a:ext cx="273" cy="2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0">
                  <a:latin typeface="Verdana" pitchFamily="34" charset="0"/>
                </a:rPr>
                <a:t>=</a:t>
              </a:r>
            </a:p>
          </p:txBody>
        </p:sp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2418" y="1729"/>
              <a:ext cx="528" cy="288"/>
            </a:xfrm>
            <a:prstGeom prst="rect">
              <a:avLst/>
            </a:prstGeom>
            <a:solidFill>
              <a:srgbClr val="F5A5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0">
                  <a:latin typeface="Verdana" pitchFamily="34" charset="0"/>
                </a:rPr>
                <a:t>$50</a:t>
              </a:r>
            </a:p>
          </p:txBody>
        </p: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3281" y="1727"/>
              <a:ext cx="273" cy="288"/>
            </a:xfrm>
            <a:prstGeom prst="rect">
              <a:avLst/>
            </a:prstGeom>
            <a:solidFill>
              <a:srgbClr val="C0B8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i="0">
                  <a:latin typeface="Verdana" pitchFamily="34" charset="0"/>
                </a:rPr>
                <a:t>+</a:t>
              </a:r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3999" y="1732"/>
              <a:ext cx="482" cy="288"/>
            </a:xfrm>
            <a:prstGeom prst="rect">
              <a:avLst/>
            </a:prstGeom>
            <a:solidFill>
              <a:srgbClr val="8FD39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0">
                  <a:latin typeface="Verdana" pitchFamily="34" charset="0"/>
                </a:rPr>
                <a:t>$20</a:t>
              </a:r>
            </a:p>
          </p:txBody>
        </p:sp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4977" y="1729"/>
              <a:ext cx="303" cy="28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m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81000" y="1967756"/>
            <a:ext cx="8027988" cy="504825"/>
            <a:chOff x="240" y="2056"/>
            <a:chExt cx="5057" cy="318"/>
          </a:xfrm>
        </p:grpSpPr>
        <p:sp>
          <p:nvSpPr>
            <p:cNvPr id="57365" name="Text Box 21"/>
            <p:cNvSpPr txBox="1">
              <a:spLocks noChangeArrowheads="1"/>
            </p:cNvSpPr>
            <p:nvPr/>
          </p:nvSpPr>
          <p:spPr bwMode="auto">
            <a:xfrm>
              <a:off x="240" y="2065"/>
              <a:ext cx="96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0">
                  <a:latin typeface="Verdana" pitchFamily="34" charset="0"/>
                </a:rPr>
                <a:t>Option 2</a:t>
              </a:r>
            </a:p>
          </p:txBody>
        </p:sp>
        <p:sp>
          <p:nvSpPr>
            <p:cNvPr id="57366" name="Text Box 22"/>
            <p:cNvSpPr txBox="1">
              <a:spLocks noChangeArrowheads="1"/>
            </p:cNvSpPr>
            <p:nvPr/>
          </p:nvSpPr>
          <p:spPr bwMode="auto">
            <a:xfrm>
              <a:off x="1374" y="2064"/>
              <a:ext cx="240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t</a:t>
              </a:r>
            </a:p>
          </p:txBody>
        </p:sp>
        <p:sp>
          <p:nvSpPr>
            <p:cNvPr id="57367" name="Text Box 23"/>
            <p:cNvSpPr txBox="1">
              <a:spLocks noChangeArrowheads="1"/>
            </p:cNvSpPr>
            <p:nvPr/>
          </p:nvSpPr>
          <p:spPr bwMode="auto">
            <a:xfrm>
              <a:off x="1920" y="2065"/>
              <a:ext cx="273" cy="2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0">
                  <a:latin typeface="Verdana" pitchFamily="34" charset="0"/>
                </a:rPr>
                <a:t>=</a:t>
              </a:r>
            </a:p>
          </p:txBody>
        </p:sp>
        <p:sp>
          <p:nvSpPr>
            <p:cNvPr id="57368" name="Text Box 24"/>
            <p:cNvSpPr txBox="1">
              <a:spLocks noChangeArrowheads="1"/>
            </p:cNvSpPr>
            <p:nvPr/>
          </p:nvSpPr>
          <p:spPr bwMode="auto">
            <a:xfrm>
              <a:off x="2448" y="2056"/>
              <a:ext cx="528" cy="288"/>
            </a:xfrm>
            <a:prstGeom prst="rect">
              <a:avLst/>
            </a:prstGeom>
            <a:solidFill>
              <a:srgbClr val="F5A5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0">
                  <a:latin typeface="Verdana" pitchFamily="34" charset="0"/>
                </a:rPr>
                <a:t>$30</a:t>
              </a:r>
            </a:p>
          </p:txBody>
        </p:sp>
        <p:sp>
          <p:nvSpPr>
            <p:cNvPr id="57369" name="Text Box 25"/>
            <p:cNvSpPr txBox="1">
              <a:spLocks noChangeArrowheads="1"/>
            </p:cNvSpPr>
            <p:nvPr/>
          </p:nvSpPr>
          <p:spPr bwMode="auto">
            <a:xfrm>
              <a:off x="3294" y="2064"/>
              <a:ext cx="273" cy="288"/>
            </a:xfrm>
            <a:prstGeom prst="rect">
              <a:avLst/>
            </a:prstGeom>
            <a:solidFill>
              <a:srgbClr val="C0B8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i="0">
                  <a:latin typeface="Verdana" pitchFamily="34" charset="0"/>
                </a:rPr>
                <a:t>+</a:t>
              </a:r>
            </a:p>
          </p:txBody>
        </p:sp>
        <p:sp>
          <p:nvSpPr>
            <p:cNvPr id="57370" name="Text Box 26"/>
            <p:cNvSpPr txBox="1">
              <a:spLocks noChangeArrowheads="1"/>
            </p:cNvSpPr>
            <p:nvPr/>
          </p:nvSpPr>
          <p:spPr bwMode="auto">
            <a:xfrm>
              <a:off x="4014" y="2056"/>
              <a:ext cx="482" cy="288"/>
            </a:xfrm>
            <a:prstGeom prst="rect">
              <a:avLst/>
            </a:prstGeom>
            <a:solidFill>
              <a:srgbClr val="8FD39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0">
                  <a:latin typeface="Verdana" pitchFamily="34" charset="0"/>
                </a:rPr>
                <a:t>$25</a:t>
              </a:r>
            </a:p>
          </p:txBody>
        </p:sp>
        <p:sp>
          <p:nvSpPr>
            <p:cNvPr id="57371" name="Text Box 27"/>
            <p:cNvSpPr txBox="1">
              <a:spLocks noChangeArrowheads="1"/>
            </p:cNvSpPr>
            <p:nvPr/>
          </p:nvSpPr>
          <p:spPr bwMode="auto">
            <a:xfrm>
              <a:off x="4994" y="2086"/>
              <a:ext cx="303" cy="28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</TotalTime>
  <Words>439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6.2 Solving Systems by Substitution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 Solving Systems by Substitution </dc:title>
  <dc:creator>admin</dc:creator>
  <cp:lastModifiedBy>admin</cp:lastModifiedBy>
  <cp:revision>14</cp:revision>
  <dcterms:created xsi:type="dcterms:W3CDTF">2012-03-07T11:20:38Z</dcterms:created>
  <dcterms:modified xsi:type="dcterms:W3CDTF">2012-03-08T06:07:09Z</dcterms:modified>
</cp:coreProperties>
</file>