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2" r:id="rId4"/>
    <p:sldId id="265" r:id="rId5"/>
    <p:sldId id="266" r:id="rId6"/>
    <p:sldId id="269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B0D2C-703D-40DF-B84F-4A42C84F5C21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D0164-F904-468B-B3CC-E41A8C4CA1D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A0B8A-3E67-4209-AC4D-897E1F46A7A7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D440-0266-40AB-BD24-56A29CF1E6C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128B3-3891-43D2-BEA2-74E3F5371143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BADEF-A5A7-402D-81B1-73D13BD1C5C7}" type="slidenum">
              <a:rPr lang="en-US"/>
              <a:pPr/>
              <a:t>3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6F62D-BCCB-4D6C-9481-561BD07B7E97}" type="slidenum">
              <a:rPr lang="en-US"/>
              <a:pPr/>
              <a:t>4</a:t>
            </a:fld>
            <a:endParaRPr lang="en-US"/>
          </a:p>
        </p:txBody>
      </p:sp>
      <p:sp>
        <p:nvSpPr>
          <p:cNvPr id="311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0E9D4-56A9-4BAC-B6F2-7E0FE015E0A7}" type="slidenum">
              <a:rPr lang="en-US"/>
              <a:pPr/>
              <a:t>5</a:t>
            </a:fld>
            <a:endParaRPr lang="en-US"/>
          </a:p>
        </p:txBody>
      </p:sp>
      <p:sp>
        <p:nvSpPr>
          <p:cNvPr id="259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A7BEE-A5F9-4C1D-B92E-B50BA7774BC4}" type="slidenum">
              <a:rPr lang="en-US"/>
              <a:pPr/>
              <a:t>6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60E75-87E3-43EB-8105-CAE7ECBD01BB}" type="slidenum">
              <a:rPr lang="en-US"/>
              <a:pPr/>
              <a:t>7</a:t>
            </a:fld>
            <a:endParaRPr lang="en-U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76AD20-A72C-460F-8CCD-F2901F81D0FB}" type="datetimeFigureOut">
              <a:rPr lang="en-CA" smtClean="0"/>
              <a:t>03/02/2012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34C01B-FF35-4232-8B56-A0AD1B754EA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4624"/>
            <a:ext cx="6172200" cy="365426"/>
          </a:xfrm>
        </p:spPr>
        <p:txBody>
          <a:bodyPr>
            <a:normAutofit fontScale="90000"/>
          </a:bodyPr>
          <a:lstStyle/>
          <a:p>
            <a:r>
              <a:rPr lang="en-CA" sz="2200" dirty="0" smtClean="0"/>
              <a:t>6.1 Polynomials</a:t>
            </a:r>
            <a:endParaRPr lang="en-CA" sz="2200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843808" y="692696"/>
            <a:ext cx="5919192" cy="72008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Identify, evaluate, add, and subtract polynomials.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Classify and graph polynomials.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260648"/>
            <a:ext cx="9144000" cy="54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Learning Targets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915816" y="1700808"/>
            <a:ext cx="5847184" cy="144016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 numCol="2"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monomial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polynomial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degree of a monomial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degree of a </a:t>
            </a:r>
            <a:r>
              <a:rPr lang="en-US" altLang="en-US" dirty="0" smtClean="0"/>
              <a:t>polynomial</a:t>
            </a:r>
          </a:p>
          <a:p>
            <a:pPr marL="342900" indent="-342900">
              <a:spcBef>
                <a:spcPct val="20000"/>
              </a:spcBef>
            </a:pPr>
            <a:endParaRPr lang="en-US" altLang="en-US" dirty="0"/>
          </a:p>
          <a:p>
            <a:pPr marL="342900" indent="-342900">
              <a:spcBef>
                <a:spcPct val="20000"/>
              </a:spcBef>
            </a:pPr>
            <a:r>
              <a:rPr lang="en-US" altLang="en-US" dirty="0" smtClean="0"/>
              <a:t>leading </a:t>
            </a:r>
            <a:r>
              <a:rPr lang="en-US" altLang="en-US" dirty="0"/>
              <a:t>coefficient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binomial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trinomial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polynomial function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1231032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3068960"/>
            <a:ext cx="615617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Why learn this: Knowing the </a:t>
            </a:r>
            <a:r>
              <a:rPr lang="en-CA" dirty="0" err="1" smtClean="0"/>
              <a:t>voca</a:t>
            </a:r>
            <a:r>
              <a:rPr lang="en-CA" dirty="0" smtClean="0"/>
              <a:t> and classification for polynomials enable students to accurately discuss math ideas and problems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2915816" cy="341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49163"/>
            <a:ext cx="2952328" cy="310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23528" y="404664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monomial</a:t>
            </a:r>
            <a:r>
              <a:rPr lang="en-US" dirty="0"/>
              <a:t> is a number or a product of numbers and variables with whole number exponents.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81000" y="2276872"/>
            <a:ext cx="8397875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Polynomials have no variables in denominators or exponents, no roots or absolute values of variables, and all variables have whole number exponents.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81000" y="2990974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Polynomials: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2819400" y="3035424"/>
            <a:ext cx="68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i="1"/>
              <a:t>x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581400" y="3035424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i="1"/>
              <a:t>z</a:t>
            </a:r>
            <a:r>
              <a:rPr lang="en-US" baseline="30000"/>
              <a:t>12</a:t>
            </a:r>
            <a:r>
              <a:rPr lang="en-US"/>
              <a:t> + 9</a:t>
            </a:r>
            <a:r>
              <a:rPr lang="en-US" i="1"/>
              <a:t>z</a:t>
            </a:r>
            <a:r>
              <a:rPr lang="en-US" baseline="30000"/>
              <a:t>3</a:t>
            </a:r>
            <a:endParaRPr lang="en-US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437188" y="2883024"/>
            <a:ext cx="887412" cy="762000"/>
            <a:chOff x="3984" y="2928"/>
            <a:chExt cx="559" cy="480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3984" y="2928"/>
              <a:ext cx="288" cy="480"/>
              <a:chOff x="864" y="3120"/>
              <a:chExt cx="288" cy="480"/>
            </a:xfrm>
          </p:grpSpPr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890" y="3120"/>
                <a:ext cx="243" cy="480"/>
                <a:chOff x="890" y="3120"/>
                <a:chExt cx="243" cy="480"/>
              </a:xfrm>
            </p:grpSpPr>
            <p:sp>
              <p:nvSpPr>
                <p:cNvPr id="348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95" y="3120"/>
                  <a:ext cx="23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1</a:t>
                  </a:r>
                </a:p>
              </p:txBody>
            </p:sp>
            <p:sp>
              <p:nvSpPr>
                <p:cNvPr id="348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90" y="3312"/>
                  <a:ext cx="23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2</a:t>
                  </a:r>
                </a:p>
              </p:txBody>
            </p:sp>
          </p:grpSp>
          <p:sp>
            <p:nvSpPr>
              <p:cNvPr id="34841" name="Line 25"/>
              <p:cNvSpPr>
                <a:spLocks noChangeShapeType="1"/>
              </p:cNvSpPr>
              <p:nvPr/>
            </p:nvSpPr>
            <p:spPr bwMode="auto">
              <a:xfrm>
                <a:off x="864" y="337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4851" name="Text Box 35"/>
            <p:cNvSpPr txBox="1">
              <a:spLocks noChangeArrowheads="1"/>
            </p:cNvSpPr>
            <p:nvPr/>
          </p:nvSpPr>
          <p:spPr bwMode="auto">
            <a:xfrm>
              <a:off x="4231" y="3024"/>
              <a:ext cx="3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</a:t>
              </a:r>
              <a:r>
                <a:rPr lang="en-US" baseline="30000"/>
                <a:t>7</a:t>
              </a:r>
              <a:endParaRPr lang="en-US"/>
            </a:p>
          </p:txBody>
        </p:sp>
      </p:grp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324600" y="3035424"/>
            <a:ext cx="144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0.15</a:t>
            </a:r>
            <a:r>
              <a:rPr lang="en-US" i="1"/>
              <a:t>x</a:t>
            </a:r>
            <a:r>
              <a:rPr lang="en-US" baseline="30000"/>
              <a:t>101</a:t>
            </a:r>
            <a:endParaRPr lang="en-US"/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7750175" y="3035424"/>
            <a:ext cx="139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 – </a:t>
            </a:r>
            <a:r>
              <a:rPr lang="en-US" i="1"/>
              <a:t>t</a:t>
            </a:r>
            <a:r>
              <a:rPr lang="en-US" baseline="30000"/>
              <a:t>3</a:t>
            </a:r>
            <a:r>
              <a:rPr lang="en-US" i="1"/>
              <a:t> </a:t>
            </a:r>
            <a:endParaRPr lang="en-US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381000" y="3464942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Not polynomials: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3692525" y="3509392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i="1" baseline="30000"/>
              <a:t>x</a:t>
            </a:r>
            <a:endParaRPr lang="en-US" i="1"/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4191000" y="3509392"/>
            <a:ext cx="1638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|2</a:t>
            </a:r>
            <a:r>
              <a:rPr lang="en-US" sz="2200" i="1"/>
              <a:t>b</a:t>
            </a:r>
            <a:r>
              <a:rPr lang="en-US" sz="2200" baseline="30000"/>
              <a:t>3</a:t>
            </a:r>
            <a:r>
              <a:rPr lang="en-US" sz="2200"/>
              <a:t> – 6</a:t>
            </a:r>
            <a:r>
              <a:rPr lang="en-US" sz="2200" i="1"/>
              <a:t>b|</a:t>
            </a:r>
            <a:endParaRPr lang="en-US" sz="2200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5867400" y="3356992"/>
            <a:ext cx="687388" cy="762000"/>
            <a:chOff x="3914" y="2928"/>
            <a:chExt cx="433" cy="480"/>
          </a:xfrm>
        </p:grpSpPr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3914" y="2928"/>
              <a:ext cx="432" cy="480"/>
              <a:chOff x="794" y="3120"/>
              <a:chExt cx="432" cy="480"/>
            </a:xfrm>
          </p:grpSpPr>
          <p:grpSp>
            <p:nvGrpSpPr>
              <p:cNvPr id="7" name="Group 44"/>
              <p:cNvGrpSpPr>
                <a:grpSpLocks/>
              </p:cNvGrpSpPr>
              <p:nvPr/>
            </p:nvGrpSpPr>
            <p:grpSpPr bwMode="auto">
              <a:xfrm>
                <a:off x="794" y="3120"/>
                <a:ext cx="432" cy="480"/>
                <a:chOff x="794" y="3120"/>
                <a:chExt cx="432" cy="480"/>
              </a:xfrm>
            </p:grpSpPr>
            <p:sp>
              <p:nvSpPr>
                <p:cNvPr id="3486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895" y="3120"/>
                  <a:ext cx="23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8</a:t>
                  </a:r>
                </a:p>
              </p:txBody>
            </p:sp>
            <p:sp>
              <p:nvSpPr>
                <p:cNvPr id="348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794" y="3312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5</a:t>
                  </a:r>
                  <a:r>
                    <a:rPr lang="en-US" i="1"/>
                    <a:t>y</a:t>
                  </a:r>
                  <a:r>
                    <a:rPr lang="en-US" baseline="30000"/>
                    <a:t>2</a:t>
                  </a:r>
                  <a:endParaRPr lang="en-US"/>
                </a:p>
              </p:txBody>
            </p:sp>
          </p:grpSp>
          <p:sp>
            <p:nvSpPr>
              <p:cNvPr id="34863" name="Line 47"/>
              <p:cNvSpPr>
                <a:spLocks noChangeShapeType="1"/>
              </p:cNvSpPr>
              <p:nvPr/>
            </p:nvSpPr>
            <p:spPr bwMode="auto">
              <a:xfrm>
                <a:off x="864" y="337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4864" name="Text Box 48"/>
            <p:cNvSpPr txBox="1">
              <a:spLocks noChangeArrowheads="1"/>
            </p:cNvSpPr>
            <p:nvPr/>
          </p:nvSpPr>
          <p:spPr bwMode="auto">
            <a:xfrm>
              <a:off x="4231" y="302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7645400" y="3534792"/>
            <a:ext cx="16319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i="1"/>
              <a:t>m</a:t>
            </a:r>
            <a:r>
              <a:rPr lang="en-US" sz="2200" i="1" baseline="30000"/>
              <a:t>0</a:t>
            </a:r>
            <a:r>
              <a:rPr lang="en-US" sz="2200" baseline="30000"/>
              <a:t>.75</a:t>
            </a:r>
            <a:r>
              <a:rPr lang="en-US" sz="2200"/>
              <a:t> – </a:t>
            </a:r>
            <a:r>
              <a:rPr lang="en-US" sz="2200" i="1"/>
              <a:t>m </a:t>
            </a:r>
            <a:endParaRPr lang="en-US" sz="2200"/>
          </a:p>
        </p:txBody>
      </p:sp>
      <p:sp>
        <p:nvSpPr>
          <p:cNvPr id="34874" name="Text Box 58"/>
          <p:cNvSpPr txBox="1">
            <a:spLocks noChangeArrowheads="1"/>
          </p:cNvSpPr>
          <p:nvPr/>
        </p:nvSpPr>
        <p:spPr bwMode="auto">
          <a:xfrm>
            <a:off x="435173" y="3974827"/>
            <a:ext cx="8169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b="1" u="sng" dirty="0"/>
              <a:t>degree of a monomial</a:t>
            </a:r>
            <a:r>
              <a:rPr lang="en-US" dirty="0"/>
              <a:t> is the sum of the exponents of the variables.</a:t>
            </a:r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6629400" y="3356992"/>
            <a:ext cx="914400" cy="762000"/>
            <a:chOff x="4224" y="3168"/>
            <a:chExt cx="576" cy="480"/>
          </a:xfrm>
        </p:grpSpPr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4224" y="3168"/>
              <a:ext cx="363" cy="480"/>
              <a:chOff x="3984" y="2928"/>
              <a:chExt cx="363" cy="480"/>
            </a:xfrm>
          </p:grpSpPr>
          <p:grpSp>
            <p:nvGrpSpPr>
              <p:cNvPr id="10" name="Group 52"/>
              <p:cNvGrpSpPr>
                <a:grpSpLocks/>
              </p:cNvGrpSpPr>
              <p:nvPr/>
            </p:nvGrpSpPr>
            <p:grpSpPr bwMode="auto">
              <a:xfrm>
                <a:off x="3984" y="2928"/>
                <a:ext cx="288" cy="480"/>
                <a:chOff x="864" y="3120"/>
                <a:chExt cx="288" cy="480"/>
              </a:xfrm>
            </p:grpSpPr>
            <p:grpSp>
              <p:nvGrpSpPr>
                <p:cNvPr id="11" name="Group 53"/>
                <p:cNvGrpSpPr>
                  <a:grpSpLocks/>
                </p:cNvGrpSpPr>
                <p:nvPr/>
              </p:nvGrpSpPr>
              <p:grpSpPr bwMode="auto">
                <a:xfrm>
                  <a:off x="890" y="3120"/>
                  <a:ext cx="243" cy="480"/>
                  <a:chOff x="890" y="3120"/>
                  <a:chExt cx="243" cy="480"/>
                </a:xfrm>
              </p:grpSpPr>
              <p:sp>
                <p:nvSpPr>
                  <p:cNvPr id="34870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5" y="3120"/>
                    <a:ext cx="23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34871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0" y="3312"/>
                    <a:ext cx="23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/>
                      <a:t>2</a:t>
                    </a:r>
                  </a:p>
                </p:txBody>
              </p:sp>
            </p:grp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auto">
                <a:xfrm>
                  <a:off x="864" y="337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34873" name="Text Box 57"/>
              <p:cNvSpPr txBox="1">
                <a:spLocks noChangeArrowheads="1"/>
              </p:cNvSpPr>
              <p:nvPr/>
            </p:nvSpPr>
            <p:spPr bwMode="auto">
              <a:xfrm>
                <a:off x="4231" y="3024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34877" name="Picture 61" descr="6-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3264"/>
              <a:ext cx="288" cy="247"/>
            </a:xfrm>
            <a:prstGeom prst="rect">
              <a:avLst/>
            </a:prstGeom>
            <a:noFill/>
          </p:spPr>
        </p:pic>
      </p:grpSp>
      <p:sp>
        <p:nvSpPr>
          <p:cNvPr id="37" name="TextBox 36"/>
          <p:cNvSpPr txBox="1"/>
          <p:nvPr/>
        </p:nvSpPr>
        <p:spPr>
          <a:xfrm>
            <a:off x="395536" y="446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Definitions: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8" name="Text Box 133"/>
          <p:cNvSpPr txBox="1">
            <a:spLocks noChangeArrowheads="1"/>
          </p:cNvSpPr>
          <p:nvPr/>
        </p:nvSpPr>
        <p:spPr bwMode="auto">
          <a:xfrm>
            <a:off x="3012804" y="620688"/>
            <a:ext cx="378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 Box 152"/>
          <p:cNvSpPr txBox="1">
            <a:spLocks noChangeArrowheads="1"/>
          </p:cNvSpPr>
          <p:nvPr/>
        </p:nvSpPr>
        <p:spPr bwMode="auto">
          <a:xfrm>
            <a:off x="4663382" y="645840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i="1" dirty="0" smtClean="0">
                <a:solidFill>
                  <a:srgbClr val="FF0000"/>
                </a:solidFill>
              </a:rPr>
              <a:t>xy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3528" y="980728"/>
            <a:ext cx="792088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polynomial</a:t>
            </a:r>
            <a:r>
              <a:rPr lang="en-US" dirty="0" smtClean="0"/>
              <a:t> is a monomial or a sum or difference of monomials. Each monomial in a polynomial is a term. Because a monomial has only one term, it is the simplest type of polynomial. </a:t>
            </a:r>
          </a:p>
          <a:p>
            <a:endParaRPr lang="en-CA" dirty="0"/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67544" y="4365104"/>
            <a:ext cx="7788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An </a:t>
            </a:r>
            <a:r>
              <a:rPr lang="en-US" b="1" u="sng" dirty="0"/>
              <a:t>degree of a polynomial</a:t>
            </a:r>
            <a:r>
              <a:rPr lang="en-US" dirty="0"/>
              <a:t> is </a:t>
            </a:r>
            <a:r>
              <a:rPr lang="en-US" dirty="0" smtClean="0"/>
              <a:t>highest power</a:t>
            </a:r>
            <a:endParaRPr lang="en-US" dirty="0"/>
          </a:p>
        </p:txBody>
      </p:sp>
      <p:pic>
        <p:nvPicPr>
          <p:cNvPr id="42" name="Picture 8" descr="6-1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763343"/>
            <a:ext cx="5638800" cy="197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8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build="p"/>
      <p:bldP spid="34845" grpId="0" build="p" animBg="1"/>
      <p:bldP spid="34848" grpId="0"/>
      <p:bldP spid="34849" grpId="0"/>
      <p:bldP spid="34850" grpId="0"/>
      <p:bldP spid="34853" grpId="0"/>
      <p:bldP spid="34854" grpId="0"/>
      <p:bldP spid="34855" grpId="0"/>
      <p:bldP spid="34856" grpId="0"/>
      <p:bldP spid="34857" grpId="0"/>
      <p:bldP spid="34866" grpId="0"/>
      <p:bldP spid="37" grpId="0" build="p"/>
      <p:bldP spid="38" grpId="0" build="p"/>
      <p:bldP spid="39" grpId="0" build="p"/>
      <p:bldP spid="40" grpId="0" build="p" animBg="1"/>
      <p:bldP spid="4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1" name="Text Box 55"/>
          <p:cNvSpPr txBox="1">
            <a:spLocks noChangeArrowheads="1"/>
          </p:cNvSpPr>
          <p:nvPr/>
        </p:nvSpPr>
        <p:spPr bwMode="auto">
          <a:xfrm>
            <a:off x="304800" y="1676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Identify the degree of each monomial. 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Identifying the Degree of a Monomial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5420" name="Text Box 124"/>
          <p:cNvSpPr txBox="1">
            <a:spLocks noChangeArrowheads="1"/>
          </p:cNvSpPr>
          <p:nvPr/>
        </p:nvSpPr>
        <p:spPr bwMode="auto">
          <a:xfrm>
            <a:off x="304800" y="2159000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A. </a:t>
            </a:r>
            <a:r>
              <a:rPr lang="en-US" i="1"/>
              <a:t>z</a:t>
            </a:r>
            <a:r>
              <a:rPr lang="en-US" baseline="30000"/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427" name="Text Box 131"/>
          <p:cNvSpPr txBox="1">
            <a:spLocks noChangeArrowheads="1"/>
          </p:cNvSpPr>
          <p:nvPr/>
        </p:nvSpPr>
        <p:spPr bwMode="auto">
          <a:xfrm>
            <a:off x="1828800" y="2530475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Identify the </a:t>
            </a:r>
            <a:br>
              <a:rPr lang="en-US" i="1">
                <a:solidFill>
                  <a:srgbClr val="3333FF"/>
                </a:solidFill>
                <a:latin typeface="Arial" charset="0"/>
              </a:rPr>
            </a:br>
            <a:r>
              <a:rPr lang="en-US" i="1">
                <a:solidFill>
                  <a:srgbClr val="3333FF"/>
                </a:solidFill>
                <a:latin typeface="Arial" charset="0"/>
              </a:rPr>
              <a:t>exponent.</a:t>
            </a:r>
          </a:p>
        </p:txBody>
      </p:sp>
      <p:sp>
        <p:nvSpPr>
          <p:cNvPr id="55429" name="Text Box 133"/>
          <p:cNvSpPr txBox="1">
            <a:spLocks noChangeArrowheads="1"/>
          </p:cNvSpPr>
          <p:nvPr/>
        </p:nvSpPr>
        <p:spPr bwMode="auto">
          <a:xfrm>
            <a:off x="4724400" y="2159000"/>
            <a:ext cx="112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B. </a:t>
            </a:r>
            <a:r>
              <a:rPr lang="en-US" dirty="0"/>
              <a:t>5.6</a:t>
            </a:r>
          </a:p>
        </p:txBody>
      </p:sp>
      <p:sp>
        <p:nvSpPr>
          <p:cNvPr id="55436" name="Text Box 140"/>
          <p:cNvSpPr txBox="1">
            <a:spLocks noChangeArrowheads="1"/>
          </p:cNvSpPr>
          <p:nvPr/>
        </p:nvSpPr>
        <p:spPr bwMode="auto">
          <a:xfrm>
            <a:off x="723900" y="3352800"/>
            <a:ext cx="267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degree is 6.</a:t>
            </a:r>
          </a:p>
        </p:txBody>
      </p:sp>
      <p:sp>
        <p:nvSpPr>
          <p:cNvPr id="55444" name="Text Box 148"/>
          <p:cNvSpPr txBox="1">
            <a:spLocks noChangeArrowheads="1"/>
          </p:cNvSpPr>
          <p:nvPr/>
        </p:nvSpPr>
        <p:spPr bwMode="auto">
          <a:xfrm>
            <a:off x="746125" y="2514600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z</a:t>
            </a:r>
            <a:r>
              <a:rPr lang="en-US" baseline="30000">
                <a:solidFill>
                  <a:srgbClr val="FF0000"/>
                </a:solidFill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445" name="Text Box 149"/>
          <p:cNvSpPr txBox="1">
            <a:spLocks noChangeArrowheads="1"/>
          </p:cNvSpPr>
          <p:nvPr/>
        </p:nvSpPr>
        <p:spPr bwMode="auto">
          <a:xfrm>
            <a:off x="5181600" y="2590800"/>
            <a:ext cx="195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5.6 = 5.6</a:t>
            </a:r>
            <a:r>
              <a:rPr lang="en-US" i="1"/>
              <a:t>x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55446" name="Text Box 150"/>
          <p:cNvSpPr txBox="1">
            <a:spLocks noChangeArrowheads="1"/>
          </p:cNvSpPr>
          <p:nvPr/>
        </p:nvSpPr>
        <p:spPr bwMode="auto">
          <a:xfrm>
            <a:off x="7086600" y="2606675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Identify the </a:t>
            </a:r>
            <a:br>
              <a:rPr lang="en-US" i="1">
                <a:solidFill>
                  <a:srgbClr val="3333FF"/>
                </a:solidFill>
                <a:latin typeface="Arial" charset="0"/>
              </a:rPr>
            </a:br>
            <a:r>
              <a:rPr lang="en-US" i="1">
                <a:solidFill>
                  <a:srgbClr val="3333FF"/>
                </a:solidFill>
                <a:latin typeface="Arial" charset="0"/>
              </a:rPr>
              <a:t>exponent.</a:t>
            </a:r>
          </a:p>
        </p:txBody>
      </p:sp>
      <p:sp>
        <p:nvSpPr>
          <p:cNvPr id="55447" name="Text Box 151"/>
          <p:cNvSpPr txBox="1">
            <a:spLocks noChangeArrowheads="1"/>
          </p:cNvSpPr>
          <p:nvPr/>
        </p:nvSpPr>
        <p:spPr bwMode="auto">
          <a:xfrm>
            <a:off x="5178425" y="3352800"/>
            <a:ext cx="267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degree is 0.</a:t>
            </a:r>
          </a:p>
        </p:txBody>
      </p:sp>
      <p:sp>
        <p:nvSpPr>
          <p:cNvPr id="55448" name="Text Box 152"/>
          <p:cNvSpPr txBox="1">
            <a:spLocks noChangeArrowheads="1"/>
          </p:cNvSpPr>
          <p:nvPr/>
        </p:nvSpPr>
        <p:spPr bwMode="auto">
          <a:xfrm>
            <a:off x="304800" y="42164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C. </a:t>
            </a:r>
            <a:r>
              <a:rPr lang="en-US" dirty="0"/>
              <a:t>8</a:t>
            </a:r>
            <a:r>
              <a:rPr lang="en-US" i="1" dirty="0"/>
              <a:t>xy</a:t>
            </a:r>
            <a:r>
              <a:rPr lang="en-US" baseline="30000" dirty="0"/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449" name="Text Box 153"/>
          <p:cNvSpPr txBox="1">
            <a:spLocks noChangeArrowheads="1"/>
          </p:cNvSpPr>
          <p:nvPr/>
        </p:nvSpPr>
        <p:spPr bwMode="auto">
          <a:xfrm>
            <a:off x="1828800" y="4587875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Add the </a:t>
            </a:r>
            <a:br>
              <a:rPr lang="en-US" i="1">
                <a:solidFill>
                  <a:srgbClr val="3333FF"/>
                </a:solidFill>
                <a:latin typeface="Arial" charset="0"/>
              </a:rPr>
            </a:br>
            <a:r>
              <a:rPr lang="en-US" i="1">
                <a:solidFill>
                  <a:srgbClr val="3333FF"/>
                </a:solidFill>
                <a:latin typeface="Arial" charset="0"/>
              </a:rPr>
              <a:t>exponents.</a:t>
            </a:r>
          </a:p>
        </p:txBody>
      </p:sp>
      <p:sp>
        <p:nvSpPr>
          <p:cNvPr id="55451" name="Text Box 155"/>
          <p:cNvSpPr txBox="1">
            <a:spLocks noChangeArrowheads="1"/>
          </p:cNvSpPr>
          <p:nvPr/>
        </p:nvSpPr>
        <p:spPr bwMode="auto">
          <a:xfrm>
            <a:off x="723900" y="5410200"/>
            <a:ext cx="267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degree is 4.</a:t>
            </a:r>
          </a:p>
        </p:txBody>
      </p:sp>
      <p:sp>
        <p:nvSpPr>
          <p:cNvPr id="55452" name="Text Box 156"/>
          <p:cNvSpPr txBox="1">
            <a:spLocks noChangeArrowheads="1"/>
          </p:cNvSpPr>
          <p:nvPr/>
        </p:nvSpPr>
        <p:spPr bwMode="auto">
          <a:xfrm>
            <a:off x="746125" y="45720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  <a:r>
              <a:rPr lang="en-US" i="1"/>
              <a:t>x</a:t>
            </a:r>
            <a:r>
              <a:rPr lang="en-US" baseline="30000">
                <a:solidFill>
                  <a:srgbClr val="FF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27" grpId="0"/>
      <p:bldP spid="55436" grpId="0"/>
      <p:bldP spid="55444" grpId="0"/>
      <p:bldP spid="55445" grpId="0"/>
      <p:bldP spid="55446" grpId="0"/>
      <p:bldP spid="55447" grpId="0"/>
      <p:bldP spid="55449" grpId="0"/>
      <p:bldP spid="55451" grpId="0"/>
      <p:bldP spid="554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Text Box 4"/>
          <p:cNvSpPr txBox="1">
            <a:spLocks noChangeArrowheads="1"/>
          </p:cNvSpPr>
          <p:nvPr/>
        </p:nvSpPr>
        <p:spPr bwMode="auto">
          <a:xfrm>
            <a:off x="395536" y="993502"/>
            <a:ext cx="80626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 polynomial can be classified by its number of terms. A polynomial with two terms is called a </a:t>
            </a:r>
            <a:r>
              <a:rPr lang="en-US" b="1" u="sng" dirty="0"/>
              <a:t>binomial</a:t>
            </a:r>
            <a:r>
              <a:rPr lang="en-US" dirty="0"/>
              <a:t>, and a polynomial with three terms is called a </a:t>
            </a:r>
            <a:r>
              <a:rPr lang="en-US" b="1" u="sng" dirty="0"/>
              <a:t>trinomial</a:t>
            </a:r>
            <a:r>
              <a:rPr lang="en-US" dirty="0"/>
              <a:t>. A polynomial can also be classified by its degree.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1224" y="2132856"/>
            <a:ext cx="8077200" cy="3669902"/>
            <a:chOff x="672" y="2037"/>
            <a:chExt cx="4416" cy="1674"/>
          </a:xfrm>
        </p:grpSpPr>
        <p:pic>
          <p:nvPicPr>
            <p:cNvPr id="310279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2037"/>
              <a:ext cx="4416" cy="1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0280" name="Line 8"/>
            <p:cNvSpPr>
              <a:spLocks noChangeShapeType="1"/>
            </p:cNvSpPr>
            <p:nvPr/>
          </p:nvSpPr>
          <p:spPr bwMode="auto">
            <a:xfrm>
              <a:off x="672" y="2072"/>
              <a:ext cx="0" cy="15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27584" y="332656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More Definitions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381000" y="1524000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Rewrite each polynomial in standard form. Then identify the leading coefficient, degree, and number of terms. Name the polynomial.</a:t>
            </a:r>
          </a:p>
        </p:txBody>
      </p:sp>
      <p:sp>
        <p:nvSpPr>
          <p:cNvPr id="257072" name="Text Box 48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2: Classifying Polynomials</a:t>
            </a:r>
            <a:endParaRPr lang="en-US" altLang="en-US" sz="26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57073" name="Text Box 49"/>
          <p:cNvSpPr txBox="1">
            <a:spLocks noChangeArrowheads="1"/>
          </p:cNvSpPr>
          <p:nvPr/>
        </p:nvSpPr>
        <p:spPr bwMode="auto">
          <a:xfrm>
            <a:off x="304800" y="2844800"/>
            <a:ext cx="274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A. 3 – 5</a:t>
            </a:r>
            <a:r>
              <a:rPr lang="en-US" b="1" i="1"/>
              <a:t>x</a:t>
            </a:r>
            <a:r>
              <a:rPr lang="en-US" b="1" baseline="30000"/>
              <a:t>2</a:t>
            </a:r>
            <a:r>
              <a:rPr lang="en-US" b="1"/>
              <a:t> + 4</a:t>
            </a:r>
            <a:r>
              <a:rPr lang="en-US" b="1" i="1"/>
              <a:t>x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57075" name="Text Box 51"/>
          <p:cNvSpPr txBox="1">
            <a:spLocks noChangeArrowheads="1"/>
          </p:cNvSpPr>
          <p:nvPr/>
        </p:nvSpPr>
        <p:spPr bwMode="auto">
          <a:xfrm>
            <a:off x="820738" y="4343400"/>
            <a:ext cx="237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–5</a:t>
            </a:r>
            <a:r>
              <a:rPr lang="en-US" i="1"/>
              <a:t>x</a:t>
            </a:r>
            <a:r>
              <a:rPr lang="en-US" baseline="30000">
                <a:solidFill>
                  <a:srgbClr val="006699"/>
                </a:solidFill>
              </a:rPr>
              <a:t>2</a:t>
            </a:r>
            <a:r>
              <a:rPr lang="en-US"/>
              <a:t> + 4</a:t>
            </a:r>
            <a:r>
              <a:rPr lang="en-US" i="1"/>
              <a:t>x +</a:t>
            </a:r>
            <a:r>
              <a:rPr lang="en-US"/>
              <a:t> 3</a:t>
            </a:r>
          </a:p>
        </p:txBody>
      </p:sp>
      <p:sp>
        <p:nvSpPr>
          <p:cNvPr id="257076" name="Text Box 52"/>
          <p:cNvSpPr txBox="1">
            <a:spLocks noChangeArrowheads="1"/>
          </p:cNvSpPr>
          <p:nvPr/>
        </p:nvSpPr>
        <p:spPr bwMode="auto">
          <a:xfrm>
            <a:off x="746125" y="3200400"/>
            <a:ext cx="3444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Write terms in descending order by degree.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57079" name="Text Box 55"/>
          <p:cNvSpPr txBox="1">
            <a:spLocks noChangeArrowheads="1"/>
          </p:cNvSpPr>
          <p:nvPr/>
        </p:nvSpPr>
        <p:spPr bwMode="auto">
          <a:xfrm>
            <a:off x="822325" y="4724400"/>
            <a:ext cx="368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Leading coefficient: </a:t>
            </a:r>
            <a:r>
              <a:rPr lang="en-US">
                <a:solidFill>
                  <a:srgbClr val="FF0000"/>
                </a:solidFill>
              </a:rPr>
              <a:t>–5</a:t>
            </a:r>
          </a:p>
        </p:txBody>
      </p:sp>
      <p:sp>
        <p:nvSpPr>
          <p:cNvPr id="257080" name="Text Box 56"/>
          <p:cNvSpPr txBox="1">
            <a:spLocks noChangeArrowheads="1"/>
          </p:cNvSpPr>
          <p:nvPr/>
        </p:nvSpPr>
        <p:spPr bwMode="auto">
          <a:xfrm>
            <a:off x="838200" y="5562600"/>
            <a:ext cx="157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Terms: 3</a:t>
            </a:r>
          </a:p>
        </p:txBody>
      </p:sp>
      <p:sp>
        <p:nvSpPr>
          <p:cNvPr id="257081" name="Text Box 57"/>
          <p:cNvSpPr txBox="1">
            <a:spLocks noChangeArrowheads="1"/>
          </p:cNvSpPr>
          <p:nvPr/>
        </p:nvSpPr>
        <p:spPr bwMode="auto">
          <a:xfrm>
            <a:off x="838200" y="5943600"/>
            <a:ext cx="422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 quadratic trinomial</a:t>
            </a:r>
          </a:p>
        </p:txBody>
      </p:sp>
      <p:sp>
        <p:nvSpPr>
          <p:cNvPr id="257082" name="Text Box 58"/>
          <p:cNvSpPr txBox="1">
            <a:spLocks noChangeArrowheads="1"/>
          </p:cNvSpPr>
          <p:nvPr/>
        </p:nvSpPr>
        <p:spPr bwMode="auto">
          <a:xfrm>
            <a:off x="822325" y="5105400"/>
            <a:ext cx="172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Degree: </a:t>
            </a:r>
            <a:r>
              <a:rPr lang="en-US">
                <a:solidFill>
                  <a:srgbClr val="006699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7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7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5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7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7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5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7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7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5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7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7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5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75" grpId="0"/>
      <p:bldP spid="257076" grpId="0"/>
      <p:bldP spid="257079" grpId="0"/>
      <p:bldP spid="257080" grpId="0"/>
      <p:bldP spid="257081" grpId="0"/>
      <p:bldP spid="2570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7395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3: Adding and Subtracting Polynomials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2565400" y="1447800"/>
          <a:ext cx="914400" cy="288925"/>
        </p:xfrm>
        <a:graphic>
          <a:graphicData uri="http://schemas.openxmlformats.org/presentationml/2006/ole">
            <p:oleObj spid="_x0000_s2050" name="Equation" r:id="rId4" imgW="914400" imgH="289440" progId="Equation.DSMT4">
              <p:embed/>
            </p:oleObj>
          </a:graphicData>
        </a:graphic>
      </p:graphicFrame>
      <p:sp>
        <p:nvSpPr>
          <p:cNvPr id="60687" name="Text Box 271"/>
          <p:cNvSpPr txBox="1">
            <a:spLocks noChangeArrowheads="1"/>
          </p:cNvSpPr>
          <p:nvPr/>
        </p:nvSpPr>
        <p:spPr bwMode="auto">
          <a:xfrm>
            <a:off x="838200" y="1228502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Add or subtract. Write your answer in standard form.</a:t>
            </a:r>
          </a:p>
        </p:txBody>
      </p:sp>
      <p:sp>
        <p:nvSpPr>
          <p:cNvPr id="60689" name="Text Box 273"/>
          <p:cNvSpPr txBox="1">
            <a:spLocks noChangeArrowheads="1"/>
          </p:cNvSpPr>
          <p:nvPr/>
        </p:nvSpPr>
        <p:spPr bwMode="auto">
          <a:xfrm>
            <a:off x="107504" y="1603648"/>
            <a:ext cx="663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A. (2</a:t>
            </a:r>
            <a:r>
              <a:rPr lang="en-US" b="1" i="1" dirty="0"/>
              <a:t>x</a:t>
            </a:r>
            <a:r>
              <a:rPr lang="en-US" b="1" baseline="30000" dirty="0"/>
              <a:t>3</a:t>
            </a:r>
            <a:r>
              <a:rPr lang="en-US" b="1" dirty="0"/>
              <a:t> + 9 – </a:t>
            </a:r>
            <a:r>
              <a:rPr lang="en-US" b="1" i="1" dirty="0"/>
              <a:t>x</a:t>
            </a:r>
            <a:r>
              <a:rPr lang="en-US" b="1" dirty="0"/>
              <a:t>) + (5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+ 4 + 7</a:t>
            </a:r>
            <a:r>
              <a:rPr lang="en-US" b="1" i="1" dirty="0"/>
              <a:t>x</a:t>
            </a:r>
            <a:r>
              <a:rPr lang="en-US" b="1" dirty="0"/>
              <a:t> + </a:t>
            </a:r>
            <a:r>
              <a:rPr lang="en-US" b="1" i="1" dirty="0"/>
              <a:t>x</a:t>
            </a:r>
            <a:r>
              <a:rPr lang="en-US" b="1" baseline="30000" dirty="0"/>
              <a:t>3</a:t>
            </a:r>
            <a:r>
              <a:rPr lang="en-US" b="1" dirty="0"/>
              <a:t>)</a:t>
            </a:r>
          </a:p>
        </p:txBody>
      </p:sp>
      <p:sp>
        <p:nvSpPr>
          <p:cNvPr id="15" name="Text Box 107"/>
          <p:cNvSpPr txBox="1">
            <a:spLocks noChangeArrowheads="1"/>
          </p:cNvSpPr>
          <p:nvPr/>
        </p:nvSpPr>
        <p:spPr bwMode="auto">
          <a:xfrm>
            <a:off x="4363913" y="1628800"/>
            <a:ext cx="460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B. (3 – 2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) – (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+ 6 –</a:t>
            </a:r>
            <a:r>
              <a:rPr lang="en-US" dirty="0"/>
              <a:t> </a:t>
            </a:r>
            <a:r>
              <a:rPr lang="en-US" b="1" i="1" dirty="0"/>
              <a:t>x</a:t>
            </a:r>
            <a:r>
              <a:rPr lang="en-US" b="1" dirty="0"/>
              <a:t>)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67544" y="44625"/>
            <a:ext cx="8229600" cy="6480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To add or subtract polynomials, combine like terms. You can add or subtract horizontally or vertically.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-108520" y="1965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</a:t>
            </a:r>
            <a:endParaRPr lang="en-US" altLang="en-US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517525" y="31559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i="1"/>
          </a:p>
        </p:txBody>
      </p:sp>
      <p:sp>
        <p:nvSpPr>
          <p:cNvPr id="31949" name="Text Box 205"/>
          <p:cNvSpPr txBox="1">
            <a:spLocks noChangeArrowheads="1"/>
          </p:cNvSpPr>
          <p:nvPr/>
        </p:nvSpPr>
        <p:spPr bwMode="auto">
          <a:xfrm>
            <a:off x="348680" y="533579"/>
            <a:ext cx="8686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Cardiac output is the amount of blood pumped through the heart. The output is measured by a technique called dye dilution. For a patient, the dye dilution can be modeled by the function </a:t>
            </a:r>
            <a:r>
              <a:rPr lang="en-US" altLang="en-US" b="1" i="1" dirty="0"/>
              <a:t>f</a:t>
            </a:r>
            <a:r>
              <a:rPr lang="en-US" altLang="en-US" b="1" dirty="0"/>
              <a:t>(</a:t>
            </a:r>
            <a:r>
              <a:rPr lang="en-US" altLang="en-US" b="1" i="1" dirty="0"/>
              <a:t>t</a:t>
            </a:r>
            <a:r>
              <a:rPr lang="en-US" altLang="en-US" b="1" dirty="0"/>
              <a:t>) = 0.000468</a:t>
            </a:r>
            <a:r>
              <a:rPr lang="en-US" altLang="en-US" b="1" i="1" dirty="0"/>
              <a:t>x</a:t>
            </a:r>
            <a:r>
              <a:rPr lang="en-US" altLang="en-US" b="1" baseline="30000" dirty="0"/>
              <a:t>4</a:t>
            </a:r>
            <a:r>
              <a:rPr lang="en-US" altLang="en-US" b="1" dirty="0"/>
              <a:t> – 0.016</a:t>
            </a:r>
            <a:r>
              <a:rPr lang="en-US" altLang="en-US" b="1" i="1" dirty="0"/>
              <a:t>x</a:t>
            </a:r>
            <a:r>
              <a:rPr lang="en-US" altLang="en-US" b="1" baseline="30000" dirty="0"/>
              <a:t>3</a:t>
            </a:r>
            <a:r>
              <a:rPr lang="en-US" altLang="en-US" b="1" dirty="0"/>
              <a:t> + 0.095</a:t>
            </a:r>
            <a:r>
              <a:rPr lang="en-US" altLang="en-US" b="1" i="1" dirty="0"/>
              <a:t>x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+ 0.806</a:t>
            </a:r>
            <a:r>
              <a:rPr lang="en-US" altLang="en-US" b="1" i="1" dirty="0"/>
              <a:t>x</a:t>
            </a:r>
            <a:r>
              <a:rPr lang="en-US" altLang="en-US" b="1" dirty="0"/>
              <a:t>, where </a:t>
            </a:r>
            <a:r>
              <a:rPr lang="en-US" altLang="en-US" b="1" i="1" dirty="0"/>
              <a:t>t</a:t>
            </a:r>
            <a:r>
              <a:rPr lang="en-US" altLang="en-US" b="1" dirty="0"/>
              <a:t> represents time (in seconds) after injection and </a:t>
            </a:r>
            <a:r>
              <a:rPr lang="en-US" altLang="en-US" b="1" i="1" dirty="0"/>
              <a:t>f</a:t>
            </a:r>
            <a:r>
              <a:rPr lang="en-US" altLang="en-US" b="1" dirty="0"/>
              <a:t>(</a:t>
            </a:r>
            <a:r>
              <a:rPr lang="en-US" altLang="en-US" b="1" i="1" dirty="0"/>
              <a:t>t</a:t>
            </a:r>
            <a:r>
              <a:rPr lang="en-US" altLang="en-US" b="1" dirty="0"/>
              <a:t>) represents the concentration of dye (in milligrams per liter). Evaluate </a:t>
            </a:r>
            <a:r>
              <a:rPr lang="en-US" altLang="en-US" b="1" i="1" dirty="0"/>
              <a:t>f</a:t>
            </a:r>
            <a:r>
              <a:rPr lang="en-US" altLang="en-US" b="1" dirty="0"/>
              <a:t>(</a:t>
            </a:r>
            <a:r>
              <a:rPr lang="en-US" altLang="en-US" b="1" i="1" dirty="0"/>
              <a:t>t</a:t>
            </a:r>
            <a:r>
              <a:rPr lang="en-US" altLang="en-US" b="1" dirty="0"/>
              <a:t>) for </a:t>
            </a:r>
            <a:r>
              <a:rPr lang="en-US" altLang="en-US" b="1" i="1" dirty="0"/>
              <a:t>t</a:t>
            </a:r>
            <a:r>
              <a:rPr lang="en-US" altLang="en-US" b="1" dirty="0"/>
              <a:t> = 4 and </a:t>
            </a:r>
            <a:r>
              <a:rPr lang="en-US" altLang="en-US" b="1" i="1" dirty="0"/>
              <a:t>t</a:t>
            </a:r>
            <a:r>
              <a:rPr lang="en-US" altLang="en-US" b="1" dirty="0"/>
              <a:t> = 17, and describe what the values of the function represent.  </a:t>
            </a:r>
          </a:p>
        </p:txBody>
      </p:sp>
      <p:sp>
        <p:nvSpPr>
          <p:cNvPr id="31951" name="Text Box 207"/>
          <p:cNvSpPr txBox="1">
            <a:spLocks noChangeArrowheads="1"/>
          </p:cNvSpPr>
          <p:nvPr/>
        </p:nvSpPr>
        <p:spPr bwMode="auto">
          <a:xfrm>
            <a:off x="345753" y="2594917"/>
            <a:ext cx="6686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i="1"/>
              <a:t>f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4</a:t>
            </a:r>
            <a:r>
              <a:rPr lang="en-US" sz="2200"/>
              <a:t>)</a:t>
            </a:r>
            <a:r>
              <a:rPr lang="en-US"/>
              <a:t> </a:t>
            </a:r>
            <a:r>
              <a:rPr lang="en-US" sz="2200"/>
              <a:t>=</a:t>
            </a:r>
            <a:r>
              <a:rPr lang="en-US"/>
              <a:t> </a:t>
            </a:r>
            <a:r>
              <a:rPr lang="en-US" altLang="en-US" sz="2200"/>
              <a:t>0.000468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4</a:t>
            </a:r>
            <a:r>
              <a:rPr lang="en-US" sz="2200"/>
              <a:t>)</a:t>
            </a:r>
            <a:r>
              <a:rPr lang="en-US" altLang="en-US" sz="2200" baseline="30000"/>
              <a:t>4</a:t>
            </a:r>
            <a:r>
              <a:rPr lang="en-US" altLang="en-US" sz="2200"/>
              <a:t> – 0.016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4</a:t>
            </a:r>
            <a:r>
              <a:rPr lang="en-US" sz="2200"/>
              <a:t>)</a:t>
            </a:r>
            <a:r>
              <a:rPr lang="en-US" altLang="en-US" sz="2200" baseline="30000"/>
              <a:t>3</a:t>
            </a:r>
            <a:r>
              <a:rPr lang="en-US" altLang="en-US" sz="2200"/>
              <a:t> + 0.095(</a:t>
            </a:r>
            <a:r>
              <a:rPr lang="en-US" altLang="en-US" sz="2200">
                <a:solidFill>
                  <a:srgbClr val="FF0000"/>
                </a:solidFill>
              </a:rPr>
              <a:t>4</a:t>
            </a:r>
            <a:r>
              <a:rPr lang="en-US" altLang="en-US" sz="2200"/>
              <a:t>)</a:t>
            </a:r>
            <a:r>
              <a:rPr lang="en-US" altLang="en-US" sz="2200" baseline="30000"/>
              <a:t>2</a:t>
            </a:r>
            <a:r>
              <a:rPr lang="en-US" altLang="en-US" sz="2200"/>
              <a:t> </a:t>
            </a:r>
            <a:br>
              <a:rPr lang="en-US" altLang="en-US" sz="2200"/>
            </a:br>
            <a:r>
              <a:rPr lang="en-US" altLang="en-US" sz="2200"/>
              <a:t>+ 0.806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4</a:t>
            </a:r>
            <a:r>
              <a:rPr lang="en-US" sz="2200"/>
              <a:t>) = 3.8398</a:t>
            </a:r>
            <a:r>
              <a:rPr lang="en-US"/>
              <a:t> </a:t>
            </a:r>
          </a:p>
        </p:txBody>
      </p:sp>
      <p:sp>
        <p:nvSpPr>
          <p:cNvPr id="31952" name="Text Box 208"/>
          <p:cNvSpPr txBox="1">
            <a:spLocks noChangeArrowheads="1"/>
          </p:cNvSpPr>
          <p:nvPr/>
        </p:nvSpPr>
        <p:spPr bwMode="auto">
          <a:xfrm>
            <a:off x="323528" y="3356917"/>
            <a:ext cx="7219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i="1"/>
              <a:t>f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17</a:t>
            </a:r>
            <a:r>
              <a:rPr lang="en-US" sz="2200"/>
              <a:t>)</a:t>
            </a:r>
            <a:r>
              <a:rPr lang="en-US"/>
              <a:t> </a:t>
            </a:r>
            <a:r>
              <a:rPr lang="en-US" sz="2200"/>
              <a:t>=</a:t>
            </a:r>
            <a:r>
              <a:rPr lang="en-US"/>
              <a:t> </a:t>
            </a:r>
            <a:r>
              <a:rPr lang="en-US" altLang="en-US" sz="2200"/>
              <a:t>0.000468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17</a:t>
            </a:r>
            <a:r>
              <a:rPr lang="en-US" sz="2200"/>
              <a:t>)</a:t>
            </a:r>
            <a:r>
              <a:rPr lang="en-US" altLang="en-US" sz="2200" baseline="30000"/>
              <a:t>4</a:t>
            </a:r>
            <a:r>
              <a:rPr lang="en-US" altLang="en-US" sz="2200"/>
              <a:t> – 0.016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17</a:t>
            </a:r>
            <a:r>
              <a:rPr lang="en-US" sz="2200"/>
              <a:t>)</a:t>
            </a:r>
            <a:r>
              <a:rPr lang="en-US" altLang="en-US" sz="2200" baseline="30000"/>
              <a:t>3</a:t>
            </a:r>
            <a:r>
              <a:rPr lang="en-US" altLang="en-US" sz="2200"/>
              <a:t> + 0.095(</a:t>
            </a:r>
            <a:r>
              <a:rPr lang="en-US" altLang="en-US" sz="2200">
                <a:solidFill>
                  <a:srgbClr val="FF0000"/>
                </a:solidFill>
              </a:rPr>
              <a:t>4</a:t>
            </a:r>
            <a:r>
              <a:rPr lang="en-US" altLang="en-US" sz="2200"/>
              <a:t>)</a:t>
            </a:r>
            <a:r>
              <a:rPr lang="en-US" altLang="en-US" sz="2200" baseline="30000"/>
              <a:t>2</a:t>
            </a:r>
            <a:r>
              <a:rPr lang="en-US" altLang="en-US" sz="2200"/>
              <a:t> </a:t>
            </a:r>
            <a:br>
              <a:rPr lang="en-US" altLang="en-US" sz="2200"/>
            </a:br>
            <a:r>
              <a:rPr lang="en-US" altLang="en-US" sz="2200"/>
              <a:t>+ 0.806</a:t>
            </a:r>
            <a:r>
              <a:rPr lang="en-US" sz="2200"/>
              <a:t>(</a:t>
            </a:r>
            <a:r>
              <a:rPr lang="en-US" sz="2200">
                <a:solidFill>
                  <a:srgbClr val="FF0000"/>
                </a:solidFill>
              </a:rPr>
              <a:t>17</a:t>
            </a:r>
            <a:r>
              <a:rPr lang="en-US" sz="2200"/>
              <a:t>) = 1.6368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237" y="3717032"/>
            <a:ext cx="2679267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1" grpId="0"/>
      <p:bldP spid="319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545</Words>
  <Application>Microsoft Office PowerPoint</Application>
  <PresentationFormat>On-screen Show (4:3)</PresentationFormat>
  <Paragraphs>79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MathType 5.0 Equation</vt:lpstr>
      <vt:lpstr>6.1 Polynomials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Polynomials</dc:title>
  <dc:creator>admin</dc:creator>
  <cp:lastModifiedBy>admin</cp:lastModifiedBy>
  <cp:revision>5</cp:revision>
  <dcterms:created xsi:type="dcterms:W3CDTF">2012-02-03T05:21:21Z</dcterms:created>
  <dcterms:modified xsi:type="dcterms:W3CDTF">2012-02-03T06:53:23Z</dcterms:modified>
</cp:coreProperties>
</file>