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2" r:id="rId3"/>
    <p:sldId id="264" r:id="rId4"/>
    <p:sldId id="267" r:id="rId5"/>
    <p:sldId id="269" r:id="rId6"/>
    <p:sldId id="272" r:id="rId7"/>
    <p:sldId id="285" r:id="rId8"/>
    <p:sldId id="27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2661E-D8C0-4E87-9DA9-A9D892DF1E66}" type="datetimeFigureOut">
              <a:rPr lang="en-CA" smtClean="0"/>
              <a:t>05/03/2012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9E97A-3279-43E9-BA6C-8EC214CE6524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DD7F6F-F1DB-47CA-B8EE-F7C5C5881368}" type="datetimeFigureOut">
              <a:rPr lang="en-CA" smtClean="0"/>
              <a:pPr/>
              <a:t>05/03/2012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FA302-7BFC-42E3-98A9-788E505A7F5E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B3E100D-C762-4770-9F82-B4F27DDCCE4D}" type="datetimeFigureOut">
              <a:rPr lang="en-CA" smtClean="0"/>
              <a:pPr/>
              <a:t>05/03/2012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9BB34CE-E901-4BDD-87F8-93737EF13D2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E100D-C762-4770-9F82-B4F27DDCCE4D}" type="datetimeFigureOut">
              <a:rPr lang="en-CA" smtClean="0"/>
              <a:pPr/>
              <a:t>05/03/2012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34CE-E901-4BDD-87F8-93737EF13D2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E100D-C762-4770-9F82-B4F27DDCCE4D}" type="datetimeFigureOut">
              <a:rPr lang="en-CA" smtClean="0"/>
              <a:pPr/>
              <a:t>05/03/2012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34CE-E901-4BDD-87F8-93737EF13D2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B3E100D-C762-4770-9F82-B4F27DDCCE4D}" type="datetimeFigureOut">
              <a:rPr lang="en-CA" smtClean="0"/>
              <a:pPr/>
              <a:t>05/03/2012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9BB34CE-E901-4BDD-87F8-93737EF13D2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B3E100D-C762-4770-9F82-B4F27DDCCE4D}" type="datetimeFigureOut">
              <a:rPr lang="en-CA" smtClean="0"/>
              <a:pPr/>
              <a:t>05/03/2012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9BB34CE-E901-4BDD-87F8-93737EF13D2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E100D-C762-4770-9F82-B4F27DDCCE4D}" type="datetimeFigureOut">
              <a:rPr lang="en-CA" smtClean="0"/>
              <a:pPr/>
              <a:t>05/03/2012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34CE-E901-4BDD-87F8-93737EF13D2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E100D-C762-4770-9F82-B4F27DDCCE4D}" type="datetimeFigureOut">
              <a:rPr lang="en-CA" smtClean="0"/>
              <a:pPr/>
              <a:t>05/03/2012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34CE-E901-4BDD-87F8-93737EF13D2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3E100D-C762-4770-9F82-B4F27DDCCE4D}" type="datetimeFigureOut">
              <a:rPr lang="en-CA" smtClean="0"/>
              <a:pPr/>
              <a:t>05/03/2012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9BB34CE-E901-4BDD-87F8-93737EF13D2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E100D-C762-4770-9F82-B4F27DDCCE4D}" type="datetimeFigureOut">
              <a:rPr lang="en-CA" smtClean="0"/>
              <a:pPr/>
              <a:t>05/03/2012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34CE-E901-4BDD-87F8-93737EF13D2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B3E100D-C762-4770-9F82-B4F27DDCCE4D}" type="datetimeFigureOut">
              <a:rPr lang="en-CA" smtClean="0"/>
              <a:pPr/>
              <a:t>05/03/2012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9BB34CE-E901-4BDD-87F8-93737EF13D2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3E100D-C762-4770-9F82-B4F27DDCCE4D}" type="datetimeFigureOut">
              <a:rPr lang="en-CA" smtClean="0"/>
              <a:pPr/>
              <a:t>05/03/2012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9BB34CE-E901-4BDD-87F8-93737EF13D2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B3E100D-C762-4770-9F82-B4F27DDCCE4D}" type="datetimeFigureOut">
              <a:rPr lang="en-CA" smtClean="0"/>
              <a:pPr/>
              <a:t>05/03/2012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9BB34CE-E901-4BDD-87F8-93737EF13D2B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3728" y="260648"/>
            <a:ext cx="6172200" cy="58145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6.1 Solving Systems by Graphing </a:t>
            </a:r>
            <a:endParaRPr lang="en-CA" dirty="0"/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2798895" y="1196752"/>
            <a:ext cx="6345106" cy="864096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1900" dirty="0">
                <a:latin typeface="Times New Roman" pitchFamily="18" charset="0"/>
                <a:cs typeface="Times New Roman" pitchFamily="18" charset="0"/>
              </a:rPr>
              <a:t>Identify solutions of linear equations in two variables. </a:t>
            </a:r>
          </a:p>
          <a:p>
            <a:pPr>
              <a:spcBef>
                <a:spcPct val="20000"/>
              </a:spcBef>
            </a:pPr>
            <a:r>
              <a:rPr lang="en-US" altLang="en-US" sz="1900" dirty="0">
                <a:latin typeface="Times New Roman" pitchFamily="18" charset="0"/>
                <a:cs typeface="Times New Roman" pitchFamily="18" charset="0"/>
              </a:rPr>
              <a:t>Solve systems of linear equations in two variables by graphing.</a:t>
            </a:r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0" y="798984"/>
            <a:ext cx="9144000" cy="397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sz="1900" b="1" i="1" dirty="0" smtClean="0">
                <a:solidFill>
                  <a:srgbClr val="FF6600"/>
                </a:solidFill>
                <a:latin typeface="Arial" charset="0"/>
              </a:rPr>
              <a:t>Learning Goals</a:t>
            </a:r>
            <a:endParaRPr lang="en-US" altLang="en-US" sz="1900" b="1" i="1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2829272" y="2492896"/>
            <a:ext cx="6314728" cy="72008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en-US" sz="1900" dirty="0"/>
              <a:t>systems of linear equations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1900" dirty="0"/>
              <a:t>solution of a system of linear equations</a:t>
            </a:r>
          </a:p>
          <a:p>
            <a:pPr marL="342900" indent="-342900">
              <a:spcBef>
                <a:spcPct val="20000"/>
              </a:spcBef>
            </a:pPr>
            <a:endParaRPr lang="en-US" altLang="en-US" sz="1900" dirty="0">
              <a:latin typeface="Arial" charset="0"/>
            </a:endParaRP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0" y="2060848"/>
            <a:ext cx="914400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sz="1900" i="1" dirty="0">
                <a:solidFill>
                  <a:srgbClr val="FF0000"/>
                </a:solidFill>
                <a:latin typeface="Arial Black" pitchFamily="34" charset="0"/>
              </a:rPr>
              <a:t>Vocabulary</a:t>
            </a:r>
            <a:endParaRPr lang="en-US" altLang="en-US" sz="1900" i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52400" y="3284984"/>
            <a:ext cx="9144000" cy="397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sz="1900" b="1" i="1" dirty="0" smtClean="0">
                <a:solidFill>
                  <a:srgbClr val="FF6600"/>
                </a:solidFill>
                <a:latin typeface="Arial" charset="0"/>
              </a:rPr>
              <a:t>Why are we learning this?</a:t>
            </a:r>
            <a:endParaRPr lang="en-US" altLang="en-US" sz="1900" b="1" i="1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23728" y="3645024"/>
            <a:ext cx="6588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You can compare cost by graphing a system of equations</a:t>
            </a:r>
            <a:endParaRPr lang="en-CA" dirty="0"/>
          </a:p>
        </p:txBody>
      </p:sp>
      <p:pic>
        <p:nvPicPr>
          <p:cNvPr id="43010" name="Picture 2" descr="http://t1.gstatic.com/images?q=tbn:ANd9GcT6KtLicmcm1kMmZMKRXHECdlgHpw3kpJ1fLeKrfEtKin8uP15E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808"/>
            <a:ext cx="2705217" cy="1800200"/>
          </a:xfrm>
          <a:prstGeom prst="rect">
            <a:avLst/>
          </a:prstGeom>
          <a:noFill/>
        </p:spPr>
      </p:pic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2905472" y="4091136"/>
            <a:ext cx="5915000" cy="2766864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en-US" b="1" dirty="0">
                <a:solidFill>
                  <a:srgbClr val="3333CC"/>
                </a:solidFill>
              </a:rPr>
              <a:t>Warm Up</a:t>
            </a:r>
            <a:endParaRPr lang="en-US" altLang="en-US" dirty="0"/>
          </a:p>
          <a:p>
            <a:r>
              <a:rPr lang="en-US" altLang="en-US" b="1" dirty="0"/>
              <a:t>Evaluate each expression for </a:t>
            </a:r>
            <a:r>
              <a:rPr lang="en-US" altLang="en-US" b="1" i="1" dirty="0"/>
              <a:t>x</a:t>
            </a:r>
            <a:r>
              <a:rPr lang="en-US" altLang="en-US" b="1" dirty="0"/>
              <a:t> = 1 and </a:t>
            </a:r>
            <a:r>
              <a:rPr lang="en-US" altLang="en-US" b="1" i="1" dirty="0"/>
              <a:t>y</a:t>
            </a:r>
            <a:r>
              <a:rPr lang="en-US" altLang="en-US" b="1" dirty="0"/>
              <a:t> </a:t>
            </a:r>
            <a:r>
              <a:rPr lang="en-US" altLang="en-US" b="1" dirty="0" smtClean="0"/>
              <a:t>= –</a:t>
            </a:r>
            <a:r>
              <a:rPr lang="en-US" altLang="en-US" b="1" dirty="0"/>
              <a:t>3.</a:t>
            </a:r>
          </a:p>
          <a:p>
            <a:pPr marL="342900" indent="-342900">
              <a:buAutoNum type="arabicPeriod"/>
            </a:pPr>
            <a:r>
              <a:rPr lang="en-US" altLang="en-US" i="1" dirty="0" smtClean="0"/>
              <a:t>x</a:t>
            </a:r>
            <a:r>
              <a:rPr lang="en-US" altLang="en-US" dirty="0" smtClean="0"/>
              <a:t> </a:t>
            </a:r>
            <a:r>
              <a:rPr lang="en-US" altLang="en-US" dirty="0"/>
              <a:t>– </a:t>
            </a:r>
            <a:r>
              <a:rPr lang="en-US" altLang="en-US" dirty="0" smtClean="0"/>
              <a:t>4</a:t>
            </a:r>
            <a:r>
              <a:rPr lang="en-US" altLang="en-US" i="1" dirty="0" smtClean="0"/>
              <a:t>y</a:t>
            </a:r>
          </a:p>
          <a:p>
            <a:pPr marL="342900" indent="-342900"/>
            <a:endParaRPr lang="en-US" altLang="en-US" i="1" dirty="0" smtClean="0"/>
          </a:p>
          <a:p>
            <a:pPr marL="342900" indent="-342900"/>
            <a:endParaRPr lang="en-US" altLang="en-US" i="1" dirty="0"/>
          </a:p>
          <a:p>
            <a:pPr>
              <a:lnSpc>
                <a:spcPct val="125000"/>
              </a:lnSpc>
            </a:pPr>
            <a:r>
              <a:rPr lang="en-US" altLang="en-US" b="1" dirty="0"/>
              <a:t>Write each expression in slope-intercept form.</a:t>
            </a:r>
          </a:p>
          <a:p>
            <a:pPr>
              <a:lnSpc>
                <a:spcPct val="140000"/>
              </a:lnSpc>
            </a:pPr>
            <a:r>
              <a:rPr lang="en-US" altLang="en-US" b="1" dirty="0" smtClean="0">
                <a:sym typeface="Symbol" pitchFamily="18" charset="2"/>
              </a:rPr>
              <a:t>2. </a:t>
            </a:r>
            <a:r>
              <a:rPr lang="en-US" altLang="en-US" dirty="0">
                <a:sym typeface="Symbol" pitchFamily="18" charset="2"/>
              </a:rPr>
              <a:t>0 = 5</a:t>
            </a:r>
            <a:r>
              <a:rPr lang="en-US" altLang="en-US" i="1" dirty="0">
                <a:sym typeface="Symbol" pitchFamily="18" charset="2"/>
              </a:rPr>
              <a:t>y </a:t>
            </a:r>
            <a:r>
              <a:rPr lang="en-US" altLang="en-US" dirty="0">
                <a:sym typeface="Symbol" pitchFamily="18" charset="2"/>
              </a:rPr>
              <a:t>+ 5</a:t>
            </a:r>
            <a:r>
              <a:rPr lang="en-US" altLang="en-US" i="1" dirty="0">
                <a:sym typeface="Symbol" pitchFamily="18" charset="2"/>
              </a:rPr>
              <a:t>x</a:t>
            </a:r>
            <a:r>
              <a:rPr lang="en-US" altLang="en-US" dirty="0">
                <a:sym typeface="Symbol" pitchFamily="18" charset="2"/>
              </a:rPr>
              <a:t> 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/>
      <p:bldP spid="6" grpId="0" build="p" animBg="1"/>
      <p:bldP spid="7" grpId="0" build="p"/>
      <p:bldP spid="8" grpId="0"/>
      <p:bldP spid="9" grpId="0"/>
      <p:bldP spid="11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23528" y="1484784"/>
            <a:ext cx="8610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dirty="0"/>
              <a:t>Tell whether the ordered pair is a solution of the given system.</a:t>
            </a:r>
            <a:endParaRPr lang="en-US" altLang="en-US" dirty="0">
              <a:latin typeface="Times" pitchFamily="18" charset="0"/>
            </a:endParaRP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0" y="109959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1A: Identifying Systems of Solutions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1755" name="AutoShape 11"/>
          <p:cNvSpPr>
            <a:spLocks/>
          </p:cNvSpPr>
          <p:nvPr/>
        </p:nvSpPr>
        <p:spPr bwMode="auto">
          <a:xfrm>
            <a:off x="1763688" y="1844824"/>
            <a:ext cx="228600" cy="1143000"/>
          </a:xfrm>
          <a:prstGeom prst="leftBrace">
            <a:avLst>
              <a:gd name="adj1" fmla="val 41667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755576" y="2060848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(5, 2);</a:t>
            </a:r>
          </a:p>
        </p:txBody>
      </p:sp>
      <p:sp>
        <p:nvSpPr>
          <p:cNvPr id="31793" name="Text Box 49"/>
          <p:cNvSpPr txBox="1">
            <a:spLocks noChangeArrowheads="1"/>
          </p:cNvSpPr>
          <p:nvPr/>
        </p:nvSpPr>
        <p:spPr bwMode="auto">
          <a:xfrm>
            <a:off x="1969840" y="2479576"/>
            <a:ext cx="2416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3</a:t>
            </a:r>
            <a:r>
              <a:rPr lang="en-US" b="1" i="1" dirty="0"/>
              <a:t>x</a:t>
            </a:r>
            <a:r>
              <a:rPr lang="en-US" b="1" dirty="0"/>
              <a:t> – </a:t>
            </a:r>
            <a:r>
              <a:rPr lang="en-US" b="1" i="1" dirty="0"/>
              <a:t>y = </a:t>
            </a:r>
            <a:r>
              <a:rPr lang="en-US" b="1" dirty="0"/>
              <a:t>13</a:t>
            </a:r>
          </a:p>
        </p:txBody>
      </p:sp>
      <p:pic>
        <p:nvPicPr>
          <p:cNvPr id="31794" name="Picture 50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9438" y="1844825"/>
            <a:ext cx="1360562" cy="588558"/>
          </a:xfrm>
          <a:prstGeom prst="rect">
            <a:avLst/>
          </a:prstGeom>
          <a:noFill/>
        </p:spPr>
      </p:pic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251520" y="129406"/>
            <a:ext cx="8131175" cy="92333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 </a:t>
            </a:r>
            <a:r>
              <a:rPr lang="en-US" b="1" u="sng" dirty="0"/>
              <a:t>system of linear equations</a:t>
            </a:r>
            <a:r>
              <a:rPr lang="en-US" dirty="0"/>
              <a:t> is a set of two </a:t>
            </a:r>
            <a:r>
              <a:rPr lang="en-US" dirty="0" smtClean="0"/>
              <a:t>linear equations. </a:t>
            </a:r>
            <a:r>
              <a:rPr lang="en-US" dirty="0"/>
              <a:t>A </a:t>
            </a:r>
            <a:r>
              <a:rPr lang="en-US" b="1" u="sng" dirty="0"/>
              <a:t>solution of a system of linear equations</a:t>
            </a:r>
            <a:r>
              <a:rPr lang="en-US" dirty="0"/>
              <a:t> </a:t>
            </a:r>
            <a:r>
              <a:rPr lang="en-US" dirty="0" smtClean="0"/>
              <a:t> is </a:t>
            </a:r>
            <a:r>
              <a:rPr lang="en-US" dirty="0"/>
              <a:t>an ordered pair </a:t>
            </a:r>
            <a:r>
              <a:rPr lang="en-US" dirty="0" smtClean="0"/>
              <a:t>(x, y), that make </a:t>
            </a:r>
            <a:r>
              <a:rPr lang="en-US" dirty="0"/>
              <a:t>both equations true.</a:t>
            </a:r>
          </a:p>
        </p:txBody>
      </p:sp>
      <p:grpSp>
        <p:nvGrpSpPr>
          <p:cNvPr id="29" name="Group 12"/>
          <p:cNvGrpSpPr>
            <a:grpSpLocks/>
          </p:cNvGrpSpPr>
          <p:nvPr/>
        </p:nvGrpSpPr>
        <p:grpSpPr bwMode="auto">
          <a:xfrm>
            <a:off x="381000" y="5373216"/>
            <a:ext cx="7854950" cy="1093788"/>
            <a:chOff x="240" y="1401"/>
            <a:chExt cx="4948" cy="689"/>
          </a:xfrm>
        </p:grpSpPr>
        <p:sp>
          <p:nvSpPr>
            <p:cNvPr id="30" name="Text Box 10"/>
            <p:cNvSpPr txBox="1">
              <a:spLocks noChangeArrowheads="1"/>
            </p:cNvSpPr>
            <p:nvPr/>
          </p:nvSpPr>
          <p:spPr bwMode="auto">
            <a:xfrm>
              <a:off x="244" y="1683"/>
              <a:ext cx="4944" cy="407"/>
            </a:xfrm>
            <a:prstGeom prst="rect">
              <a:avLst/>
            </a:prstGeom>
            <a:noFill/>
            <a:ln w="19050">
              <a:solidFill>
                <a:srgbClr val="993366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dirty="0"/>
                <a:t>If an ordered pair does not satisfy the first equation in the system, there is no reason to check the other equations.</a:t>
              </a:r>
              <a:endParaRPr lang="en-US" sz="800" dirty="0"/>
            </a:p>
          </p:txBody>
        </p:sp>
        <p:sp>
          <p:nvSpPr>
            <p:cNvPr id="31" name="Text Box 11"/>
            <p:cNvSpPr txBox="1">
              <a:spLocks noChangeArrowheads="1"/>
            </p:cNvSpPr>
            <p:nvPr/>
          </p:nvSpPr>
          <p:spPr bwMode="auto">
            <a:xfrm>
              <a:off x="240" y="1401"/>
              <a:ext cx="1728" cy="288"/>
            </a:xfrm>
            <a:prstGeom prst="rect">
              <a:avLst/>
            </a:prstGeom>
            <a:solidFill>
              <a:srgbClr val="800080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solidFill>
                    <a:schemeClr val="bg1"/>
                  </a:solidFill>
                </a:rPr>
                <a:t>Helpful Hint</a:t>
              </a:r>
              <a:endParaRPr lang="en-US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1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1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1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/>
      <p:bldP spid="31750" grpId="0"/>
      <p:bldP spid="31755" grpId="0" animBg="1"/>
      <p:bldP spid="31771" grpId="0"/>
      <p:bldP spid="3179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0" y="18864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1B: Identifying Systems of Solutions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304800" y="611396"/>
            <a:ext cx="82375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dirty="0"/>
              <a:t>Tell whether the ordered pair is a solution of the given system.</a:t>
            </a:r>
            <a:endParaRPr lang="en-US" altLang="en-US" dirty="0">
              <a:latin typeface="Times" pitchFamily="18" charset="0"/>
            </a:endParaRPr>
          </a:p>
        </p:txBody>
      </p:sp>
      <p:sp>
        <p:nvSpPr>
          <p:cNvPr id="33799" name="AutoShape 7"/>
          <p:cNvSpPr>
            <a:spLocks/>
          </p:cNvSpPr>
          <p:nvPr/>
        </p:nvSpPr>
        <p:spPr bwMode="auto">
          <a:xfrm>
            <a:off x="1939925" y="1029370"/>
            <a:ext cx="247650" cy="762000"/>
          </a:xfrm>
          <a:prstGeom prst="leftBrace">
            <a:avLst>
              <a:gd name="adj1" fmla="val 25641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381000" y="1181770"/>
            <a:ext cx="161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(–2, 2);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2171700" y="908720"/>
            <a:ext cx="1970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x + </a:t>
            </a:r>
            <a:r>
              <a:rPr lang="en-US" b="1"/>
              <a:t>3</a:t>
            </a:r>
            <a:r>
              <a:rPr lang="en-US" b="1" i="1"/>
              <a:t>y</a:t>
            </a:r>
            <a:r>
              <a:rPr lang="en-US" b="1"/>
              <a:t> = 4</a:t>
            </a:r>
            <a:endParaRPr lang="en-US" b="1" i="1"/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2187575" y="1334170"/>
            <a:ext cx="1970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–</a:t>
            </a:r>
            <a:r>
              <a:rPr lang="en-US" b="1" i="1"/>
              <a:t>x + y</a:t>
            </a:r>
            <a:r>
              <a:rPr lang="en-US" b="1"/>
              <a:t> = 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71600" y="5661248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(-2, 2) is a solution to what?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23528" y="620688"/>
            <a:ext cx="8229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All solutions of a linear equation are on its graph. </a:t>
            </a:r>
            <a:r>
              <a:rPr lang="en-US" sz="2000" dirty="0" smtClean="0"/>
              <a:t>So how do we find the solution of a system </a:t>
            </a:r>
            <a:r>
              <a:rPr lang="en-US" sz="2000" dirty="0"/>
              <a:t>of linear </a:t>
            </a:r>
            <a:r>
              <a:rPr lang="en-US" sz="2000" dirty="0" smtClean="0"/>
              <a:t>equations.</a:t>
            </a:r>
            <a:endParaRPr lang="en-US" sz="2000" dirty="0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914400" y="2895600"/>
            <a:ext cx="1957388" cy="990600"/>
            <a:chOff x="642" y="1968"/>
            <a:chExt cx="1233" cy="624"/>
          </a:xfrm>
        </p:grpSpPr>
        <p:sp>
          <p:nvSpPr>
            <p:cNvPr id="36870" name="AutoShape 6"/>
            <p:cNvSpPr>
              <a:spLocks/>
            </p:cNvSpPr>
            <p:nvPr/>
          </p:nvSpPr>
          <p:spPr bwMode="auto">
            <a:xfrm>
              <a:off x="642" y="1968"/>
              <a:ext cx="240" cy="624"/>
            </a:xfrm>
            <a:prstGeom prst="leftBrace">
              <a:avLst>
                <a:gd name="adj1" fmla="val 21667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 b="1">
                <a:latin typeface="Arial Black" pitchFamily="34" charset="0"/>
              </a:endParaRPr>
            </a:p>
          </p:txBody>
        </p:sp>
        <p:sp>
          <p:nvSpPr>
            <p:cNvPr id="36871" name="Text Box 7"/>
            <p:cNvSpPr txBox="1">
              <a:spLocks noChangeArrowheads="1"/>
            </p:cNvSpPr>
            <p:nvPr/>
          </p:nvSpPr>
          <p:spPr bwMode="auto">
            <a:xfrm>
              <a:off x="872" y="1968"/>
              <a:ext cx="98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1" dirty="0">
                  <a:solidFill>
                    <a:srgbClr val="3333FF"/>
                  </a:solidFill>
                </a:rPr>
                <a:t>y = </a:t>
              </a:r>
              <a:r>
                <a:rPr lang="en-US" sz="2400" b="1" dirty="0">
                  <a:solidFill>
                    <a:srgbClr val="3333FF"/>
                  </a:solidFill>
                </a:rPr>
                <a:t>2</a:t>
              </a:r>
              <a:r>
                <a:rPr lang="en-US" sz="2400" b="1" i="1" dirty="0">
                  <a:solidFill>
                    <a:srgbClr val="3333FF"/>
                  </a:solidFill>
                </a:rPr>
                <a:t>x</a:t>
              </a:r>
              <a:r>
                <a:rPr lang="en-US" sz="2400" b="1" dirty="0">
                  <a:solidFill>
                    <a:srgbClr val="3333FF"/>
                  </a:solidFill>
                </a:rPr>
                <a:t> – 1</a:t>
              </a:r>
              <a:endParaRPr lang="en-US" sz="2400" b="1" i="1" dirty="0">
                <a:solidFill>
                  <a:srgbClr val="3333FF"/>
                </a:solidFill>
              </a:endParaRPr>
            </a:p>
          </p:txBody>
        </p:sp>
        <p:sp>
          <p:nvSpPr>
            <p:cNvPr id="36872" name="Text Box 8"/>
            <p:cNvSpPr txBox="1">
              <a:spLocks noChangeArrowheads="1"/>
            </p:cNvSpPr>
            <p:nvPr/>
          </p:nvSpPr>
          <p:spPr bwMode="auto">
            <a:xfrm>
              <a:off x="882" y="2256"/>
              <a:ext cx="99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1">
                  <a:solidFill>
                    <a:srgbClr val="FF0000"/>
                  </a:solidFill>
                </a:rPr>
                <a:t>y = </a:t>
              </a:r>
              <a:r>
                <a:rPr lang="en-US" sz="2400" b="1">
                  <a:solidFill>
                    <a:srgbClr val="FF0000"/>
                  </a:solidFill>
                </a:rPr>
                <a:t>–</a:t>
              </a:r>
              <a:r>
                <a:rPr lang="en-US" sz="2400" b="1" i="1">
                  <a:solidFill>
                    <a:srgbClr val="FF0000"/>
                  </a:solidFill>
                </a:rPr>
                <a:t>x </a:t>
              </a:r>
              <a:r>
                <a:rPr lang="en-US" sz="2400" b="1">
                  <a:solidFill>
                    <a:srgbClr val="FF0000"/>
                  </a:solidFill>
                </a:rPr>
                <a:t>+ 5</a:t>
              </a:r>
              <a:endParaRPr lang="en-US" sz="2400" b="1" i="1">
                <a:solidFill>
                  <a:srgbClr val="FF0000"/>
                </a:solidFill>
              </a:endParaRPr>
            </a:p>
          </p:txBody>
        </p:sp>
      </p:grpSp>
      <p:pic>
        <p:nvPicPr>
          <p:cNvPr id="36878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844824"/>
            <a:ext cx="2865438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374650" y="4491756"/>
            <a:ext cx="7854950" cy="1385888"/>
            <a:chOff x="236" y="2256"/>
            <a:chExt cx="4948" cy="873"/>
          </a:xfrm>
        </p:grpSpPr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240" y="2547"/>
              <a:ext cx="4944" cy="582"/>
            </a:xfrm>
            <a:prstGeom prst="rect">
              <a:avLst/>
            </a:prstGeom>
            <a:noFill/>
            <a:ln w="19050">
              <a:solidFill>
                <a:srgbClr val="993366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dirty="0"/>
                <a:t>Sometimes it is difficult to tell exactly where the lines cross when you solve by </a:t>
              </a:r>
              <a:r>
                <a:rPr lang="en-US" dirty="0" smtClean="0"/>
                <a:t>graphing (make sure to use a ruler!). </a:t>
              </a:r>
              <a:r>
                <a:rPr lang="en-US" dirty="0"/>
                <a:t>It is good to confirm your answer by substituting it into both equations.</a:t>
              </a:r>
              <a:endParaRPr lang="en-US" sz="800" dirty="0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36" y="2256"/>
              <a:ext cx="1728" cy="288"/>
            </a:xfrm>
            <a:prstGeom prst="rect">
              <a:avLst/>
            </a:prstGeom>
            <a:solidFill>
              <a:srgbClr val="800080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 dirty="0">
                  <a:solidFill>
                    <a:schemeClr val="bg1"/>
                  </a:solidFill>
                </a:rPr>
                <a:t>Helpful Hint</a:t>
              </a:r>
              <a:endParaRPr lang="en-US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288032" y="598215"/>
            <a:ext cx="70922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dirty="0"/>
              <a:t>Solve the system by graphing. Check your answer.</a:t>
            </a:r>
            <a:endParaRPr lang="en-US" altLang="en-US" dirty="0">
              <a:latin typeface="Times" pitchFamily="18" charset="0"/>
            </a:endParaRP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0" y="18864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2A: Solving a System Equations by Graphing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7898" name="AutoShape 10"/>
          <p:cNvSpPr>
            <a:spLocks/>
          </p:cNvSpPr>
          <p:nvPr/>
        </p:nvSpPr>
        <p:spPr bwMode="auto">
          <a:xfrm>
            <a:off x="1019175" y="1055415"/>
            <a:ext cx="428625" cy="762000"/>
          </a:xfrm>
          <a:prstGeom prst="leftBrace">
            <a:avLst>
              <a:gd name="adj1" fmla="val 14815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latin typeface="Arial Black" pitchFamily="34" charset="0"/>
            </a:endParaRP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1371600" y="979215"/>
            <a:ext cx="1060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y = x</a:t>
            </a: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1371600" y="1360215"/>
            <a:ext cx="213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y = </a:t>
            </a:r>
            <a:r>
              <a:rPr lang="en-US" b="1"/>
              <a:t>–2</a:t>
            </a:r>
            <a:r>
              <a:rPr lang="en-US" b="1" i="1"/>
              <a:t>x </a:t>
            </a:r>
            <a:r>
              <a:rPr lang="en-US" b="1"/>
              <a:t>– 3</a:t>
            </a: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4870450" y="2085975"/>
            <a:ext cx="267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33FF"/>
                </a:solidFill>
                <a:latin typeface="Arial" charset="0"/>
              </a:rPr>
              <a:t>Graph the system.</a:t>
            </a:r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5508104" y="3861048"/>
            <a:ext cx="14255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 smtClean="0"/>
              <a:t>Check:</a:t>
            </a:r>
            <a:endParaRPr lang="en-US" b="1" i="1" dirty="0"/>
          </a:p>
        </p:txBody>
      </p:sp>
      <p:grpSp>
        <p:nvGrpSpPr>
          <p:cNvPr id="3" name="Group 49"/>
          <p:cNvGrpSpPr>
            <a:grpSpLocks/>
          </p:cNvGrpSpPr>
          <p:nvPr/>
        </p:nvGrpSpPr>
        <p:grpSpPr bwMode="auto">
          <a:xfrm>
            <a:off x="4932040" y="4437112"/>
            <a:ext cx="1219200" cy="1524000"/>
            <a:chOff x="2784" y="2400"/>
            <a:chExt cx="768" cy="960"/>
          </a:xfrm>
        </p:grpSpPr>
        <p:sp>
          <p:nvSpPr>
            <p:cNvPr id="37938" name="Text Box 50"/>
            <p:cNvSpPr txBox="1">
              <a:spLocks noChangeArrowheads="1"/>
            </p:cNvSpPr>
            <p:nvPr/>
          </p:nvSpPr>
          <p:spPr bwMode="auto">
            <a:xfrm>
              <a:off x="2832" y="2400"/>
              <a:ext cx="6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rgbClr val="3333FF"/>
                  </a:solidFill>
                </a:rPr>
                <a:t>y</a:t>
              </a:r>
              <a:r>
                <a:rPr lang="en-US" i="1"/>
                <a:t> = </a:t>
              </a:r>
              <a:r>
                <a:rPr lang="en-US" i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2784" y="2688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7942" name="Line 54"/>
            <p:cNvSpPr>
              <a:spLocks noChangeShapeType="1"/>
            </p:cNvSpPr>
            <p:nvPr/>
          </p:nvSpPr>
          <p:spPr bwMode="auto">
            <a:xfrm>
              <a:off x="3168" y="2688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4" name="Group 56"/>
          <p:cNvGrpSpPr>
            <a:grpSpLocks/>
          </p:cNvGrpSpPr>
          <p:nvPr/>
        </p:nvGrpSpPr>
        <p:grpSpPr bwMode="auto">
          <a:xfrm>
            <a:off x="6610672" y="4400128"/>
            <a:ext cx="2209800" cy="1981200"/>
            <a:chOff x="672" y="2400"/>
            <a:chExt cx="1392" cy="1248"/>
          </a:xfrm>
        </p:grpSpPr>
        <p:sp>
          <p:nvSpPr>
            <p:cNvPr id="37945" name="Text Box 57"/>
            <p:cNvSpPr txBox="1">
              <a:spLocks noChangeArrowheads="1"/>
            </p:cNvSpPr>
            <p:nvPr/>
          </p:nvSpPr>
          <p:spPr bwMode="auto">
            <a:xfrm>
              <a:off x="768" y="2400"/>
              <a:ext cx="1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/>
                <a:t>y = </a:t>
              </a:r>
              <a:r>
                <a:rPr lang="en-US"/>
                <a:t>–2</a:t>
              </a:r>
              <a:r>
                <a:rPr lang="en-US" i="1">
                  <a:solidFill>
                    <a:srgbClr val="FF0000"/>
                  </a:solidFill>
                </a:rPr>
                <a:t>x</a:t>
              </a:r>
              <a:r>
                <a:rPr lang="en-US" i="1"/>
                <a:t> </a:t>
              </a:r>
              <a:r>
                <a:rPr lang="en-US"/>
                <a:t>– 3</a:t>
              </a:r>
            </a:p>
          </p:txBody>
        </p:sp>
        <p:sp>
          <p:nvSpPr>
            <p:cNvPr id="37947" name="Line 59"/>
            <p:cNvSpPr>
              <a:spLocks noChangeShapeType="1"/>
            </p:cNvSpPr>
            <p:nvPr/>
          </p:nvSpPr>
          <p:spPr bwMode="auto">
            <a:xfrm>
              <a:off x="672" y="2688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7948" name="Line 60"/>
            <p:cNvSpPr>
              <a:spLocks noChangeShapeType="1"/>
            </p:cNvSpPr>
            <p:nvPr/>
          </p:nvSpPr>
          <p:spPr bwMode="auto">
            <a:xfrm>
              <a:off x="1104" y="268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pic>
        <p:nvPicPr>
          <p:cNvPr id="42" name="Picture 4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501008"/>
            <a:ext cx="3744416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0" y="69269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dirty="0"/>
              <a:t>Solve the system by graphing. Check your answer.</a:t>
            </a:r>
            <a:endParaRPr lang="en-US" altLang="en-US" dirty="0">
              <a:latin typeface="Times" pitchFamily="18" charset="0"/>
            </a:endParaRP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0" y="26064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 Example 2a 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40969" name="AutoShape 9"/>
          <p:cNvSpPr>
            <a:spLocks/>
          </p:cNvSpPr>
          <p:nvPr/>
        </p:nvSpPr>
        <p:spPr bwMode="auto">
          <a:xfrm>
            <a:off x="685800" y="1178471"/>
            <a:ext cx="247650" cy="762000"/>
          </a:xfrm>
          <a:prstGeom prst="leftBrace">
            <a:avLst>
              <a:gd name="adj1" fmla="val 25641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917575" y="1149896"/>
            <a:ext cx="213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y</a:t>
            </a:r>
            <a:r>
              <a:rPr lang="en-US" b="1"/>
              <a:t> = –2</a:t>
            </a:r>
            <a:r>
              <a:rPr lang="en-US" b="1" i="1"/>
              <a:t>x </a:t>
            </a:r>
            <a:r>
              <a:rPr lang="en-US" b="1"/>
              <a:t>– 1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812800" y="1530896"/>
            <a:ext cx="1857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 y</a:t>
            </a:r>
            <a:r>
              <a:rPr lang="en-US" b="1"/>
              <a:t> = </a:t>
            </a:r>
            <a:r>
              <a:rPr lang="en-US" b="1" i="1"/>
              <a:t>x </a:t>
            </a:r>
            <a:r>
              <a:rPr lang="en-US" b="1"/>
              <a:t>+ 5</a:t>
            </a:r>
            <a:endParaRPr lang="en-US" b="1" i="1"/>
          </a:p>
        </p:txBody>
      </p:sp>
      <p:pic>
        <p:nvPicPr>
          <p:cNvPr id="30" name="Picture 2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501008"/>
            <a:ext cx="3744416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0" y="26064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3:</a:t>
            </a:r>
            <a:r>
              <a:rPr lang="en-US" altLang="en-US" dirty="0">
                <a:solidFill>
                  <a:srgbClr val="800080"/>
                </a:solidFill>
                <a:latin typeface="Arial Black" pitchFamily="34" charset="0"/>
              </a:rPr>
              <a:t> </a:t>
            </a:r>
            <a:r>
              <a:rPr lang="en-US" altLang="en-US" i="1" dirty="0">
                <a:solidFill>
                  <a:srgbClr val="800080"/>
                </a:solidFill>
                <a:latin typeface="Arial Black" pitchFamily="34" charset="0"/>
              </a:rPr>
              <a:t>Problem-Solving Application</a:t>
            </a: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 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107504" y="658416"/>
            <a:ext cx="891869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 smtClean="0"/>
              <a:t>You and your friends want to go bowling. You don’t know how many games you will play yet but you want to compare costs. Bowl-o-Rama charges $2.50 per game plus $2 for shoe rental and Bowling </a:t>
            </a:r>
            <a:r>
              <a:rPr lang="en-US" b="1" dirty="0" err="1" smtClean="0"/>
              <a:t>Pinz</a:t>
            </a:r>
            <a:r>
              <a:rPr lang="en-US" b="1" dirty="0" smtClean="0"/>
              <a:t> charges $2 per game plus $4 for shoe rental. Which bowling place is better?</a:t>
            </a:r>
            <a:endParaRPr lang="en-US" b="1" dirty="0"/>
          </a:p>
        </p:txBody>
      </p:sp>
      <p:pic>
        <p:nvPicPr>
          <p:cNvPr id="7" name="Pictur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492896"/>
            <a:ext cx="2988916" cy="3328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0" y="283711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3:</a:t>
            </a:r>
            <a:r>
              <a:rPr lang="en-US" altLang="en-US" dirty="0">
                <a:solidFill>
                  <a:srgbClr val="800080"/>
                </a:solidFill>
                <a:latin typeface="Arial Black" pitchFamily="34" charset="0"/>
              </a:rPr>
              <a:t> </a:t>
            </a:r>
            <a:r>
              <a:rPr lang="en-US" altLang="en-US" i="1" dirty="0">
                <a:solidFill>
                  <a:srgbClr val="800080"/>
                </a:solidFill>
                <a:latin typeface="Arial Black" pitchFamily="34" charset="0"/>
              </a:rPr>
              <a:t>Problem-Solving Application</a:t>
            </a: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 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323528" y="644495"/>
            <a:ext cx="837914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/>
              <a:t>Wren and </a:t>
            </a:r>
            <a:r>
              <a:rPr lang="en-US" b="1" dirty="0" smtClean="0"/>
              <a:t>Jenny </a:t>
            </a:r>
            <a:r>
              <a:rPr lang="en-US" b="1" dirty="0"/>
              <a:t>are reading the same book. Wren is on page 14 and reads 2 pages every night. </a:t>
            </a:r>
            <a:r>
              <a:rPr lang="en-US" b="1" dirty="0" smtClean="0"/>
              <a:t>Jenny </a:t>
            </a:r>
            <a:r>
              <a:rPr lang="en-US" b="1" dirty="0"/>
              <a:t>is on page 6 and reads 3 pages every night. After how many nights will they have read the same number of pages? How many pages will that be?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5157192"/>
            <a:ext cx="8136904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/>
              <a:t>As seen from these 2 application questions, there can be many different real-world example. When you are done Practice B, create your example with a solution. Include a picture or diagram to help others visualize the problem</a:t>
            </a:r>
            <a:endParaRPr lang="en-CA" dirty="0"/>
          </a:p>
        </p:txBody>
      </p:sp>
      <p:grpSp>
        <p:nvGrpSpPr>
          <p:cNvPr id="6" name="Group 47"/>
          <p:cNvGrpSpPr>
            <a:grpSpLocks/>
          </p:cNvGrpSpPr>
          <p:nvPr/>
        </p:nvGrpSpPr>
        <p:grpSpPr bwMode="auto">
          <a:xfrm>
            <a:off x="1518469" y="2276872"/>
            <a:ext cx="6858000" cy="914400"/>
            <a:chOff x="1248" y="2400"/>
            <a:chExt cx="4320" cy="576"/>
          </a:xfrm>
        </p:grpSpPr>
        <p:sp>
          <p:nvSpPr>
            <p:cNvPr id="7" name="Text Box 21"/>
            <p:cNvSpPr txBox="1">
              <a:spLocks noChangeArrowheads="1"/>
            </p:cNvSpPr>
            <p:nvPr/>
          </p:nvSpPr>
          <p:spPr bwMode="auto">
            <a:xfrm>
              <a:off x="1248" y="2400"/>
              <a:ext cx="685" cy="51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Total</a:t>
              </a:r>
            </a:p>
            <a:p>
              <a:r>
                <a:rPr lang="en-US" dirty="0"/>
                <a:t>pages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045" y="2641"/>
              <a:ext cx="269" cy="288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is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2352" y="2458"/>
              <a:ext cx="912" cy="518"/>
            </a:xfrm>
            <a:prstGeom prst="rect">
              <a:avLst/>
            </a:prstGeom>
            <a:solidFill>
              <a:srgbClr val="F5A5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number read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3330" y="2401"/>
              <a:ext cx="654" cy="518"/>
            </a:xfrm>
            <a:prstGeom prst="rect">
              <a:avLst/>
            </a:prstGeom>
            <a:solidFill>
              <a:srgbClr val="C0B8E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every</a:t>
              </a:r>
            </a:p>
            <a:p>
              <a:pPr algn="ctr"/>
              <a:r>
                <a:rPr lang="en-US"/>
                <a:t>night</a:t>
              </a:r>
            </a:p>
          </p:txBody>
        </p:sp>
        <p:sp>
          <p:nvSpPr>
            <p:cNvPr id="11" name="Text Box 25"/>
            <p:cNvSpPr txBox="1">
              <a:spLocks noChangeArrowheads="1"/>
            </p:cNvSpPr>
            <p:nvPr/>
          </p:nvSpPr>
          <p:spPr bwMode="auto">
            <a:xfrm>
              <a:off x="4015" y="2641"/>
              <a:ext cx="511" cy="288"/>
            </a:xfrm>
            <a:prstGeom prst="rect">
              <a:avLst/>
            </a:prstGeom>
            <a:solidFill>
              <a:srgbClr val="8FD39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plus</a:t>
              </a:r>
            </a:p>
          </p:txBody>
        </p:sp>
        <p:sp>
          <p:nvSpPr>
            <p:cNvPr id="12" name="Text Box 26"/>
            <p:cNvSpPr txBox="1">
              <a:spLocks noChangeArrowheads="1"/>
            </p:cNvSpPr>
            <p:nvPr/>
          </p:nvSpPr>
          <p:spPr bwMode="auto">
            <a:xfrm>
              <a:off x="4608" y="2448"/>
              <a:ext cx="960" cy="518"/>
            </a:xfrm>
            <a:prstGeom prst="rect">
              <a:avLst/>
            </a:prstGeom>
            <a:solidFill>
              <a:srgbClr val="B2A9F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already read.</a:t>
              </a:r>
            </a:p>
          </p:txBody>
        </p:sp>
      </p:grpSp>
      <p:grpSp>
        <p:nvGrpSpPr>
          <p:cNvPr id="13" name="Group 44"/>
          <p:cNvGrpSpPr>
            <a:grpSpLocks/>
          </p:cNvGrpSpPr>
          <p:nvPr/>
        </p:nvGrpSpPr>
        <p:grpSpPr bwMode="auto">
          <a:xfrm>
            <a:off x="467544" y="3269060"/>
            <a:ext cx="7119938" cy="461962"/>
            <a:chOff x="912" y="3312"/>
            <a:chExt cx="4485" cy="291"/>
          </a:xfrm>
        </p:grpSpPr>
        <p:sp>
          <p:nvSpPr>
            <p:cNvPr id="14" name="Text Box 28"/>
            <p:cNvSpPr txBox="1">
              <a:spLocks noChangeArrowheads="1"/>
            </p:cNvSpPr>
            <p:nvPr/>
          </p:nvSpPr>
          <p:spPr bwMode="auto">
            <a:xfrm>
              <a:off x="912" y="3312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Wren</a:t>
              </a:r>
            </a:p>
          </p:txBody>
        </p:sp>
        <p:sp>
          <p:nvSpPr>
            <p:cNvPr id="15" name="Text Box 30"/>
            <p:cNvSpPr txBox="1">
              <a:spLocks noChangeArrowheads="1"/>
            </p:cNvSpPr>
            <p:nvPr/>
          </p:nvSpPr>
          <p:spPr bwMode="auto">
            <a:xfrm>
              <a:off x="1838" y="3312"/>
              <a:ext cx="178" cy="28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 dirty="0"/>
                <a:t>y</a:t>
              </a:r>
            </a:p>
          </p:txBody>
        </p:sp>
        <p:sp>
          <p:nvSpPr>
            <p:cNvPr id="16" name="Text Box 32"/>
            <p:cNvSpPr txBox="1">
              <a:spLocks noChangeArrowheads="1"/>
            </p:cNvSpPr>
            <p:nvPr/>
          </p:nvSpPr>
          <p:spPr bwMode="auto">
            <a:xfrm>
              <a:off x="2385" y="3312"/>
              <a:ext cx="273" cy="288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=</a:t>
              </a:r>
            </a:p>
          </p:txBody>
        </p:sp>
        <p:sp>
          <p:nvSpPr>
            <p:cNvPr id="17" name="Text Box 34"/>
            <p:cNvSpPr txBox="1">
              <a:spLocks noChangeArrowheads="1"/>
            </p:cNvSpPr>
            <p:nvPr/>
          </p:nvSpPr>
          <p:spPr bwMode="auto">
            <a:xfrm>
              <a:off x="3024" y="3312"/>
              <a:ext cx="240" cy="288"/>
            </a:xfrm>
            <a:prstGeom prst="rect">
              <a:avLst/>
            </a:prstGeom>
            <a:solidFill>
              <a:srgbClr val="F5A5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2</a:t>
              </a:r>
            </a:p>
          </p:txBody>
        </p:sp>
        <p:sp>
          <p:nvSpPr>
            <p:cNvPr id="18" name="Text Box 36"/>
            <p:cNvSpPr txBox="1">
              <a:spLocks noChangeArrowheads="1"/>
            </p:cNvSpPr>
            <p:nvPr/>
          </p:nvSpPr>
          <p:spPr bwMode="auto">
            <a:xfrm>
              <a:off x="3704" y="3312"/>
              <a:ext cx="386" cy="288"/>
            </a:xfrm>
            <a:prstGeom prst="rect">
              <a:avLst/>
            </a:prstGeom>
            <a:solidFill>
              <a:srgbClr val="C0B8E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ym typeface="Symbol" pitchFamily="18" charset="2"/>
                </a:rPr>
                <a:t></a:t>
              </a:r>
              <a:r>
                <a:rPr lang="en-US"/>
                <a:t> </a:t>
              </a:r>
              <a:r>
                <a:rPr lang="en-US" i="1"/>
                <a:t>x</a:t>
              </a:r>
              <a:endParaRPr lang="en-US"/>
            </a:p>
          </p:txBody>
        </p:sp>
        <p:sp>
          <p:nvSpPr>
            <p:cNvPr id="19" name="Text Box 38"/>
            <p:cNvSpPr txBox="1">
              <a:spLocks noChangeArrowheads="1"/>
            </p:cNvSpPr>
            <p:nvPr/>
          </p:nvSpPr>
          <p:spPr bwMode="auto">
            <a:xfrm>
              <a:off x="4479" y="3315"/>
              <a:ext cx="273" cy="288"/>
            </a:xfrm>
            <a:prstGeom prst="rect">
              <a:avLst/>
            </a:prstGeom>
            <a:solidFill>
              <a:srgbClr val="8FD39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20" name="Text Box 40"/>
            <p:cNvSpPr txBox="1">
              <a:spLocks noChangeArrowheads="1"/>
            </p:cNvSpPr>
            <p:nvPr/>
          </p:nvSpPr>
          <p:spPr bwMode="auto">
            <a:xfrm>
              <a:off x="5037" y="3312"/>
              <a:ext cx="360" cy="288"/>
            </a:xfrm>
            <a:prstGeom prst="rect">
              <a:avLst/>
            </a:prstGeom>
            <a:solidFill>
              <a:srgbClr val="B2A9F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14</a:t>
              </a:r>
            </a:p>
          </p:txBody>
        </p:sp>
      </p:grpSp>
      <p:grpSp>
        <p:nvGrpSpPr>
          <p:cNvPr id="21" name="Group 45"/>
          <p:cNvGrpSpPr>
            <a:grpSpLocks/>
          </p:cNvGrpSpPr>
          <p:nvPr/>
        </p:nvGrpSpPr>
        <p:grpSpPr bwMode="auto">
          <a:xfrm>
            <a:off x="467544" y="3772297"/>
            <a:ext cx="7050088" cy="520700"/>
            <a:chOff x="912" y="3629"/>
            <a:chExt cx="4441" cy="328"/>
          </a:xfrm>
        </p:grpSpPr>
        <p:sp>
          <p:nvSpPr>
            <p:cNvPr id="22" name="Text Box 29"/>
            <p:cNvSpPr txBox="1">
              <a:spLocks noChangeArrowheads="1"/>
            </p:cNvSpPr>
            <p:nvPr/>
          </p:nvSpPr>
          <p:spPr bwMode="auto">
            <a:xfrm>
              <a:off x="912" y="3648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Jenni</a:t>
              </a:r>
            </a:p>
          </p:txBody>
        </p:sp>
        <p:sp>
          <p:nvSpPr>
            <p:cNvPr id="23" name="Text Box 31"/>
            <p:cNvSpPr txBox="1">
              <a:spLocks noChangeArrowheads="1"/>
            </p:cNvSpPr>
            <p:nvPr/>
          </p:nvSpPr>
          <p:spPr bwMode="auto">
            <a:xfrm>
              <a:off x="1838" y="3639"/>
              <a:ext cx="178" cy="28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/>
                <a:t>y</a:t>
              </a:r>
            </a:p>
          </p:txBody>
        </p:sp>
        <p:sp>
          <p:nvSpPr>
            <p:cNvPr id="24" name="Text Box 33"/>
            <p:cNvSpPr txBox="1">
              <a:spLocks noChangeArrowheads="1"/>
            </p:cNvSpPr>
            <p:nvPr/>
          </p:nvSpPr>
          <p:spPr bwMode="auto">
            <a:xfrm>
              <a:off x="2400" y="3648"/>
              <a:ext cx="273" cy="288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=</a:t>
              </a:r>
            </a:p>
          </p:txBody>
        </p:sp>
        <p:sp>
          <p:nvSpPr>
            <p:cNvPr id="25" name="Text Box 35"/>
            <p:cNvSpPr txBox="1">
              <a:spLocks noChangeArrowheads="1"/>
            </p:cNvSpPr>
            <p:nvPr/>
          </p:nvSpPr>
          <p:spPr bwMode="auto">
            <a:xfrm>
              <a:off x="3036" y="3639"/>
              <a:ext cx="240" cy="288"/>
            </a:xfrm>
            <a:prstGeom prst="rect">
              <a:avLst/>
            </a:prstGeom>
            <a:solidFill>
              <a:srgbClr val="F5A5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3</a:t>
              </a:r>
            </a:p>
          </p:txBody>
        </p:sp>
        <p:sp>
          <p:nvSpPr>
            <p:cNvPr id="26" name="Text Box 37"/>
            <p:cNvSpPr txBox="1">
              <a:spLocks noChangeArrowheads="1"/>
            </p:cNvSpPr>
            <p:nvPr/>
          </p:nvSpPr>
          <p:spPr bwMode="auto">
            <a:xfrm>
              <a:off x="3734" y="3629"/>
              <a:ext cx="386" cy="288"/>
            </a:xfrm>
            <a:prstGeom prst="rect">
              <a:avLst/>
            </a:prstGeom>
            <a:solidFill>
              <a:srgbClr val="C0B8E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ym typeface="Symbol" pitchFamily="18" charset="2"/>
                </a:rPr>
                <a:t></a:t>
              </a:r>
              <a:r>
                <a:rPr lang="en-US"/>
                <a:t> </a:t>
              </a:r>
              <a:r>
                <a:rPr lang="en-US" i="1"/>
                <a:t>x</a:t>
              </a:r>
              <a:endParaRPr lang="en-US"/>
            </a:p>
          </p:txBody>
        </p:sp>
        <p:sp>
          <p:nvSpPr>
            <p:cNvPr id="27" name="Text Box 39"/>
            <p:cNvSpPr txBox="1">
              <a:spLocks noChangeArrowheads="1"/>
            </p:cNvSpPr>
            <p:nvPr/>
          </p:nvSpPr>
          <p:spPr bwMode="auto">
            <a:xfrm>
              <a:off x="4494" y="3639"/>
              <a:ext cx="273" cy="288"/>
            </a:xfrm>
            <a:prstGeom prst="rect">
              <a:avLst/>
            </a:prstGeom>
            <a:solidFill>
              <a:srgbClr val="8FD39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28" name="Text Box 41"/>
            <p:cNvSpPr txBox="1">
              <a:spLocks noChangeArrowheads="1"/>
            </p:cNvSpPr>
            <p:nvPr/>
          </p:nvSpPr>
          <p:spPr bwMode="auto">
            <a:xfrm>
              <a:off x="5115" y="3669"/>
              <a:ext cx="238" cy="288"/>
            </a:xfrm>
            <a:prstGeom prst="rect">
              <a:avLst/>
            </a:prstGeom>
            <a:solidFill>
              <a:srgbClr val="B2A9F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6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222</TotalTime>
  <Words>564</Words>
  <Application>Microsoft Office PowerPoint</Application>
  <PresentationFormat>On-screen Show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6.1 Solving Systems by Graphing 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15</cp:revision>
  <dcterms:created xsi:type="dcterms:W3CDTF">2012-03-05T09:49:07Z</dcterms:created>
  <dcterms:modified xsi:type="dcterms:W3CDTF">2012-03-06T04:09:35Z</dcterms:modified>
</cp:coreProperties>
</file>