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0F4AC8-4C8E-46D8-A391-B86C9EBF01A4}" type="datetimeFigureOut">
              <a:rPr lang="en-CA" smtClean="0"/>
              <a:pPr/>
              <a:t>11/01/2012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F25851-DBE9-4131-B9F0-796E2B2BCA7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912768" cy="93610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CA" sz="2400" dirty="0" smtClean="0"/>
              <a:t>Ch </a:t>
            </a:r>
            <a:r>
              <a:rPr lang="en-CA" sz="2400" dirty="0" smtClean="0"/>
              <a:t>5: </a:t>
            </a:r>
            <a:r>
              <a:rPr lang="en-CA" sz="2400" dirty="0" smtClean="0"/>
              <a:t>Linear Functions</a:t>
            </a:r>
            <a:br>
              <a:rPr lang="en-CA" sz="2400" dirty="0" smtClean="0"/>
            </a:br>
            <a:r>
              <a:rPr lang="en-CA" sz="2400" dirty="0" smtClean="0"/>
              <a:t>1</a:t>
            </a:r>
            <a:r>
              <a:rPr lang="en-CA" sz="2400" baseline="30000" dirty="0" smtClean="0"/>
              <a:t>st</a:t>
            </a:r>
            <a:r>
              <a:rPr lang="en-CA" sz="2400" dirty="0" smtClean="0"/>
              <a:t> Lesson: 3 Way to Graph Linear Equations</a:t>
            </a: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1268760"/>
            <a:ext cx="6336704" cy="27363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dirty="0" smtClean="0"/>
              <a:t>Objectives:</a:t>
            </a:r>
          </a:p>
          <a:p>
            <a:r>
              <a:rPr lang="en-CA" dirty="0" smtClean="0"/>
              <a:t>Understand what a linear function is.</a:t>
            </a:r>
          </a:p>
          <a:p>
            <a:r>
              <a:rPr lang="en-CA" dirty="0" smtClean="0"/>
              <a:t>Graph a linear function using a table value for two points.</a:t>
            </a:r>
          </a:p>
          <a:p>
            <a:r>
              <a:rPr lang="en-CA" dirty="0" smtClean="0"/>
              <a:t>Graph a linear function by finding the x- and y-intercepts.</a:t>
            </a:r>
          </a:p>
          <a:p>
            <a:r>
              <a:rPr lang="en-CA" dirty="0" smtClean="0"/>
              <a:t>Graph a linear function by finding the slope and y-intercept.</a:t>
            </a:r>
            <a:endParaRPr lang="en-CA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1760" y="4365104"/>
            <a:ext cx="6336704" cy="21602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Vocabulary: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CA" b="1" dirty="0" smtClean="0">
                <a:solidFill>
                  <a:schemeClr val="tx2"/>
                </a:solidFill>
              </a:rPr>
              <a:t>Linear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CA" b="1" dirty="0" smtClean="0">
                <a:solidFill>
                  <a:schemeClr val="tx2"/>
                </a:solidFill>
              </a:rPr>
              <a:t>Linear equation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CA" b="1" dirty="0" smtClean="0">
                <a:solidFill>
                  <a:schemeClr val="tx2"/>
                </a:solidFill>
              </a:rPr>
              <a:t>x- intercept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CA" b="1" dirty="0" smtClean="0">
                <a:solidFill>
                  <a:schemeClr val="tx2"/>
                </a:solidFill>
              </a:rPr>
              <a:t>y- intercept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CA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34605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CA" sz="2000" dirty="0" smtClean="0"/>
              <a:t>Linear Functions and Equations</a:t>
            </a:r>
            <a:endParaRPr lang="en-CA" sz="2000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0"/>
            <a:ext cx="8443664" cy="1132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6" name="Picture 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4437112"/>
            <a:ext cx="7859216" cy="2066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5" y="404664"/>
            <a:ext cx="3672408" cy="2978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995936" y="692696"/>
            <a:ext cx="5057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Does the graph represent a functions?</a:t>
            </a:r>
          </a:p>
          <a:p>
            <a:endParaRPr lang="en-US" dirty="0" smtClean="0"/>
          </a:p>
          <a:p>
            <a:r>
              <a:rPr lang="en-US" dirty="0" smtClean="0"/>
              <a:t>Does it pass the vertical line test?</a:t>
            </a:r>
          </a:p>
          <a:p>
            <a:endParaRPr lang="en-US" dirty="0" smtClean="0"/>
          </a:p>
          <a:p>
            <a:r>
              <a:rPr lang="en-US" dirty="0" smtClean="0"/>
              <a:t>A function whose graph forms a straight line is called a </a:t>
            </a:r>
            <a:r>
              <a:rPr lang="en-US" b="1" u="sng" dirty="0" smtClean="0"/>
              <a:t>linear function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14534" y="6444044"/>
            <a:ext cx="76578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Now let’s learn 3 different ways of graphing Linear Equations! Jigsaw!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0609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Method 1: Graphing a linear Functions using a table of values for two points</a:t>
            </a:r>
            <a:endParaRPr lang="en-CA" sz="2400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60325" y="980728"/>
            <a:ext cx="77120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G</a:t>
            </a:r>
            <a:r>
              <a:rPr lang="en-US" b="1" dirty="0" smtClean="0"/>
              <a:t>raph </a:t>
            </a:r>
            <a:r>
              <a:rPr lang="en-US" b="1" dirty="0"/>
              <a:t>the </a:t>
            </a:r>
            <a:r>
              <a:rPr lang="en-US" b="1" dirty="0" smtClean="0"/>
              <a:t>function:</a:t>
            </a:r>
            <a:endParaRPr lang="en-US" b="1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62000" y="1340768"/>
            <a:ext cx="2009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–5</a:t>
            </a:r>
            <a:r>
              <a:rPr lang="en-US" i="1" dirty="0"/>
              <a:t>x + y = </a:t>
            </a:r>
            <a:r>
              <a:rPr lang="en-US" i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126876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 make things easier, solve for y first</a:t>
            </a:r>
            <a:endParaRPr lang="en-CA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325960"/>
            <a:ext cx="4953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To graph, choose </a:t>
            </a:r>
            <a:r>
              <a:rPr lang="en-US" dirty="0" smtClean="0"/>
              <a:t>two </a:t>
            </a:r>
            <a:r>
              <a:rPr lang="en-US" dirty="0"/>
              <a:t>values of </a:t>
            </a:r>
            <a:r>
              <a:rPr lang="en-US" i="1" dirty="0"/>
              <a:t>x</a:t>
            </a:r>
            <a:r>
              <a:rPr lang="en-US" dirty="0"/>
              <a:t>, and use them to generate ordered pairs. (You only need </a:t>
            </a:r>
            <a:r>
              <a:rPr lang="en-US" dirty="0" smtClean="0"/>
              <a:t>two points, </a:t>
            </a:r>
            <a:r>
              <a:rPr lang="en-US" dirty="0"/>
              <a:t>but </a:t>
            </a:r>
            <a:r>
              <a:rPr lang="en-US" dirty="0" smtClean="0"/>
              <a:t>you can generate more to check ) </a:t>
            </a:r>
            <a:endParaRPr lang="en-US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425402" y="1747664"/>
            <a:ext cx="19224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/>
              <a:t>y</a:t>
            </a:r>
            <a:r>
              <a:rPr lang="en-US" b="1" dirty="0"/>
              <a:t> = 5</a:t>
            </a:r>
            <a:r>
              <a:rPr lang="en-US" b="1" i="1" dirty="0"/>
              <a:t>x</a:t>
            </a:r>
            <a:r>
              <a:rPr lang="en-US" b="1" dirty="0"/>
              <a:t> – 9</a:t>
            </a:r>
            <a:endParaRPr lang="en-US" b="1" i="1" dirty="0"/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5436096" y="2457574"/>
            <a:ext cx="36734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Plot the points and connect them with a straight line.</a:t>
            </a:r>
          </a:p>
        </p:txBody>
      </p: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5486400" y="3429000"/>
            <a:ext cx="3657600" cy="2971800"/>
            <a:chOff x="3360" y="2256"/>
            <a:chExt cx="2304" cy="1872"/>
          </a:xfrm>
        </p:grpSpPr>
        <p:pic>
          <p:nvPicPr>
            <p:cNvPr id="10" name="Picture 46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0" y="2256"/>
              <a:ext cx="2304" cy="1872"/>
            </a:xfrm>
            <a:prstGeom prst="rect">
              <a:avLst/>
            </a:prstGeom>
            <a:noFill/>
          </p:spPr>
        </p:pic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4779" y="2976"/>
              <a:ext cx="22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•</a:t>
              </a:r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auto">
            <a:xfrm>
              <a:off x="4595" y="3344"/>
              <a:ext cx="22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•</a:t>
              </a:r>
            </a:p>
          </p:txBody>
        </p:sp>
        <p:sp>
          <p:nvSpPr>
            <p:cNvPr id="13" name="Text Box 52"/>
            <p:cNvSpPr txBox="1">
              <a:spLocks noChangeArrowheads="1"/>
            </p:cNvSpPr>
            <p:nvPr/>
          </p:nvSpPr>
          <p:spPr bwMode="auto">
            <a:xfrm>
              <a:off x="4403" y="3720"/>
              <a:ext cx="22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•</a:t>
              </a:r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 flipV="1">
              <a:off x="5208" y="2368"/>
              <a:ext cx="48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15" name="Line 56"/>
            <p:cNvSpPr>
              <a:spLocks noChangeShapeType="1"/>
            </p:cNvSpPr>
            <p:nvPr/>
          </p:nvSpPr>
          <p:spPr bwMode="auto">
            <a:xfrm flipH="1">
              <a:off x="4432" y="3936"/>
              <a:ext cx="48" cy="4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graphicFrame>
        <p:nvGraphicFramePr>
          <p:cNvPr id="16" name="Group 119"/>
          <p:cNvGraphicFramePr>
            <a:graphicFrameLocks noGrp="1"/>
          </p:cNvGraphicFramePr>
          <p:nvPr/>
        </p:nvGraphicFramePr>
        <p:xfrm>
          <a:off x="76200" y="3789040"/>
          <a:ext cx="5562600" cy="1558926"/>
        </p:xfrm>
        <a:graphic>
          <a:graphicData uri="http://schemas.openxmlformats.org/drawingml/2006/table">
            <a:tbl>
              <a:tblPr/>
              <a:tblGrid>
                <a:gridCol w="817563"/>
                <a:gridCol w="3276600"/>
                <a:gridCol w="146843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= 5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–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5(0) – 9 = –9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(0, –9)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5(2) – 9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(2, 1)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0609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400" dirty="0" smtClean="0"/>
              <a:t>Method 2: Graphing a linear Functions by Finding the x- and y- intercepts:</a:t>
            </a:r>
            <a:endParaRPr lang="en-CA" sz="2400" dirty="0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517525" y="1484784"/>
            <a:ext cx="4702547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/>
              <a:t>The </a:t>
            </a:r>
            <a:r>
              <a:rPr lang="en-US" b="1" u="sng" dirty="0"/>
              <a:t>y</a:t>
            </a:r>
            <a:r>
              <a:rPr lang="en-US" b="1" i="0" u="sng" dirty="0"/>
              <a:t>-intercept</a:t>
            </a:r>
            <a:r>
              <a:rPr lang="en-US" b="1" i="0" dirty="0"/>
              <a:t> </a:t>
            </a:r>
            <a:r>
              <a:rPr lang="en-US" i="0" dirty="0"/>
              <a:t>is the </a:t>
            </a:r>
            <a:r>
              <a:rPr lang="en-US" i="0" dirty="0" smtClean="0"/>
              <a:t>point where </a:t>
            </a:r>
            <a:r>
              <a:rPr lang="en-US" i="0" dirty="0"/>
              <a:t>the graph </a:t>
            </a:r>
            <a:r>
              <a:rPr lang="en-US" i="0" dirty="0" smtClean="0"/>
              <a:t>crosses </a:t>
            </a:r>
            <a:r>
              <a:rPr lang="en-US" i="0" dirty="0"/>
              <a:t>the </a:t>
            </a:r>
            <a:r>
              <a:rPr lang="en-US" dirty="0" smtClean="0"/>
              <a:t>y-</a:t>
            </a:r>
            <a:r>
              <a:rPr lang="en-US" i="0" dirty="0" smtClean="0"/>
              <a:t>axis, (0, y). </a:t>
            </a:r>
            <a:endParaRPr lang="en-US" i="0" dirty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30225" y="2708920"/>
            <a:ext cx="4664075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The </a:t>
            </a:r>
            <a:r>
              <a:rPr lang="en-US" b="1" u="sng" dirty="0"/>
              <a:t>x</a:t>
            </a:r>
            <a:r>
              <a:rPr lang="en-US" b="1" i="0" u="sng" dirty="0"/>
              <a:t>-intercept</a:t>
            </a:r>
            <a:r>
              <a:rPr lang="en-US" b="1" i="0" dirty="0"/>
              <a:t> </a:t>
            </a:r>
            <a:r>
              <a:rPr lang="en-US" i="0" dirty="0"/>
              <a:t>is the </a:t>
            </a:r>
            <a:r>
              <a:rPr lang="en-US" i="0" dirty="0" smtClean="0"/>
              <a:t>point where the </a:t>
            </a:r>
            <a:r>
              <a:rPr lang="en-US" i="0" dirty="0"/>
              <a:t>graph </a:t>
            </a:r>
            <a:r>
              <a:rPr lang="en-US" dirty="0" smtClean="0"/>
              <a:t>crosses</a:t>
            </a:r>
            <a:r>
              <a:rPr lang="en-US" i="0" dirty="0" smtClean="0"/>
              <a:t> </a:t>
            </a:r>
            <a:r>
              <a:rPr lang="en-US" i="0" dirty="0"/>
              <a:t>the </a:t>
            </a:r>
            <a:r>
              <a:rPr lang="en-US" dirty="0" smtClean="0"/>
              <a:t>x</a:t>
            </a:r>
            <a:r>
              <a:rPr lang="en-US" i="0" dirty="0" smtClean="0"/>
              <a:t>-axis, (x, 0). </a:t>
            </a:r>
            <a:endParaRPr lang="en-US" i="0" dirty="0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5868144" y="980728"/>
            <a:ext cx="3048000" cy="2933700"/>
            <a:chOff x="3840" y="2256"/>
            <a:chExt cx="1920" cy="1848"/>
          </a:xfrm>
        </p:grpSpPr>
        <p:pic>
          <p:nvPicPr>
            <p:cNvPr id="9" name="Picture 25" descr="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0" y="2304"/>
              <a:ext cx="1800" cy="1800"/>
            </a:xfrm>
            <a:prstGeom prst="rect">
              <a:avLst/>
            </a:prstGeom>
            <a:noFill/>
          </p:spPr>
        </p:pic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4656" y="2256"/>
              <a:ext cx="11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i="1"/>
                <a:t>x</a:t>
              </a:r>
              <a:r>
                <a:rPr lang="en-US" sz="1800"/>
                <a:t>-intercept</a:t>
              </a: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4368" y="3648"/>
              <a:ext cx="11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i="1"/>
                <a:t>y</a:t>
              </a:r>
              <a:r>
                <a:rPr lang="en-US" sz="1800"/>
                <a:t>-intercept</a:t>
              </a: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H="1">
              <a:off x="4368" y="368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4704" y="2448"/>
              <a:ext cx="137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771800" y="22675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Always zero!</a:t>
            </a:r>
            <a:endParaRPr lang="en-CA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419872" y="20608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35896" y="2564904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7544" y="836712"/>
            <a:ext cx="65527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You only need 2 points to graph a line: Find the x- and y-intercepts points and connect them with a straight line 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-36512" y="3923764"/>
            <a:ext cx="46085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To find y-intercept, since the x-coordinate is always zero, make x zero and then solve for y:</a:t>
            </a:r>
            <a:endParaRPr lang="en-CA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79512" y="3532946"/>
            <a:ext cx="8237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dirty="0" smtClean="0"/>
              <a:t>Graph the line, </a:t>
            </a:r>
            <a:r>
              <a:rPr lang="en-US" altLang="en-US" sz="2000" dirty="0"/>
              <a:t>4</a:t>
            </a:r>
            <a:r>
              <a:rPr lang="en-US" altLang="en-US" sz="2000" i="1" dirty="0"/>
              <a:t>x</a:t>
            </a:r>
            <a:r>
              <a:rPr lang="en-US" altLang="en-US" sz="2000" dirty="0"/>
              <a:t> – 2</a:t>
            </a:r>
            <a:r>
              <a:rPr lang="en-US" altLang="en-US" sz="2000" i="1" dirty="0"/>
              <a:t>y</a:t>
            </a:r>
            <a:r>
              <a:rPr lang="en-US" altLang="en-US" sz="2000" dirty="0"/>
              <a:t> = </a:t>
            </a:r>
            <a:r>
              <a:rPr lang="en-US" altLang="en-US" sz="2000" dirty="0" smtClean="0"/>
              <a:t>16 by finding the intercepts.</a:t>
            </a:r>
            <a:endParaRPr lang="en-US" altLang="en-US" sz="2000" dirty="0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23528" y="5169604"/>
            <a:ext cx="3048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4</a:t>
            </a:r>
            <a:r>
              <a:rPr lang="en-US" b="0" dirty="0">
                <a:solidFill>
                  <a:srgbClr val="FF0000"/>
                </a:solidFill>
              </a:rPr>
              <a:t>(0)</a:t>
            </a:r>
            <a:r>
              <a:rPr lang="en-US" b="0" dirty="0"/>
              <a:t> – 2</a:t>
            </a:r>
            <a:r>
              <a:rPr lang="en-US" b="0" i="1" dirty="0"/>
              <a:t>y</a:t>
            </a:r>
            <a:r>
              <a:rPr lang="en-US" b="0" dirty="0"/>
              <a:t> = 16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850032" y="5517232"/>
            <a:ext cx="2209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–2</a:t>
            </a:r>
            <a:r>
              <a:rPr lang="en-US" b="0" i="1" dirty="0"/>
              <a:t>y</a:t>
            </a:r>
            <a:r>
              <a:rPr lang="en-US" b="0" dirty="0"/>
              <a:t> = 16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103784" y="5877272"/>
            <a:ext cx="152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i="1" dirty="0"/>
              <a:t>y</a:t>
            </a:r>
            <a:r>
              <a:rPr lang="en-US" b="0" dirty="0"/>
              <a:t> = –8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5400" y="4803720"/>
            <a:ext cx="1452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 smtClean="0"/>
              <a:t>4</a:t>
            </a:r>
            <a:r>
              <a:rPr lang="en-US" b="0" i="1" dirty="0" smtClean="0"/>
              <a:t>x</a:t>
            </a:r>
            <a:r>
              <a:rPr lang="en-US" b="0" dirty="0" smtClean="0"/>
              <a:t> – 2</a:t>
            </a:r>
            <a:r>
              <a:rPr lang="en-US" b="0" i="1" dirty="0" smtClean="0"/>
              <a:t>y</a:t>
            </a:r>
            <a:r>
              <a:rPr lang="en-US" b="0" dirty="0" smtClean="0"/>
              <a:t> = 16</a:t>
            </a:r>
            <a:endParaRPr lang="en-US" b="0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0" y="3945830"/>
            <a:ext cx="46085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To find x-intercept, since the y-coordinate is always zero, make y zero and then solve for x: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1043608" y="638132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(0, </a:t>
            </a:r>
            <a:r>
              <a:rPr lang="en-US" b="0" dirty="0" smtClean="0"/>
              <a:t>–8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045224" y="4869160"/>
            <a:ext cx="1695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 smtClean="0"/>
              <a:t>4</a:t>
            </a:r>
            <a:r>
              <a:rPr lang="en-US" b="0" i="1" dirty="0" smtClean="0"/>
              <a:t>x</a:t>
            </a:r>
            <a:r>
              <a:rPr lang="en-US" b="0" dirty="0" smtClean="0"/>
              <a:t> </a:t>
            </a:r>
            <a:r>
              <a:rPr lang="en-US" b="0" dirty="0"/>
              <a:t>– 2</a:t>
            </a:r>
            <a:r>
              <a:rPr lang="en-US" b="0" i="1" dirty="0"/>
              <a:t>y</a:t>
            </a:r>
            <a:r>
              <a:rPr lang="en-US" b="0" dirty="0"/>
              <a:t> = 16  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903563" y="5229200"/>
            <a:ext cx="212482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4</a:t>
            </a:r>
            <a:r>
              <a:rPr lang="en-US" b="0" i="1" dirty="0"/>
              <a:t>x</a:t>
            </a:r>
            <a:r>
              <a:rPr lang="en-US" b="0" dirty="0"/>
              <a:t> – 2</a:t>
            </a:r>
            <a:r>
              <a:rPr lang="en-US" b="0" dirty="0">
                <a:solidFill>
                  <a:srgbClr val="FF0000"/>
                </a:solidFill>
              </a:rPr>
              <a:t>(0)</a:t>
            </a:r>
            <a:r>
              <a:rPr lang="en-US" b="0" dirty="0"/>
              <a:t> = 16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6576392" y="5589240"/>
            <a:ext cx="152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4</a:t>
            </a:r>
            <a:r>
              <a:rPr lang="en-US" b="0" i="1" dirty="0"/>
              <a:t>x</a:t>
            </a:r>
            <a:r>
              <a:rPr lang="en-US" b="0" dirty="0"/>
              <a:t> = 16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720408" y="5877272"/>
            <a:ext cx="1524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i="1" dirty="0"/>
              <a:t>x</a:t>
            </a:r>
            <a:r>
              <a:rPr lang="en-US" b="0" dirty="0"/>
              <a:t> = 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71238" y="6300028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 (4, 0)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2267744" y="637203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Graph these two points and connect</a:t>
            </a:r>
            <a:endParaRPr lang="en-CA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059832" y="2204864"/>
            <a:ext cx="2880320" cy="4032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4" grpId="0"/>
      <p:bldP spid="21" grpId="0" build="p"/>
      <p:bldP spid="22" grpId="0" build="p" animBg="1"/>
      <p:bldP spid="23" grpId="0" build="p"/>
      <p:bldP spid="24" grpId="0" build="p"/>
      <p:bldP spid="25" grpId="0" build="p"/>
      <p:bldP spid="26" grpId="0" build="p"/>
      <p:bldP spid="27" grpId="0" build="p"/>
      <p:bldP spid="28" grpId="0" build="p" animBg="1"/>
      <p:bldP spid="29" grpId="0" build="p"/>
      <p:bldP spid="30" grpId="0" build="p"/>
      <p:bldP spid="31" grpId="0" build="p"/>
      <p:bldP spid="32" grpId="0" build="p"/>
      <p:bldP spid="33" grpId="0" build="p"/>
      <p:bldP spid="34" grpId="0" build="p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4016" y="72008"/>
            <a:ext cx="8999984" cy="4766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CA" sz="2000" dirty="0" smtClean="0"/>
              <a:t>3.Graphing a linear Function by Finding the Slope and y- intercept:</a:t>
            </a:r>
            <a:endParaRPr lang="en-C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068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You only need two points to graph a line: Find the y-intercept and then use the slope to find a second point. Connect the two points.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70501"/>
            <a:ext cx="82089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The slope of a line is how </a:t>
            </a:r>
            <a:r>
              <a:rPr lang="en-CA" i="1" dirty="0" smtClean="0"/>
              <a:t>steep</a:t>
            </a:r>
            <a:r>
              <a:rPr lang="en-CA" dirty="0" smtClean="0"/>
              <a:t> the line is. To figure out how steep the line is we divide the </a:t>
            </a:r>
            <a:r>
              <a:rPr lang="en-CA" i="1" dirty="0" smtClean="0"/>
              <a:t>rise of the line over the run of the line; “rise over run”</a:t>
            </a:r>
            <a:endParaRPr lang="en-CA" dirty="0"/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5335" y="2636912"/>
            <a:ext cx="3043238" cy="569913"/>
            <a:chOff x="192" y="1076"/>
            <a:chExt cx="1917" cy="359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92" y="1155"/>
              <a:ext cx="19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en-US" dirty="0" smtClean="0"/>
                <a:t>The slope of the </a:t>
              </a:r>
              <a:r>
                <a:rPr lang="en-US" altLang="en-US" dirty="0"/>
                <a:t>line </a:t>
              </a:r>
              <a:r>
                <a:rPr lang="en-US" altLang="en-US" dirty="0" smtClean="0"/>
                <a:t>is:</a:t>
              </a:r>
              <a:endParaRPr lang="en-US" altLang="en-US" dirty="0"/>
            </a:p>
          </p:txBody>
        </p:sp>
        <p:pic>
          <p:nvPicPr>
            <p:cNvPr id="8" name="Picture 12" descr="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76" y="1076"/>
              <a:ext cx="121" cy="359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916832"/>
            <a:ext cx="18954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335" y="1988840"/>
            <a:ext cx="12001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4195192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 smtClean="0"/>
              <a:t>To find slope and y-intercept, solve </a:t>
            </a:r>
            <a:r>
              <a:rPr lang="en-US" b="0" dirty="0"/>
              <a:t>for </a:t>
            </a:r>
            <a:r>
              <a:rPr lang="en-US" b="0" i="1" dirty="0" smtClean="0"/>
              <a:t>y:</a:t>
            </a:r>
            <a:r>
              <a:rPr lang="en-US" b="0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err="1" smtClean="0"/>
              <a:t>mx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b; </a:t>
            </a:r>
            <a:r>
              <a:rPr lang="en-US" b="0" i="1" dirty="0" smtClean="0"/>
              <a:t>m </a:t>
            </a:r>
            <a:r>
              <a:rPr lang="en-US" b="0" dirty="0" smtClean="0"/>
              <a:t>= slope and </a:t>
            </a:r>
            <a:r>
              <a:rPr lang="en-US" b="0" i="1" dirty="0" smtClean="0"/>
              <a:t>b </a:t>
            </a:r>
            <a:r>
              <a:rPr lang="en-US" dirty="0" smtClean="0"/>
              <a:t>= </a:t>
            </a:r>
            <a:r>
              <a:rPr lang="en-US" b="0" i="1" dirty="0" smtClean="0"/>
              <a:t>y</a:t>
            </a:r>
            <a:r>
              <a:rPr lang="en-US" b="0" dirty="0" smtClean="0"/>
              <a:t>-intercept </a:t>
            </a:r>
            <a:endParaRPr lang="en-US" b="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9512" y="3717032"/>
            <a:ext cx="5359896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dirty="0" smtClean="0"/>
              <a:t>Graph </a:t>
            </a:r>
            <a:r>
              <a:rPr lang="en-US" altLang="en-US" dirty="0"/>
              <a:t>–4</a:t>
            </a:r>
            <a:r>
              <a:rPr lang="en-US" altLang="en-US" i="1" dirty="0"/>
              <a:t>x</a:t>
            </a:r>
            <a:r>
              <a:rPr lang="en-US" altLang="en-US" dirty="0"/>
              <a:t> + </a:t>
            </a:r>
            <a:r>
              <a:rPr lang="en-US" altLang="en-US" i="1" dirty="0"/>
              <a:t>y</a:t>
            </a:r>
            <a:r>
              <a:rPr lang="en-US" altLang="en-US" dirty="0"/>
              <a:t> = –1 </a:t>
            </a:r>
            <a:r>
              <a:rPr lang="en-US" altLang="en-US" dirty="0" smtClean="0"/>
              <a:t>using slope and y-intercept:</a:t>
            </a:r>
            <a:endParaRPr lang="en-US" altLang="en-US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15888" y="4941168"/>
            <a:ext cx="3048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b="0" dirty="0"/>
              <a:t>–4</a:t>
            </a:r>
            <a:r>
              <a:rPr lang="en-US" altLang="en-US" b="0" i="1" dirty="0"/>
              <a:t>x</a:t>
            </a:r>
            <a:r>
              <a:rPr lang="en-US" altLang="en-US" b="0" dirty="0"/>
              <a:t> + </a:t>
            </a:r>
            <a:r>
              <a:rPr lang="en-US" altLang="en-US" b="0" i="1" dirty="0"/>
              <a:t>y</a:t>
            </a:r>
            <a:r>
              <a:rPr lang="en-US" altLang="en-US" b="0" dirty="0"/>
              <a:t> = –1</a:t>
            </a:r>
            <a:endParaRPr lang="en-US" b="0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129680" y="5301208"/>
            <a:ext cx="2362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i="1" dirty="0"/>
              <a:t>y</a:t>
            </a:r>
            <a:r>
              <a:rPr lang="en-US" b="0" dirty="0"/>
              <a:t> = 4</a:t>
            </a:r>
            <a:r>
              <a:rPr lang="en-US" b="0" i="1" dirty="0"/>
              <a:t>x</a:t>
            </a:r>
            <a:r>
              <a:rPr lang="en-US" b="0" dirty="0"/>
              <a:t> – 1 </a:t>
            </a:r>
          </a:p>
        </p:txBody>
      </p:sp>
      <p:pic>
        <p:nvPicPr>
          <p:cNvPr id="16" name="Picture 27" descr="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3012" y="3933056"/>
            <a:ext cx="2857500" cy="2857500"/>
          </a:xfrm>
          <a:prstGeom prst="rect">
            <a:avLst/>
          </a:prstGeom>
          <a:noFill/>
        </p:spPr>
      </p:pic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4910013" y="1988840"/>
            <a:ext cx="4054475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0" dirty="0"/>
              <a:t>The </a:t>
            </a:r>
            <a:r>
              <a:rPr lang="en-US" b="1" u="sng" dirty="0"/>
              <a:t>y</a:t>
            </a:r>
            <a:r>
              <a:rPr lang="en-US" b="1" i="0" u="sng" dirty="0"/>
              <a:t>-intercept</a:t>
            </a:r>
            <a:r>
              <a:rPr lang="en-US" b="1" i="0" dirty="0"/>
              <a:t> </a:t>
            </a:r>
            <a:r>
              <a:rPr lang="en-US" i="0" dirty="0"/>
              <a:t>is the </a:t>
            </a:r>
            <a:r>
              <a:rPr lang="en-US" i="0" dirty="0" smtClean="0"/>
              <a:t>point where </a:t>
            </a:r>
            <a:r>
              <a:rPr lang="en-US" i="0" dirty="0"/>
              <a:t>the graph </a:t>
            </a:r>
            <a:r>
              <a:rPr lang="en-US" i="0" dirty="0" smtClean="0"/>
              <a:t>crosses </a:t>
            </a:r>
            <a:r>
              <a:rPr lang="en-US" i="0" dirty="0"/>
              <a:t>the </a:t>
            </a:r>
            <a:r>
              <a:rPr lang="en-US" dirty="0" smtClean="0"/>
              <a:t>y-</a:t>
            </a:r>
            <a:r>
              <a:rPr lang="en-US" i="0" dirty="0" smtClean="0"/>
              <a:t>axis, (0, y). </a:t>
            </a:r>
            <a:endParaRPr lang="en-US" i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8074" y="2564904"/>
            <a:ext cx="1576254" cy="15893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>
            <a:off x="1619672" y="55892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3568" y="589004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Slope is 4 (write as fraction, 4/1... Rise 4 Run 1)</a:t>
            </a:r>
            <a:endParaRPr lang="en-CA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195736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83768" y="5229200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y-</a:t>
            </a:r>
            <a:r>
              <a:rPr lang="en-CA" dirty="0" err="1" smtClean="0"/>
              <a:t>int</a:t>
            </a:r>
            <a:r>
              <a:rPr lang="en-CA" dirty="0" smtClean="0"/>
              <a:t>: (0, -1)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3851920" y="5085184"/>
            <a:ext cx="201622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Graph: Start at y-intercept then use slope to get to second point</a:t>
            </a:r>
            <a:endParaRPr lang="en-CA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24128" y="5589240"/>
            <a:ext cx="1800200" cy="47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 animBg="1"/>
      <p:bldP spid="12" grpId="0" build="p"/>
      <p:bldP spid="13" grpId="0" build="p" animBg="1"/>
      <p:bldP spid="14" grpId="0" build="p"/>
      <p:bldP spid="15" grpId="0" build="p"/>
      <p:bldP spid="18" grpId="0" build="p" animBg="1"/>
      <p:bldP spid="22" grpId="0"/>
      <p:bldP spid="25" grpId="0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605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Ch 5: Linear Functions 1st Lesson: 3 Way to Graph Linear Equations</vt:lpstr>
      <vt:lpstr>Linear Functions and Equations</vt:lpstr>
      <vt:lpstr>Method 1: Graphing a linear Functions using a table of values for two points</vt:lpstr>
      <vt:lpstr>Method 2: Graphing a linear Functions by Finding the x- and y- intercepts:</vt:lpstr>
      <vt:lpstr>3.Graphing a linear Function by Finding the Slope and y- intercept: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2: Linear Functions 1st Lesson: 3 Way to Graph Linear Equations</dc:title>
  <dc:creator>admin</dc:creator>
  <cp:lastModifiedBy>admin</cp:lastModifiedBy>
  <cp:revision>19</cp:revision>
  <dcterms:created xsi:type="dcterms:W3CDTF">2012-01-11T15:43:34Z</dcterms:created>
  <dcterms:modified xsi:type="dcterms:W3CDTF">2012-01-12T06:42:14Z</dcterms:modified>
</cp:coreProperties>
</file>