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16" r:id="rId2"/>
    <p:sldId id="479" r:id="rId3"/>
    <p:sldId id="483" r:id="rId4"/>
    <p:sldId id="484" r:id="rId5"/>
    <p:sldId id="487" r:id="rId6"/>
    <p:sldId id="494" r:id="rId7"/>
    <p:sldId id="500" r:id="rId8"/>
    <p:sldId id="496" r:id="rId9"/>
    <p:sldId id="501" r:id="rId10"/>
    <p:sldId id="503" r:id="rId11"/>
    <p:sldId id="51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00"/>
    <a:srgbClr val="FF6600"/>
    <a:srgbClr val="CEE1FE"/>
    <a:srgbClr val="66FF99"/>
    <a:srgbClr val="CCECFF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0" autoAdjust="0"/>
    <p:restoredTop sz="95438" autoAdjust="0"/>
  </p:normalViewPr>
  <p:slideViewPr>
    <p:cSldViewPr>
      <p:cViewPr varScale="1">
        <p:scale>
          <a:sx n="64" d="100"/>
          <a:sy n="64" d="100"/>
        </p:scale>
        <p:origin x="-102" y="-252"/>
      </p:cViewPr>
      <p:guideLst>
        <p:guide orient="horz" pos="216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B0AFFDF3-9EA4-4B02-B494-5CE36AF9AD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CF7E030E-B462-4DA0-A596-69F3B3E245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4FED2-D914-4303-B2C8-5AD70636D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BCA49-E2F6-4D9D-B2FC-7C0895070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BB799-403A-4330-B9D0-F045F311F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7D152-2A1D-4CB2-8739-85DF38144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DA4B3-5298-476B-8E4F-DFB4F3707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F7176-54F7-4FA9-82A2-110C00A64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B1DA4-26BF-424B-965E-C9343C651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5D595-0E43-4A96-9239-AF469E127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2E178-8925-418B-AA6B-ADF4F2BEE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8CE71-F4CD-41A3-9A0B-302103AA3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BFF8B-9A73-4F58-926D-BACE9E930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fld id="{21F9BEAC-55AE-43BE-91F5-B042FAC1549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6375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0" y="6559550"/>
            <a:ext cx="161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Holt Algebra 1</a:t>
            </a:r>
            <a:endParaRPr lang="en-US" sz="800" b="1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93675" y="115888"/>
            <a:ext cx="77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 Black" pitchFamily="34" charset="0"/>
              </a:rPr>
              <a:t>5-8</a:t>
            </a:r>
            <a:endParaRPr lang="en-US" sz="2800">
              <a:latin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190625" y="76200"/>
            <a:ext cx="6886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65000"/>
              </a:lnSpc>
              <a:spcBef>
                <a:spcPct val="15000"/>
              </a:spcBef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Slopes of Parallel and </a:t>
            </a:r>
          </a:p>
          <a:p>
            <a:pPr>
              <a:lnSpc>
                <a:spcPct val="65000"/>
              </a:lnSpc>
              <a:spcBef>
                <a:spcPct val="15000"/>
              </a:spcBef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Perpendicular Lines</a:t>
            </a:r>
            <a:endParaRPr lang="en-US" sz="2800"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2400" y="1295400"/>
            <a:ext cx="8915400" cy="914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800" dirty="0"/>
              <a:t>Identify and graph parallel and perpendicular lines.</a:t>
            </a:r>
          </a:p>
          <a:p>
            <a:pPr>
              <a:spcBef>
                <a:spcPct val="20000"/>
              </a:spcBef>
            </a:pPr>
            <a:r>
              <a:rPr lang="en-US" altLang="en-US" sz="1800" dirty="0" smtClean="0"/>
              <a:t>Write </a:t>
            </a:r>
            <a:r>
              <a:rPr lang="en-US" altLang="en-US" sz="1800" dirty="0"/>
              <a:t>equations to describe lines parallel or perpendicular to a given line.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9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Arial Black" pitchFamily="34" charset="0"/>
              </a:rPr>
              <a:t>Learning Goals</a:t>
            </a:r>
            <a:endParaRPr lang="en-US" sz="1800" b="1" dirty="0">
              <a:latin typeface="Arial Black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286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en-US" sz="1800" i="1" dirty="0">
                <a:solidFill>
                  <a:srgbClr val="FF3300"/>
                </a:solidFill>
                <a:latin typeface="Arial Black" pitchFamily="34" charset="0"/>
              </a:rPr>
              <a:t>Vocabulary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2743200"/>
            <a:ext cx="6934200" cy="8001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1800"/>
              <a:t>parallel lines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800"/>
              <a:t>perpendicular lines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4800" y="3962400"/>
            <a:ext cx="8458200" cy="1904999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800" b="1" dirty="0">
                <a:solidFill>
                  <a:schemeClr val="accent2"/>
                </a:solidFill>
              </a:rPr>
              <a:t>Warm Up</a:t>
            </a:r>
            <a:endParaRPr lang="en-US" altLang="en-US" sz="1800" dirty="0"/>
          </a:p>
          <a:p>
            <a:pPr>
              <a:spcBef>
                <a:spcPct val="20000"/>
              </a:spcBef>
            </a:pPr>
            <a:r>
              <a:rPr lang="en-US" altLang="en-US" sz="1800" b="1" dirty="0"/>
              <a:t>Find the reciprocal.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800" b="1" dirty="0" smtClean="0">
                <a:sym typeface="Symbol" pitchFamily="18" charset="2"/>
              </a:rPr>
              <a:t>1</a:t>
            </a:r>
            <a:r>
              <a:rPr lang="en-US" altLang="en-US" sz="1800" b="1" dirty="0">
                <a:sym typeface="Symbol" pitchFamily="18" charset="2"/>
              </a:rPr>
              <a:t>.</a:t>
            </a:r>
            <a:r>
              <a:rPr lang="en-US" altLang="en-US" sz="1800" dirty="0">
                <a:sym typeface="Symbol" pitchFamily="18" charset="2"/>
              </a:rPr>
              <a:t> 2                </a:t>
            </a:r>
            <a:r>
              <a:rPr lang="en-US" altLang="en-US" sz="1800" b="1" dirty="0" smtClean="0">
                <a:sym typeface="Symbol" pitchFamily="18" charset="2"/>
              </a:rPr>
              <a:t>2</a:t>
            </a:r>
            <a:r>
              <a:rPr lang="en-US" altLang="en-US" sz="1800" b="1" dirty="0">
                <a:sym typeface="Symbol" pitchFamily="18" charset="2"/>
              </a:rPr>
              <a:t>.</a:t>
            </a:r>
            <a:r>
              <a:rPr lang="en-US" altLang="en-US" sz="1800" dirty="0">
                <a:sym typeface="Symbol" pitchFamily="18" charset="2"/>
              </a:rPr>
              <a:t>  </a:t>
            </a:r>
            <a:r>
              <a:rPr lang="en-US" altLang="en-US" sz="1800" dirty="0" smtClean="0">
                <a:sym typeface="Symbol" pitchFamily="18" charset="2"/>
              </a:rPr>
              <a:t>                    </a:t>
            </a:r>
            <a:r>
              <a:rPr lang="en-US" altLang="en-US" sz="1800" b="1" dirty="0" smtClean="0"/>
              <a:t>3</a:t>
            </a:r>
            <a:r>
              <a:rPr lang="en-US" altLang="en-US" sz="1800" b="1" dirty="0"/>
              <a:t>. </a:t>
            </a:r>
            <a:r>
              <a:rPr lang="en-US" altLang="en-US" sz="1800" dirty="0"/>
              <a:t>                                   </a:t>
            </a:r>
            <a:r>
              <a:rPr lang="en-US" altLang="en-US" sz="1800" b="1" dirty="0"/>
              <a:t> </a:t>
            </a:r>
            <a:r>
              <a:rPr lang="en-US" altLang="en-US" sz="1800" dirty="0"/>
              <a:t> </a:t>
            </a:r>
            <a:endParaRPr lang="en-US" altLang="en-US" sz="1800" b="1" dirty="0"/>
          </a:p>
          <a:p>
            <a:pPr>
              <a:spcBef>
                <a:spcPct val="20000"/>
              </a:spcBef>
            </a:pPr>
            <a:endParaRPr lang="en-US" altLang="en-US" sz="18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flipV="1">
            <a:off x="6324600" y="5410199"/>
            <a:ext cx="153987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en-US">
              <a:sym typeface="Symbol" pitchFamily="18" charset="2"/>
            </a:endParaRPr>
          </a:p>
        </p:txBody>
      </p:sp>
      <p:pic>
        <p:nvPicPr>
          <p:cNvPr id="8" name="Picture 2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648199"/>
            <a:ext cx="228600" cy="695325"/>
          </a:xfrm>
          <a:prstGeom prst="rect">
            <a:avLst/>
          </a:prstGeom>
          <a:noFill/>
        </p:spPr>
      </p:pic>
      <p:pic>
        <p:nvPicPr>
          <p:cNvPr id="9" name="Picture 2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8675" y="4648199"/>
            <a:ext cx="46672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0"/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0" y="762000"/>
            <a:ext cx="9144000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5B: Writing Equations of Parallel and Perpendicular Lines</a:t>
            </a: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152400" y="1066800"/>
            <a:ext cx="8763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/>
              <a:t>Write an equation in slope-intercept form for the line that passes through (2, –1) and is perpendicular to the line described </a:t>
            </a:r>
            <a:r>
              <a:rPr lang="en-US" sz="1800" b="1" dirty="0" smtClean="0"/>
              <a:t>by         </a:t>
            </a:r>
            <a:r>
              <a:rPr lang="en-US" sz="1800" b="1" i="1" dirty="0"/>
              <a:t>y</a:t>
            </a:r>
            <a:r>
              <a:rPr lang="en-US" sz="1800" b="1" dirty="0"/>
              <a:t> = 2</a:t>
            </a:r>
            <a:r>
              <a:rPr lang="en-US" sz="1800" b="1" i="1" dirty="0"/>
              <a:t>x</a:t>
            </a:r>
            <a:r>
              <a:rPr lang="en-US" sz="1800" b="1" dirty="0"/>
              <a:t> –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172200" cy="1143000"/>
          </a:xfrm>
        </p:spPr>
        <p:txBody>
          <a:bodyPr/>
          <a:lstStyle/>
          <a:p>
            <a:r>
              <a:rPr lang="en-CA" sz="2400" dirty="0" smtClean="0"/>
              <a:t>Are the lines represented by the equations parallel, perpendicular, or neither?</a:t>
            </a:r>
            <a:endParaRPr lang="en-C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845" y="2333625"/>
            <a:ext cx="3709555" cy="485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35977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To sell at a particular farmers’ market for a year, there is a $100 membership fee. Then you pay $3 for each hour that you sell at the market. However, if you were a member the previous year, the membership fee is reduced to $50.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43592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287338">
              <a:buFontTx/>
              <a:buChar char="•"/>
            </a:pPr>
            <a:r>
              <a:rPr lang="en-US" sz="1800" dirty="0"/>
              <a:t>The </a:t>
            </a:r>
            <a:r>
              <a:rPr lang="en-US" sz="1800" dirty="0">
                <a:solidFill>
                  <a:srgbClr val="FF3300"/>
                </a:solidFill>
              </a:rPr>
              <a:t>red</a:t>
            </a:r>
            <a:r>
              <a:rPr lang="en-US" sz="1800" dirty="0"/>
              <a:t> line shows the total cost if you are a new member.</a:t>
            </a:r>
            <a:endParaRPr lang="en-US" sz="1800" i="1" dirty="0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4357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287338">
              <a:buFontTx/>
              <a:buChar char="•"/>
            </a:pPr>
            <a:r>
              <a:rPr lang="en-US" sz="1800" dirty="0"/>
              <a:t>The </a:t>
            </a:r>
            <a:r>
              <a:rPr lang="en-US" sz="1800" dirty="0">
                <a:solidFill>
                  <a:schemeClr val="accent2"/>
                </a:solidFill>
              </a:rPr>
              <a:t>blue</a:t>
            </a:r>
            <a:r>
              <a:rPr lang="en-US" sz="1800" dirty="0"/>
              <a:t> line shows the total cost if you are a returning member.</a:t>
            </a:r>
            <a:endParaRPr lang="en-US" sz="1800" i="1" dirty="0"/>
          </a:p>
        </p:txBody>
      </p:sp>
      <p:pic>
        <p:nvPicPr>
          <p:cNvPr id="27752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0"/>
            <a:ext cx="3590925" cy="288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2400" y="762000"/>
            <a:ext cx="8610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1800" dirty="0" smtClean="0"/>
              <a:t>Why learn this? Helps us analyze data of different topics: </a:t>
            </a:r>
            <a:endParaRPr lang="en-CA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45675"/>
            <a:ext cx="50292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1800" dirty="0" smtClean="0"/>
              <a:t>What can you say about these two lines?</a:t>
            </a:r>
          </a:p>
          <a:p>
            <a:endParaRPr lang="en-CA" sz="1800" dirty="0" smtClean="0"/>
          </a:p>
          <a:p>
            <a:r>
              <a:rPr lang="en-CA" sz="1800" dirty="0" smtClean="0"/>
              <a:t>Which line do you prefer? Always?</a:t>
            </a:r>
          </a:p>
          <a:p>
            <a:endParaRPr lang="en-CA" sz="1800" dirty="0" smtClean="0"/>
          </a:p>
          <a:p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/>
      <p:bldP spid="277509" grpId="0" build="p"/>
      <p:bldP spid="277510" grpId="0" build="p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-1524000" y="3429000"/>
            <a:ext cx="9144000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171700" indent="-2171700" algn="ctr">
              <a:lnSpc>
                <a:spcPct val="80000"/>
              </a:lnSpc>
            </a:pPr>
            <a:r>
              <a:rPr lang="en-US" sz="1800" dirty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1A: Identifying Parallel Lines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136525" y="3765550"/>
            <a:ext cx="44037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Identify which lines are parallel.</a:t>
            </a:r>
          </a:p>
        </p:txBody>
      </p:sp>
      <p:pic>
        <p:nvPicPr>
          <p:cNvPr id="281608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244840"/>
            <a:ext cx="5410200" cy="679585"/>
          </a:xfrm>
          <a:prstGeom prst="rect">
            <a:avLst/>
          </a:prstGeom>
          <a:noFill/>
        </p:spPr>
      </p:pic>
      <p:pic>
        <p:nvPicPr>
          <p:cNvPr id="281639" name="Picture 39" descr="58ae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429000"/>
            <a:ext cx="2857500" cy="2857500"/>
          </a:xfrm>
          <a:prstGeom prst="rect">
            <a:avLst/>
          </a:prstGeom>
          <a:noFill/>
        </p:spPr>
      </p:pic>
      <p:grpSp>
        <p:nvGrpSpPr>
          <p:cNvPr id="281655" name="Group 55"/>
          <p:cNvGrpSpPr>
            <a:grpSpLocks/>
          </p:cNvGrpSpPr>
          <p:nvPr/>
        </p:nvGrpSpPr>
        <p:grpSpPr bwMode="auto">
          <a:xfrm>
            <a:off x="6248400" y="6553200"/>
            <a:ext cx="838200" cy="304800"/>
            <a:chOff x="3936" y="3744"/>
            <a:chExt cx="528" cy="192"/>
          </a:xfrm>
        </p:grpSpPr>
        <p:sp>
          <p:nvSpPr>
            <p:cNvPr id="281641" name="AutoShape 41"/>
            <p:cNvSpPr>
              <a:spLocks noChangeArrowheads="1"/>
            </p:cNvSpPr>
            <p:nvPr/>
          </p:nvSpPr>
          <p:spPr bwMode="auto">
            <a:xfrm>
              <a:off x="3936" y="3744"/>
              <a:ext cx="528" cy="192"/>
            </a:xfrm>
            <a:prstGeom prst="wedgeRectCallout">
              <a:avLst>
                <a:gd name="adj1" fmla="val -49051"/>
                <a:gd name="adj2" fmla="val -26719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i="1"/>
            </a:p>
          </p:txBody>
        </p:sp>
        <p:pic>
          <p:nvPicPr>
            <p:cNvPr id="281642" name="Picture 42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3792"/>
              <a:ext cx="390" cy="132"/>
            </a:xfrm>
            <a:prstGeom prst="rect">
              <a:avLst/>
            </a:prstGeom>
            <a:noFill/>
          </p:spPr>
        </p:pic>
      </p:grpSp>
      <p:grpSp>
        <p:nvGrpSpPr>
          <p:cNvPr id="281646" name="Group 46"/>
          <p:cNvGrpSpPr>
            <a:grpSpLocks/>
          </p:cNvGrpSpPr>
          <p:nvPr/>
        </p:nvGrpSpPr>
        <p:grpSpPr bwMode="auto">
          <a:xfrm>
            <a:off x="7620000" y="3124200"/>
            <a:ext cx="1143000" cy="304800"/>
            <a:chOff x="4800" y="1584"/>
            <a:chExt cx="720" cy="192"/>
          </a:xfrm>
        </p:grpSpPr>
        <p:sp>
          <p:nvSpPr>
            <p:cNvPr id="281644" name="AutoShape 44"/>
            <p:cNvSpPr>
              <a:spLocks noChangeArrowheads="1"/>
            </p:cNvSpPr>
            <p:nvPr/>
          </p:nvSpPr>
          <p:spPr bwMode="auto">
            <a:xfrm>
              <a:off x="4800" y="1584"/>
              <a:ext cx="720" cy="192"/>
            </a:xfrm>
            <a:prstGeom prst="wedgeRectCallout">
              <a:avLst>
                <a:gd name="adj1" fmla="val -42222"/>
                <a:gd name="adj2" fmla="val 344792"/>
              </a:avLst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i="1"/>
            </a:p>
          </p:txBody>
        </p:sp>
        <p:pic>
          <p:nvPicPr>
            <p:cNvPr id="281645" name="Picture 45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34" y="1611"/>
              <a:ext cx="612" cy="156"/>
            </a:xfrm>
            <a:prstGeom prst="rect">
              <a:avLst/>
            </a:prstGeom>
            <a:noFill/>
          </p:spPr>
        </p:pic>
      </p:grpSp>
      <p:grpSp>
        <p:nvGrpSpPr>
          <p:cNvPr id="281648" name="Group 48"/>
          <p:cNvGrpSpPr>
            <a:grpSpLocks/>
          </p:cNvGrpSpPr>
          <p:nvPr/>
        </p:nvGrpSpPr>
        <p:grpSpPr bwMode="auto">
          <a:xfrm>
            <a:off x="5562600" y="3505200"/>
            <a:ext cx="1371600" cy="609600"/>
            <a:chOff x="2688" y="4464"/>
            <a:chExt cx="864" cy="384"/>
          </a:xfrm>
        </p:grpSpPr>
        <p:sp>
          <p:nvSpPr>
            <p:cNvPr id="281649" name="AutoShape 49"/>
            <p:cNvSpPr>
              <a:spLocks noChangeArrowheads="1"/>
            </p:cNvSpPr>
            <p:nvPr/>
          </p:nvSpPr>
          <p:spPr bwMode="auto">
            <a:xfrm>
              <a:off x="2688" y="4464"/>
              <a:ext cx="864" cy="384"/>
            </a:xfrm>
            <a:prstGeom prst="wedgeRectCallout">
              <a:avLst>
                <a:gd name="adj1" fmla="val 51042"/>
                <a:gd name="adj2" fmla="val 104949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i="1"/>
            </a:p>
          </p:txBody>
        </p:sp>
        <p:pic>
          <p:nvPicPr>
            <p:cNvPr id="281650" name="Picture 50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36" y="4498"/>
              <a:ext cx="744" cy="324"/>
            </a:xfrm>
            <a:prstGeom prst="rect">
              <a:avLst/>
            </a:prstGeom>
            <a:noFill/>
          </p:spPr>
        </p:pic>
      </p:grpSp>
      <p:grpSp>
        <p:nvGrpSpPr>
          <p:cNvPr id="281654" name="Group 54"/>
          <p:cNvGrpSpPr>
            <a:grpSpLocks/>
          </p:cNvGrpSpPr>
          <p:nvPr/>
        </p:nvGrpSpPr>
        <p:grpSpPr bwMode="auto">
          <a:xfrm>
            <a:off x="7543800" y="6248400"/>
            <a:ext cx="1295400" cy="609600"/>
            <a:chOff x="4752" y="3552"/>
            <a:chExt cx="816" cy="384"/>
          </a:xfrm>
        </p:grpSpPr>
        <p:sp>
          <p:nvSpPr>
            <p:cNvPr id="281652" name="AutoShape 52"/>
            <p:cNvSpPr>
              <a:spLocks noChangeArrowheads="1"/>
            </p:cNvSpPr>
            <p:nvPr/>
          </p:nvSpPr>
          <p:spPr bwMode="auto">
            <a:xfrm>
              <a:off x="4752" y="3552"/>
              <a:ext cx="816" cy="384"/>
            </a:xfrm>
            <a:prstGeom prst="wedgeRectCallout">
              <a:avLst>
                <a:gd name="adj1" fmla="val -82722"/>
                <a:gd name="adj2" fmla="val -141407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i="1"/>
            </a:p>
          </p:txBody>
        </p:sp>
        <p:pic>
          <p:nvPicPr>
            <p:cNvPr id="281653" name="Picture 53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93" y="3573"/>
              <a:ext cx="732" cy="324"/>
            </a:xfrm>
            <a:prstGeom prst="rect">
              <a:avLst/>
            </a:prstGeom>
            <a:noFill/>
          </p:spPr>
        </p:pic>
      </p:grpSp>
      <p:pic>
        <p:nvPicPr>
          <p:cNvPr id="26" name="Picture 6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0"/>
            <a:ext cx="6705600" cy="3147359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0" y="914400"/>
            <a:ext cx="12192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1800" dirty="0" smtClean="0"/>
              <a:t>Same slope different y-intercept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/>
      <p:bldP spid="2816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630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6324600" cy="587448"/>
          </a:xfrm>
          <a:prstGeom prst="rect">
            <a:avLst/>
          </a:prstGeom>
          <a:noFill/>
        </p:spPr>
      </p:pic>
      <p:sp>
        <p:nvSpPr>
          <p:cNvPr id="282661" name="Text Box 37"/>
          <p:cNvSpPr txBox="1">
            <a:spLocks noChangeArrowheads="1"/>
          </p:cNvSpPr>
          <p:nvPr/>
        </p:nvSpPr>
        <p:spPr bwMode="auto">
          <a:xfrm>
            <a:off x="0" y="762000"/>
            <a:ext cx="9144000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171700" indent="-2171700" algn="ctr">
              <a:lnSpc>
                <a:spcPct val="80000"/>
              </a:lnSpc>
            </a:pPr>
            <a:r>
              <a:rPr lang="en-US" sz="180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1B: Identifying Parallel Lines</a:t>
            </a:r>
          </a:p>
        </p:txBody>
      </p:sp>
      <p:sp>
        <p:nvSpPr>
          <p:cNvPr id="282662" name="Text Box 38"/>
          <p:cNvSpPr txBox="1">
            <a:spLocks noChangeArrowheads="1"/>
          </p:cNvSpPr>
          <p:nvPr/>
        </p:nvSpPr>
        <p:spPr bwMode="auto">
          <a:xfrm>
            <a:off x="609600" y="1066800"/>
            <a:ext cx="44037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Identify which lines are parallel.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0" y="762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1800">
                <a:solidFill>
                  <a:srgbClr val="FF3300"/>
                </a:solidFill>
                <a:latin typeface="Arial Black" pitchFamily="34" charset="0"/>
              </a:rPr>
              <a:t>Check It Out!</a:t>
            </a:r>
            <a:r>
              <a:rPr lang="en-US" altLang="en-US" sz="1800">
                <a:solidFill>
                  <a:srgbClr val="006699"/>
                </a:solidFill>
                <a:latin typeface="Arial Black" pitchFamily="34" charset="0"/>
              </a:rPr>
              <a:t> Example 1a</a:t>
            </a:r>
            <a:endParaRPr lang="en-US" altLang="en-US" sz="18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85722" name="Text Box 26"/>
          <p:cNvSpPr txBox="1">
            <a:spLocks noChangeArrowheads="1"/>
          </p:cNvSpPr>
          <p:nvPr/>
        </p:nvSpPr>
        <p:spPr bwMode="auto">
          <a:xfrm>
            <a:off x="669925" y="1066800"/>
            <a:ext cx="44037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Identify which lines are parallel.</a:t>
            </a:r>
          </a:p>
        </p:txBody>
      </p:sp>
      <p:sp>
        <p:nvSpPr>
          <p:cNvPr id="285723" name="Text Box 27"/>
          <p:cNvSpPr txBox="1">
            <a:spLocks noChangeArrowheads="1"/>
          </p:cNvSpPr>
          <p:nvPr/>
        </p:nvSpPr>
        <p:spPr bwMode="auto">
          <a:xfrm>
            <a:off x="657225" y="1447800"/>
            <a:ext cx="49023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1"/>
              <a:t>y = </a:t>
            </a:r>
            <a:r>
              <a:rPr lang="en-US" sz="1800" b="1"/>
              <a:t>2</a:t>
            </a:r>
            <a:r>
              <a:rPr lang="en-US" sz="1800" b="1" i="1"/>
              <a:t>x + </a:t>
            </a:r>
            <a:r>
              <a:rPr lang="en-US" sz="1800" b="1"/>
              <a:t>2; </a:t>
            </a:r>
            <a:r>
              <a:rPr lang="en-US" sz="1800" b="1" i="1"/>
              <a:t>y = </a:t>
            </a:r>
            <a:r>
              <a:rPr lang="en-US" sz="1800" b="1"/>
              <a:t>2</a:t>
            </a:r>
            <a:r>
              <a:rPr lang="en-US" sz="1800" b="1" i="1"/>
              <a:t>x + </a:t>
            </a:r>
            <a:r>
              <a:rPr lang="en-US" sz="1800" b="1"/>
              <a:t>1; </a:t>
            </a:r>
            <a:r>
              <a:rPr lang="en-US" sz="1800" b="1" i="1"/>
              <a:t>y </a:t>
            </a:r>
            <a:r>
              <a:rPr lang="en-US" sz="1800" b="1"/>
              <a:t>= –4; </a:t>
            </a:r>
            <a:r>
              <a:rPr lang="en-US" sz="1800" b="1" i="1"/>
              <a:t>x =</a:t>
            </a:r>
            <a:r>
              <a:rPr lang="en-US" sz="1800" b="1"/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93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76450"/>
            <a:ext cx="7753350" cy="363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696200" cy="822325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 dirty="0"/>
              <a:t>Perpendicular lines</a:t>
            </a:r>
            <a:r>
              <a:rPr lang="en-US" dirty="0"/>
              <a:t> are lines that intersect to form right angles (90</a:t>
            </a:r>
            <a:r>
              <a:rPr lang="en-US" dirty="0">
                <a:latin typeface="Arial" charset="0"/>
                <a:cs typeface="Arial" charset="0"/>
              </a:rPr>
              <a:t>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52" name="Group 20"/>
          <p:cNvGrpSpPr>
            <a:grpSpLocks/>
          </p:cNvGrpSpPr>
          <p:nvPr/>
        </p:nvGrpSpPr>
        <p:grpSpPr bwMode="auto">
          <a:xfrm>
            <a:off x="1127125" y="1298575"/>
            <a:ext cx="6557963" cy="4267200"/>
            <a:chOff x="710" y="818"/>
            <a:chExt cx="4131" cy="2688"/>
          </a:xfrm>
        </p:grpSpPr>
        <p:sp>
          <p:nvSpPr>
            <p:cNvPr id="300043" name="Text Box 11"/>
            <p:cNvSpPr txBox="1">
              <a:spLocks noChangeArrowheads="1"/>
            </p:cNvSpPr>
            <p:nvPr/>
          </p:nvSpPr>
          <p:spPr bwMode="auto">
            <a:xfrm>
              <a:off x="710" y="818"/>
              <a:ext cx="1406" cy="288"/>
            </a:xfrm>
            <a:prstGeom prst="rect">
              <a:avLst/>
            </a:prstGeom>
            <a:solidFill>
              <a:srgbClr val="800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Helpful Hint</a:t>
              </a:r>
            </a:p>
          </p:txBody>
        </p:sp>
        <p:sp>
          <p:nvSpPr>
            <p:cNvPr id="300045" name="Rectangle 13"/>
            <p:cNvSpPr>
              <a:spLocks noChangeArrowheads="1"/>
            </p:cNvSpPr>
            <p:nvPr/>
          </p:nvSpPr>
          <p:spPr bwMode="auto">
            <a:xfrm>
              <a:off x="713" y="1104"/>
              <a:ext cx="4128" cy="2402"/>
            </a:xfrm>
            <a:prstGeom prst="rect">
              <a:avLst/>
            </a:prstGeom>
            <a:noFill/>
            <a:ln w="19050" algn="ctr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</p:grpSp>
      <p:sp>
        <p:nvSpPr>
          <p:cNvPr id="300046" name="Text Box 14"/>
          <p:cNvSpPr txBox="1">
            <a:spLocks noChangeArrowheads="1"/>
          </p:cNvSpPr>
          <p:nvPr/>
        </p:nvSpPr>
        <p:spPr bwMode="auto">
          <a:xfrm>
            <a:off x="1219200" y="1905000"/>
            <a:ext cx="60737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you know the slope of a line, the slope of a perpendicular line will be the "opposite reciprocal.” </a:t>
            </a:r>
          </a:p>
        </p:txBody>
      </p:sp>
      <p:pic>
        <p:nvPicPr>
          <p:cNvPr id="300048" name="Picture 1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24200"/>
            <a:ext cx="1190625" cy="733425"/>
          </a:xfrm>
          <a:prstGeom prst="rect">
            <a:avLst/>
          </a:prstGeom>
          <a:noFill/>
        </p:spPr>
      </p:pic>
      <p:pic>
        <p:nvPicPr>
          <p:cNvPr id="300049" name="Picture 1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962400"/>
            <a:ext cx="1104900" cy="733425"/>
          </a:xfrm>
          <a:prstGeom prst="rect">
            <a:avLst/>
          </a:prstGeom>
          <a:noFill/>
        </p:spPr>
      </p:pic>
      <p:pic>
        <p:nvPicPr>
          <p:cNvPr id="300050" name="Picture 18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724400"/>
            <a:ext cx="1114425" cy="733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0" y="103453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1800">
                <a:solidFill>
                  <a:srgbClr val="FF3300"/>
                </a:solidFill>
                <a:latin typeface="Arial Black" pitchFamily="34" charset="0"/>
              </a:rPr>
              <a:t>Check It Out!</a:t>
            </a:r>
            <a:r>
              <a:rPr lang="en-US" altLang="en-US" sz="1800">
                <a:solidFill>
                  <a:srgbClr val="006699"/>
                </a:solidFill>
                <a:latin typeface="Arial Black" pitchFamily="34" charset="0"/>
              </a:rPr>
              <a:t> Example 3</a:t>
            </a:r>
            <a:endParaRPr lang="en-US" altLang="en-US" sz="18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95977" name="Group 41"/>
          <p:cNvGrpSpPr>
            <a:grpSpLocks/>
          </p:cNvGrpSpPr>
          <p:nvPr/>
        </p:nvGrpSpPr>
        <p:grpSpPr bwMode="auto">
          <a:xfrm>
            <a:off x="304800" y="1295400"/>
            <a:ext cx="8610600" cy="838200"/>
            <a:chOff x="192" y="672"/>
            <a:chExt cx="5290" cy="528"/>
          </a:xfrm>
        </p:grpSpPr>
        <p:sp>
          <p:nvSpPr>
            <p:cNvPr id="295943" name="Text Box 7"/>
            <p:cNvSpPr txBox="1">
              <a:spLocks noChangeArrowheads="1"/>
            </p:cNvSpPr>
            <p:nvPr/>
          </p:nvSpPr>
          <p:spPr bwMode="auto">
            <a:xfrm>
              <a:off x="192" y="672"/>
              <a:ext cx="5290" cy="5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800" b="1"/>
                <a:t>Identify which lines are perpendicular: </a:t>
              </a:r>
              <a:r>
                <a:rPr lang="en-US" sz="1800" b="1" i="1"/>
                <a:t>y = </a:t>
              </a:r>
              <a:r>
                <a:rPr lang="en-US" sz="1800" b="1"/>
                <a:t>–4; </a:t>
              </a:r>
              <a:r>
                <a:rPr lang="en-US" sz="1800" b="1" i="1"/>
                <a:t>y</a:t>
              </a:r>
              <a:r>
                <a:rPr lang="en-US" sz="1800" b="1"/>
                <a:t> – 6 = 5(</a:t>
              </a:r>
              <a:r>
                <a:rPr lang="en-US" sz="1800" b="1" i="1"/>
                <a:t>x</a:t>
              </a:r>
              <a:r>
                <a:rPr lang="en-US" sz="1800" b="1"/>
                <a:t> + 4); </a:t>
              </a:r>
              <a:r>
                <a:rPr lang="en-US" sz="1800" b="1" i="1"/>
                <a:t>x </a:t>
              </a:r>
              <a:r>
                <a:rPr lang="en-US" sz="1800" b="1"/>
                <a:t>= 3; </a:t>
              </a:r>
              <a:r>
                <a:rPr lang="en-US" sz="1800" b="1" i="1"/>
                <a:t>y =</a:t>
              </a:r>
              <a:r>
                <a:rPr lang="en-US" sz="1800" b="1"/>
                <a:t>    </a:t>
              </a:r>
            </a:p>
          </p:txBody>
        </p:sp>
        <p:pic>
          <p:nvPicPr>
            <p:cNvPr id="295945" name="Picture 9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02" y="878"/>
              <a:ext cx="635" cy="32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0" y="861794"/>
            <a:ext cx="9144000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5A: Writing Equations of Parallel and Perpendicular Lines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809307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/>
              <a:t>Write an equation in slope-intercept form for the line that passes through (4, 10) and is parallel to the line described by </a:t>
            </a:r>
            <a:r>
              <a:rPr lang="en-US" sz="1800" b="1" i="1"/>
              <a:t>y</a:t>
            </a:r>
            <a:r>
              <a:rPr lang="en-US" sz="1800" b="1"/>
              <a:t> = 3</a:t>
            </a:r>
            <a:r>
              <a:rPr lang="en-US" sz="1800" b="1" i="1"/>
              <a:t>x</a:t>
            </a:r>
            <a:r>
              <a:rPr lang="en-US" sz="1800" b="1"/>
              <a:t> + 8.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13057</TotalTime>
  <Words>378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Are the lines represented by the equations parallel, perpendicular, or neither?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admin</cp:lastModifiedBy>
  <cp:revision>280</cp:revision>
  <cp:lastPrinted>2002-10-02T17:02:09Z</cp:lastPrinted>
  <dcterms:created xsi:type="dcterms:W3CDTF">2002-04-04T21:42:53Z</dcterms:created>
  <dcterms:modified xsi:type="dcterms:W3CDTF">2012-02-04T07:33:40Z</dcterms:modified>
</cp:coreProperties>
</file>