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9" r:id="rId2"/>
    <p:sldId id="448" r:id="rId3"/>
    <p:sldId id="447" r:id="rId4"/>
    <p:sldId id="450" r:id="rId5"/>
    <p:sldId id="452" r:id="rId6"/>
    <p:sldId id="454" r:id="rId7"/>
    <p:sldId id="478" r:id="rId8"/>
    <p:sldId id="456" r:id="rId9"/>
    <p:sldId id="465" r:id="rId10"/>
    <p:sldId id="468" r:id="rId11"/>
    <p:sldId id="4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00"/>
    <a:srgbClr val="FF6600"/>
    <a:srgbClr val="CEE1FE"/>
    <a:srgbClr val="66FF99"/>
    <a:srgbClr val="99FFCC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0" autoAdjust="0"/>
    <p:restoredTop sz="93342" autoAdjust="0"/>
  </p:normalViewPr>
  <p:slideViewPr>
    <p:cSldViewPr>
      <p:cViewPr varScale="1">
        <p:scale>
          <a:sx n="69" d="100"/>
          <a:sy n="69" d="100"/>
        </p:scale>
        <p:origin x="-504" y="-108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/>
            </a:lvl1pPr>
          </a:lstStyle>
          <a:p>
            <a:fld id="{15131E29-D246-41ED-A36E-4135498443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i="0">
                <a:latin typeface="Times New Roman" pitchFamily="18" charset="0"/>
              </a:defRPr>
            </a:lvl1pPr>
          </a:lstStyle>
          <a:p>
            <a:fld id="{664CC41D-AECF-439E-92DA-F88BA452FF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6DD33-1077-463F-8591-A3AF79FFD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CEE2C-E0FA-4EFA-88C7-6C429A0A5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91B39-4540-40F9-BB11-7CDAC4A8E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58C78-72B8-40B5-8740-4B1DCD135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222BC-4A23-4630-AB90-F8D609030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6F8A3-688A-4109-9751-C65FFC7479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1F78C-19B0-4866-B01A-EA0A48183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23DC8-C34A-4AA4-B22D-8BA4B18E1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88684-428A-4962-9F2E-A591B079A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96D98-88A7-48BD-A1CB-16BFD9B57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C405-EF8B-431C-B7C1-10DB10A6A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latin typeface="+mn-lt"/>
              </a:defRPr>
            </a:lvl1pPr>
          </a:lstStyle>
          <a:p>
            <a:fld id="{2C830A10-EAAE-4760-B260-2D6996957B2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0" y="4131"/>
              <a:ext cx="10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 i="0">
                  <a:solidFill>
                    <a:schemeClr val="bg1"/>
                  </a:solidFill>
                </a:rPr>
                <a:t>Holt Algebra 1</a:t>
              </a:r>
              <a:endParaRPr lang="en-US" sz="800" b="1" i="0">
                <a:latin typeface="Arial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22" y="72"/>
              <a:ext cx="4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800" b="1" i="0">
                  <a:latin typeface="Arial Black" pitchFamily="34" charset="0"/>
                </a:rPr>
                <a:t>5-7</a:t>
              </a:r>
              <a:endParaRPr lang="en-US" sz="2800" i="0">
                <a:latin typeface="Arial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750" y="62"/>
              <a:ext cx="25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200" i="0">
                  <a:solidFill>
                    <a:schemeClr val="bg1"/>
                  </a:solidFill>
                  <a:latin typeface="Arial Black" pitchFamily="34" charset="0"/>
                </a:rPr>
                <a:t>Point-Slope Form</a:t>
              </a:r>
              <a:endParaRPr lang="en-US" i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81000" y="1143000"/>
            <a:ext cx="85344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i="0" dirty="0"/>
              <a:t>Graph a line and write a linear equation using point-slope form.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i="0" dirty="0" smtClean="0"/>
              <a:t>Write </a:t>
            </a:r>
            <a:r>
              <a:rPr lang="en-US" altLang="en-US" sz="1800" i="0" dirty="0"/>
              <a:t>a linear equation given two points.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9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 smtClean="0">
                <a:solidFill>
                  <a:srgbClr val="FF6600"/>
                </a:solidFill>
                <a:latin typeface="Arial Black" pitchFamily="34" charset="0"/>
              </a:rPr>
              <a:t>Learning Targets</a:t>
            </a:r>
            <a:endParaRPr lang="en-US" sz="1800" b="1" i="0" dirty="0">
              <a:latin typeface="Arial Black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2133600"/>
            <a:ext cx="8458200" cy="3979863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800" b="1" i="0" dirty="0">
                <a:solidFill>
                  <a:schemeClr val="accent2"/>
                </a:solidFill>
              </a:rPr>
              <a:t>Warm Up</a:t>
            </a:r>
            <a:endParaRPr lang="en-US" altLang="en-US" sz="1800" i="0" dirty="0"/>
          </a:p>
          <a:p>
            <a:pPr>
              <a:spcBef>
                <a:spcPct val="20000"/>
              </a:spcBef>
            </a:pPr>
            <a:r>
              <a:rPr lang="en-US" altLang="en-US" sz="1800" b="1" i="0" dirty="0"/>
              <a:t>Find the slope of the line containing each pair of points.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800" b="1" i="0" dirty="0" smtClean="0">
                <a:sym typeface="Symbol" pitchFamily="18" charset="2"/>
              </a:rPr>
              <a:t>1</a:t>
            </a:r>
            <a:r>
              <a:rPr lang="en-US" altLang="en-US" sz="1800" b="1" i="0" dirty="0">
                <a:sym typeface="Symbol" pitchFamily="18" charset="2"/>
              </a:rPr>
              <a:t>.</a:t>
            </a:r>
            <a:r>
              <a:rPr lang="en-US" altLang="en-US" sz="1800" i="0" dirty="0">
                <a:sym typeface="Symbol" pitchFamily="18" charset="2"/>
              </a:rPr>
              <a:t> </a:t>
            </a:r>
            <a:r>
              <a:rPr lang="en-US" altLang="en-US" sz="1800" i="0" dirty="0" smtClean="0"/>
              <a:t>(</a:t>
            </a:r>
            <a:r>
              <a:rPr lang="en-US" altLang="en-US" sz="1800" i="0" dirty="0"/>
              <a:t>3, 3) and (12, </a:t>
            </a:r>
            <a:r>
              <a:rPr lang="en-US" altLang="en-US" sz="1800" i="0" dirty="0">
                <a:sym typeface="Symbol" pitchFamily="18" charset="2"/>
              </a:rPr>
              <a:t>–</a:t>
            </a:r>
            <a:r>
              <a:rPr lang="en-US" altLang="en-US" sz="1800" i="0" dirty="0"/>
              <a:t>15)                                   </a:t>
            </a:r>
            <a:r>
              <a:rPr lang="en-US" altLang="en-US" sz="1800" b="1" i="0" dirty="0"/>
              <a:t> </a:t>
            </a:r>
            <a:r>
              <a:rPr lang="en-US" altLang="en-US" sz="1800" i="0" dirty="0"/>
              <a:t> </a:t>
            </a:r>
            <a:endParaRPr lang="en-US" altLang="en-US" sz="1800" b="1" i="0" dirty="0"/>
          </a:p>
          <a:p>
            <a:pPr>
              <a:spcBef>
                <a:spcPct val="20000"/>
              </a:spcBef>
            </a:pPr>
            <a:endParaRPr lang="en-US" altLang="en-US" sz="1800" b="1" i="0" dirty="0" smtClean="0"/>
          </a:p>
          <a:p>
            <a:pPr>
              <a:spcBef>
                <a:spcPct val="20000"/>
              </a:spcBef>
            </a:pPr>
            <a:endParaRPr lang="en-US" altLang="en-US" sz="1800" b="1" i="0" dirty="0"/>
          </a:p>
          <a:p>
            <a:pPr>
              <a:spcBef>
                <a:spcPct val="20000"/>
              </a:spcBef>
            </a:pPr>
            <a:endParaRPr lang="en-US" altLang="en-US" sz="1800" b="1" i="0" dirty="0"/>
          </a:p>
          <a:p>
            <a:pPr>
              <a:spcBef>
                <a:spcPct val="20000"/>
              </a:spcBef>
            </a:pPr>
            <a:r>
              <a:rPr lang="en-US" altLang="en-US" sz="1800" b="1" i="0" dirty="0"/>
              <a:t>Write the following equations in slope-intercept form.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en-US" sz="1800" b="1" i="0" dirty="0" smtClean="0"/>
              <a:t>2. </a:t>
            </a:r>
            <a:r>
              <a:rPr lang="en-US" altLang="en-US" sz="1800" dirty="0"/>
              <a:t>y </a:t>
            </a:r>
            <a:r>
              <a:rPr lang="en-US" altLang="en-US" sz="1800" i="0" dirty="0">
                <a:sym typeface="Symbol" pitchFamily="18" charset="2"/>
              </a:rPr>
              <a:t>–</a:t>
            </a:r>
            <a:r>
              <a:rPr lang="en-US" altLang="en-US" sz="1800" i="0" dirty="0"/>
              <a:t> 5 = 3(</a:t>
            </a:r>
            <a:r>
              <a:rPr lang="en-US" altLang="en-US" sz="1800" dirty="0"/>
              <a:t>x</a:t>
            </a:r>
            <a:r>
              <a:rPr lang="en-US" altLang="en-US" sz="1800" i="0" dirty="0"/>
              <a:t> + 2) </a:t>
            </a:r>
            <a:r>
              <a:rPr lang="en-US" altLang="en-US" sz="1800" b="1" i="0" dirty="0"/>
              <a:t>	                    </a:t>
            </a:r>
            <a:endParaRPr lang="en-US" altLang="en-US" sz="1800" i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44" name="Group 4"/>
          <p:cNvGrpSpPr>
            <a:grpSpLocks/>
          </p:cNvGrpSpPr>
          <p:nvPr/>
        </p:nvGrpSpPr>
        <p:grpSpPr bwMode="auto">
          <a:xfrm>
            <a:off x="838200" y="1524000"/>
            <a:ext cx="1857375" cy="704850"/>
            <a:chOff x="288" y="996"/>
            <a:chExt cx="1170" cy="444"/>
          </a:xfrm>
        </p:grpSpPr>
        <p:sp>
          <p:nvSpPr>
            <p:cNvPr id="266245" name="Text Box 5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i="0"/>
                <a:t>Solve</a:t>
              </a:r>
              <a:endParaRPr lang="en-US" i="0"/>
            </a:p>
          </p:txBody>
        </p:sp>
        <p:grpSp>
          <p:nvGrpSpPr>
            <p:cNvPr id="266246" name="Group 6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266247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66248" name="Text Box 8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b="1" i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</p:grp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1384300" y="2225675"/>
            <a:ext cx="73310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1738" indent="-1201738"/>
            <a:r>
              <a:rPr lang="en-US" b="1" i="0"/>
              <a:t>Step 1 </a:t>
            </a:r>
            <a:r>
              <a:rPr lang="en-US" i="0"/>
              <a:t>Choose any two ordered pairs from the table to find the slope.</a:t>
            </a:r>
            <a:endParaRPr lang="en-US" b="1" i="0"/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6934200" y="3063875"/>
            <a:ext cx="2438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Use (100, 150) and (400, 525).</a:t>
            </a:r>
          </a:p>
        </p:txBody>
      </p: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1371600" y="4070350"/>
            <a:ext cx="76739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1738" indent="-1201738"/>
            <a:r>
              <a:rPr lang="en-US" b="1" i="0"/>
              <a:t>Step 2 </a:t>
            </a:r>
            <a:r>
              <a:rPr lang="en-US" i="0"/>
              <a:t>Substitute the slope and any ordered pair from the table into the point-slope form.</a:t>
            </a:r>
            <a:endParaRPr lang="en-US" b="1" i="0"/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1371600" y="5867400"/>
            <a:ext cx="3959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</a:t>
            </a:r>
            <a:r>
              <a:rPr lang="en-US" i="0"/>
              <a:t>–</a:t>
            </a:r>
            <a:r>
              <a:rPr lang="en-US" i="0">
                <a:solidFill>
                  <a:srgbClr val="3333FF"/>
                </a:solidFill>
              </a:rPr>
              <a:t> </a:t>
            </a:r>
            <a:r>
              <a:rPr lang="en-US" i="0">
                <a:solidFill>
                  <a:srgbClr val="009900"/>
                </a:solidFill>
              </a:rPr>
              <a:t>150</a:t>
            </a:r>
            <a:r>
              <a:rPr lang="en-US" i="0"/>
              <a:t> = </a:t>
            </a:r>
            <a:r>
              <a:rPr lang="en-US" i="0">
                <a:solidFill>
                  <a:srgbClr val="FF0000"/>
                </a:solidFill>
              </a:rPr>
              <a:t>1.25</a:t>
            </a:r>
            <a:r>
              <a:rPr lang="en-US" i="0"/>
              <a:t>(</a:t>
            </a:r>
            <a:r>
              <a:rPr lang="en-US"/>
              <a:t>x</a:t>
            </a:r>
            <a:r>
              <a:rPr lang="en-US" i="0"/>
              <a:t> – </a:t>
            </a:r>
            <a:r>
              <a:rPr lang="en-US" i="0">
                <a:solidFill>
                  <a:srgbClr val="3333FF"/>
                </a:solidFill>
              </a:rPr>
              <a:t>100</a:t>
            </a:r>
            <a:r>
              <a:rPr lang="en-US" i="0"/>
              <a:t>)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5791200" y="5867400"/>
            <a:ext cx="2286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Use (100, 150).</a:t>
            </a:r>
          </a:p>
        </p:txBody>
      </p:sp>
      <p:sp>
        <p:nvSpPr>
          <p:cNvPr id="266261" name="Text Box 21"/>
          <p:cNvSpPr txBox="1">
            <a:spLocks noChangeArrowheads="1"/>
          </p:cNvSpPr>
          <p:nvPr/>
        </p:nvSpPr>
        <p:spPr bwMode="auto">
          <a:xfrm>
            <a:off x="0" y="990600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38338" indent="-1938338" algn="ctr">
              <a:lnSpc>
                <a:spcPct val="80000"/>
              </a:lnSpc>
            </a:pPr>
            <a:r>
              <a:rPr lang="en-US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5 Continued</a:t>
            </a:r>
          </a:p>
        </p:txBody>
      </p:sp>
      <p:pic>
        <p:nvPicPr>
          <p:cNvPr id="266262" name="Picture 2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4200"/>
            <a:ext cx="4962525" cy="819150"/>
          </a:xfrm>
          <a:prstGeom prst="rect">
            <a:avLst/>
          </a:prstGeom>
          <a:noFill/>
        </p:spPr>
      </p:pic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1676400" y="5334000"/>
            <a:ext cx="3021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</a:t>
            </a:r>
            <a:r>
              <a:rPr lang="en-US" i="0"/>
              <a:t>– </a:t>
            </a:r>
            <a:r>
              <a:rPr lang="en-US">
                <a:solidFill>
                  <a:srgbClr val="009900"/>
                </a:solidFill>
              </a:rPr>
              <a:t>y</a:t>
            </a:r>
            <a:r>
              <a:rPr lang="en-US" i="0" baseline="-25000">
                <a:solidFill>
                  <a:srgbClr val="009900"/>
                </a:solidFill>
              </a:rPr>
              <a:t>1</a:t>
            </a:r>
            <a:r>
              <a:rPr lang="en-US" i="0"/>
              <a:t> = 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 i="0"/>
              <a:t>(</a:t>
            </a:r>
            <a:r>
              <a:rPr lang="en-US"/>
              <a:t>x</a:t>
            </a:r>
            <a:r>
              <a:rPr lang="en-US" i="0"/>
              <a:t> – </a:t>
            </a:r>
            <a:r>
              <a:rPr lang="en-US">
                <a:solidFill>
                  <a:srgbClr val="3333FF"/>
                </a:solidFill>
              </a:rPr>
              <a:t>x</a:t>
            </a:r>
            <a:r>
              <a:rPr lang="en-US" i="0" baseline="-25000">
                <a:solidFill>
                  <a:srgbClr val="3333FF"/>
                </a:solidFill>
              </a:rPr>
              <a:t>1</a:t>
            </a:r>
            <a:r>
              <a:rPr lang="en-US" i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9" grpId="0"/>
      <p:bldP spid="266253" grpId="0"/>
      <p:bldP spid="266254" grpId="0"/>
      <p:bldP spid="266256" grpId="0"/>
      <p:bldP spid="266258" grpId="0"/>
      <p:bldP spid="2662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838200" y="1539875"/>
            <a:ext cx="73310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1738" indent="-1201738"/>
            <a:r>
              <a:rPr lang="en-US" b="1" i="0"/>
              <a:t>Step 3 </a:t>
            </a:r>
            <a:r>
              <a:rPr lang="en-US" i="0"/>
              <a:t>Write the equation in slope-intercept form by solving for </a:t>
            </a:r>
            <a:r>
              <a:rPr lang="en-US"/>
              <a:t>y.</a:t>
            </a:r>
            <a:endParaRPr lang="en-US" b="1" i="0"/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2133600" y="2454275"/>
            <a:ext cx="3959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</a:t>
            </a:r>
            <a:r>
              <a:rPr lang="en-US" i="0"/>
              <a:t>– 150 = 1.25(</a:t>
            </a:r>
            <a:r>
              <a:rPr lang="en-US"/>
              <a:t>x</a:t>
            </a:r>
            <a:r>
              <a:rPr lang="en-US" i="0"/>
              <a:t> –</a:t>
            </a:r>
            <a:r>
              <a:rPr lang="en-US"/>
              <a:t> </a:t>
            </a:r>
            <a:r>
              <a:rPr lang="en-US" i="0"/>
              <a:t>100)</a:t>
            </a: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2133600" y="2911475"/>
            <a:ext cx="368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</a:t>
            </a:r>
            <a:r>
              <a:rPr lang="en-US" i="0"/>
              <a:t>– 150 = 1.25</a:t>
            </a:r>
            <a:r>
              <a:rPr lang="en-US"/>
              <a:t>x</a:t>
            </a:r>
            <a:r>
              <a:rPr lang="en-US" i="0"/>
              <a:t> –</a:t>
            </a:r>
            <a:r>
              <a:rPr lang="en-US"/>
              <a:t> </a:t>
            </a:r>
            <a:r>
              <a:rPr lang="en-US" i="0"/>
              <a:t>125</a:t>
            </a: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6232525" y="2911475"/>
            <a:ext cx="2235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Distribute 1.25.</a:t>
            </a:r>
          </a:p>
        </p:txBody>
      </p:sp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3184525" y="3400425"/>
            <a:ext cx="2554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  <a:r>
              <a:rPr lang="en-US" i="0"/>
              <a:t> = 1.25</a:t>
            </a:r>
            <a:r>
              <a:rPr lang="en-US"/>
              <a:t>x</a:t>
            </a:r>
            <a:r>
              <a:rPr lang="en-US" i="0"/>
              <a:t> + 25</a:t>
            </a:r>
            <a:endParaRPr lang="en-US"/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6232525" y="3368675"/>
            <a:ext cx="24161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/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Add 150 to both sides.</a:t>
            </a:r>
          </a:p>
        </p:txBody>
      </p: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838200" y="4114800"/>
            <a:ext cx="78025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Step 4 </a:t>
            </a:r>
            <a:r>
              <a:rPr lang="en-US" i="0"/>
              <a:t>Find the cost to stain an area of 75 sq. ft.</a:t>
            </a:r>
            <a:endParaRPr lang="en-US" b="1" i="0"/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2193925" y="4527550"/>
            <a:ext cx="2554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= </a:t>
            </a:r>
            <a:r>
              <a:rPr lang="en-US" i="0"/>
              <a:t>1.25</a:t>
            </a:r>
            <a:r>
              <a:rPr lang="en-US">
                <a:solidFill>
                  <a:srgbClr val="FF3300"/>
                </a:solidFill>
              </a:rPr>
              <a:t>x </a:t>
            </a:r>
            <a:r>
              <a:rPr lang="en-US"/>
              <a:t>+ </a:t>
            </a:r>
            <a:r>
              <a:rPr lang="en-US" i="0"/>
              <a:t>25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2189163" y="5029200"/>
            <a:ext cx="4581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= </a:t>
            </a:r>
            <a:r>
              <a:rPr lang="en-US" i="0"/>
              <a:t>1.25</a:t>
            </a:r>
            <a:r>
              <a:rPr lang="en-US" i="0">
                <a:solidFill>
                  <a:srgbClr val="FF3300"/>
                </a:solidFill>
              </a:rPr>
              <a:t>(75)</a:t>
            </a: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/>
              <a:t>+ </a:t>
            </a:r>
            <a:r>
              <a:rPr lang="en-US" i="0"/>
              <a:t>25 = 118.75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267277" name="Text Box 13"/>
          <p:cNvSpPr txBox="1">
            <a:spLocks noChangeArrowheads="1"/>
          </p:cNvSpPr>
          <p:nvPr/>
        </p:nvSpPr>
        <p:spPr bwMode="auto">
          <a:xfrm>
            <a:off x="2133600" y="5638800"/>
            <a:ext cx="78819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/>
              <a:t>The cost of staining 75 sq. ft. is $118.75.</a:t>
            </a: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0" y="990600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38338" indent="-1938338" algn="ctr">
              <a:lnSpc>
                <a:spcPct val="80000"/>
              </a:lnSpc>
            </a:pPr>
            <a:r>
              <a:rPr lang="en-US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5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/>
      <p:bldP spid="267270" grpId="0"/>
      <p:bldP spid="267271" grpId="0"/>
      <p:bldP spid="267272" grpId="0"/>
      <p:bldP spid="267273" grpId="0"/>
      <p:bldP spid="267274" grpId="0"/>
      <p:bldP spid="267275" grpId="0"/>
      <p:bldP spid="267276" grpId="0"/>
      <p:bldP spid="2672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40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476500"/>
            <a:ext cx="2857500" cy="2857500"/>
          </a:xfrm>
          <a:prstGeom prst="rect">
            <a:avLst/>
          </a:prstGeom>
          <a:noFill/>
        </p:spPr>
      </p:pic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8031163" y="4033838"/>
            <a:ext cx="3529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•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8348663" y="3276600"/>
            <a:ext cx="3529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•</a:t>
            </a:r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 flipV="1">
            <a:off x="8205788" y="3519488"/>
            <a:ext cx="0" cy="762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8181975" y="3505200"/>
            <a:ext cx="352425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 flipH="1">
            <a:off x="7789863" y="2971800"/>
            <a:ext cx="973137" cy="2286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7900988" y="3733800"/>
            <a:ext cx="4042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0" y="990600"/>
            <a:ext cx="9144000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1700" indent="-2171700" algn="ctr">
              <a:lnSpc>
                <a:spcPct val="80000"/>
              </a:lnSpc>
            </a:pPr>
            <a:r>
              <a:rPr lang="en-US" sz="1800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1A: Using Slope and a Point to Graph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517525" y="1524000"/>
            <a:ext cx="86264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/>
              <a:t>Graph the line with the given slope that contains the given point.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33400" y="2362200"/>
            <a:ext cx="31781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/>
              <a:t>slope = 2; (3, 1)</a:t>
            </a:r>
          </a:p>
        </p:txBody>
      </p:sp>
      <p:sp>
        <p:nvSpPr>
          <p:cNvPr id="244751" name="Text Box 15"/>
          <p:cNvSpPr txBox="1">
            <a:spLocks noChangeArrowheads="1"/>
          </p:cNvSpPr>
          <p:nvPr/>
        </p:nvSpPr>
        <p:spPr bwMode="auto">
          <a:xfrm>
            <a:off x="539750" y="2819400"/>
            <a:ext cx="33305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/>
              <a:t>Step 1 </a:t>
            </a:r>
            <a:r>
              <a:rPr lang="en-US" sz="1800" i="0"/>
              <a:t>Plot </a:t>
            </a:r>
            <a:r>
              <a:rPr lang="en-US" sz="1800" i="0">
                <a:solidFill>
                  <a:srgbClr val="800080"/>
                </a:solidFill>
              </a:rPr>
              <a:t>(3, 1)</a:t>
            </a:r>
            <a:r>
              <a:rPr lang="en-US" sz="1800" i="0"/>
              <a:t>.</a:t>
            </a:r>
            <a:endParaRPr lang="en-US" sz="1800" b="1" i="0"/>
          </a:p>
        </p:txBody>
      </p:sp>
      <p:sp>
        <p:nvSpPr>
          <p:cNvPr id="244753" name="Text Box 17"/>
          <p:cNvSpPr txBox="1">
            <a:spLocks noChangeArrowheads="1"/>
          </p:cNvSpPr>
          <p:nvPr/>
        </p:nvSpPr>
        <p:spPr bwMode="auto">
          <a:xfrm>
            <a:off x="539750" y="3276600"/>
            <a:ext cx="60134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01738" indent="-1201738"/>
            <a:r>
              <a:rPr lang="en-US" sz="1800" b="1" i="0"/>
              <a:t>Step 2 </a:t>
            </a:r>
            <a:r>
              <a:rPr lang="en-US" sz="1800" i="0"/>
              <a:t>Use the slope to move from </a:t>
            </a:r>
            <a:r>
              <a:rPr lang="en-US" sz="1800" i="0">
                <a:solidFill>
                  <a:srgbClr val="800080"/>
                </a:solidFill>
              </a:rPr>
              <a:t>(3, 1)</a:t>
            </a:r>
            <a:r>
              <a:rPr lang="en-US" sz="1800" i="0"/>
              <a:t> to another point.</a:t>
            </a:r>
            <a:endParaRPr lang="en-US" sz="1800" b="1" i="0"/>
          </a:p>
        </p:txBody>
      </p:sp>
      <p:sp>
        <p:nvSpPr>
          <p:cNvPr id="244755" name="Text Box 19"/>
          <p:cNvSpPr txBox="1">
            <a:spLocks noChangeArrowheads="1"/>
          </p:cNvSpPr>
          <p:nvPr/>
        </p:nvSpPr>
        <p:spPr bwMode="auto">
          <a:xfrm>
            <a:off x="1851025" y="4953000"/>
            <a:ext cx="46259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0"/>
              <a:t>Move </a:t>
            </a:r>
            <a:r>
              <a:rPr lang="en-US" sz="1800" i="0">
                <a:solidFill>
                  <a:schemeClr val="accent2"/>
                </a:solidFill>
              </a:rPr>
              <a:t>2 units up </a:t>
            </a:r>
            <a:r>
              <a:rPr lang="en-US" sz="1800" i="0"/>
              <a:t>and </a:t>
            </a:r>
            <a:r>
              <a:rPr lang="en-US" sz="1800" i="0">
                <a:solidFill>
                  <a:srgbClr val="009900"/>
                </a:solidFill>
              </a:rPr>
              <a:t>1 unit right</a:t>
            </a:r>
            <a:r>
              <a:rPr lang="en-US" sz="1800" i="0">
                <a:solidFill>
                  <a:schemeClr val="accent2"/>
                </a:solidFill>
              </a:rPr>
              <a:t> </a:t>
            </a:r>
            <a:r>
              <a:rPr lang="en-US" sz="1800" i="0"/>
              <a:t>and plot another point.</a:t>
            </a:r>
          </a:p>
        </p:txBody>
      </p:sp>
      <p:sp>
        <p:nvSpPr>
          <p:cNvPr id="244756" name="Text Box 20"/>
          <p:cNvSpPr txBox="1">
            <a:spLocks noChangeArrowheads="1"/>
          </p:cNvSpPr>
          <p:nvPr/>
        </p:nvSpPr>
        <p:spPr bwMode="auto">
          <a:xfrm>
            <a:off x="457200" y="5867400"/>
            <a:ext cx="800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/>
              <a:t>Step 3 </a:t>
            </a:r>
            <a:r>
              <a:rPr lang="en-US" sz="1800" i="0"/>
              <a:t>Draw the line connecting the two points. </a:t>
            </a:r>
            <a:endParaRPr lang="en-US" sz="1800" b="1" i="0"/>
          </a:p>
        </p:txBody>
      </p:sp>
      <p:sp>
        <p:nvSpPr>
          <p:cNvPr id="244757" name="Text Box 21"/>
          <p:cNvSpPr txBox="1">
            <a:spLocks noChangeArrowheads="1"/>
          </p:cNvSpPr>
          <p:nvPr/>
        </p:nvSpPr>
        <p:spPr bwMode="auto">
          <a:xfrm>
            <a:off x="8153400" y="3168650"/>
            <a:ext cx="4042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244758" name="Text Box 22"/>
          <p:cNvSpPr txBox="1">
            <a:spLocks noChangeArrowheads="1"/>
          </p:cNvSpPr>
          <p:nvPr/>
        </p:nvSpPr>
        <p:spPr bwMode="auto">
          <a:xfrm>
            <a:off x="8289925" y="4095750"/>
            <a:ext cx="117371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>
                <a:solidFill>
                  <a:srgbClr val="800080"/>
                </a:solidFill>
              </a:rPr>
              <a:t>(3, 1)</a:t>
            </a:r>
          </a:p>
        </p:txBody>
      </p:sp>
      <p:pic>
        <p:nvPicPr>
          <p:cNvPr id="244759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114800"/>
            <a:ext cx="3429000" cy="71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4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4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/>
      <p:bldP spid="244742" grpId="0"/>
      <p:bldP spid="244743" grpId="0" animBg="1"/>
      <p:bldP spid="244744" grpId="0" animBg="1"/>
      <p:bldP spid="244745" grpId="0" animBg="1"/>
      <p:bldP spid="244747" grpId="0"/>
      <p:bldP spid="244751" grpId="0"/>
      <p:bldP spid="244753" grpId="0"/>
      <p:bldP spid="244755" grpId="0"/>
      <p:bldP spid="244756" grpId="0"/>
      <p:bldP spid="244757" grpId="0"/>
      <p:bldP spid="2447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77200" cy="319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1700" indent="-2171700">
              <a:lnSpc>
                <a:spcPct val="80000"/>
              </a:lnSpc>
            </a:pPr>
            <a:r>
              <a:rPr lang="en-US" sz="1800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1C: Using Slope and a Point to Graph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517525" y="1447800"/>
            <a:ext cx="86264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/>
              <a:t>Graph the line with the given slope that contains the given point.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533400" y="2362200"/>
            <a:ext cx="3810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/>
              <a:t>slope = 0; (4, –3)</a:t>
            </a:r>
          </a:p>
        </p:txBody>
      </p:sp>
      <p:pic>
        <p:nvPicPr>
          <p:cNvPr id="24371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2705100"/>
            <a:ext cx="2857500" cy="2857500"/>
          </a:xfrm>
          <a:prstGeom prst="rect">
            <a:avLst/>
          </a:prstGeom>
          <a:noFill/>
        </p:spPr>
      </p:pic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7718425" y="4640263"/>
            <a:ext cx="14255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0">
                <a:solidFill>
                  <a:srgbClr val="800080"/>
                </a:solidFill>
              </a:rPr>
              <a:t>(4, –3)</a:t>
            </a:r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8305800" y="4267200"/>
            <a:ext cx="3113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 dirty="0">
                <a:solidFill>
                  <a:srgbClr val="FF3300"/>
                </a:solidFill>
              </a:rPr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8" grpId="0"/>
      <p:bldP spid="2437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746125" y="914400"/>
            <a:ext cx="74834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0" dirty="0" smtClean="0"/>
              <a:t>Suppose </a:t>
            </a:r>
            <a:r>
              <a:rPr lang="en-US" sz="2000" i="0" dirty="0"/>
              <a:t>a line has a slope of </a:t>
            </a:r>
            <a:r>
              <a:rPr lang="en-US" sz="2000" i="0" dirty="0">
                <a:solidFill>
                  <a:srgbClr val="FF0000"/>
                </a:solidFill>
              </a:rPr>
              <a:t>3</a:t>
            </a:r>
            <a:r>
              <a:rPr lang="en-US" sz="2000" i="0" dirty="0">
                <a:solidFill>
                  <a:srgbClr val="FF3300"/>
                </a:solidFill>
              </a:rPr>
              <a:t> </a:t>
            </a:r>
            <a:r>
              <a:rPr lang="en-US" sz="2000" i="0" dirty="0"/>
              <a:t>and contains (</a:t>
            </a:r>
            <a:r>
              <a:rPr lang="en-US" sz="2000" i="0" dirty="0">
                <a:solidFill>
                  <a:schemeClr val="accent2"/>
                </a:solidFill>
              </a:rPr>
              <a:t>2</a:t>
            </a:r>
            <a:r>
              <a:rPr lang="en-US" sz="2000" i="0" dirty="0"/>
              <a:t>,</a:t>
            </a:r>
            <a:r>
              <a:rPr lang="en-US" sz="2000" i="0" dirty="0">
                <a:solidFill>
                  <a:schemeClr val="accent2"/>
                </a:solidFill>
              </a:rPr>
              <a:t> </a:t>
            </a:r>
            <a:r>
              <a:rPr lang="en-US" sz="2000" i="0" dirty="0">
                <a:solidFill>
                  <a:srgbClr val="009900"/>
                </a:solidFill>
              </a:rPr>
              <a:t>1</a:t>
            </a:r>
            <a:r>
              <a:rPr lang="en-US" sz="2000" i="0" dirty="0"/>
              <a:t>). Let (</a:t>
            </a:r>
            <a:r>
              <a:rPr lang="en-US" sz="2000" dirty="0">
                <a:solidFill>
                  <a:schemeClr val="accent2"/>
                </a:solidFill>
              </a:rPr>
              <a:t>x</a:t>
            </a:r>
            <a:r>
              <a:rPr lang="en-US" sz="2000" dirty="0"/>
              <a:t>,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rgbClr val="009900"/>
                </a:solidFill>
              </a:rPr>
              <a:t>y</a:t>
            </a:r>
            <a:r>
              <a:rPr lang="en-US" sz="2000" i="0" dirty="0"/>
              <a:t>) be </a:t>
            </a:r>
            <a:r>
              <a:rPr lang="en-US" sz="2000" b="1" dirty="0"/>
              <a:t>any</a:t>
            </a:r>
            <a:r>
              <a:rPr lang="en-US" sz="2000" i="0" dirty="0"/>
              <a:t> </a:t>
            </a:r>
            <a:r>
              <a:rPr lang="en-US" sz="2000" i="0" dirty="0" smtClean="0"/>
              <a:t>point </a:t>
            </a:r>
            <a:r>
              <a:rPr lang="en-US" sz="2000" i="0" dirty="0"/>
              <a:t>on the line. </a:t>
            </a:r>
          </a:p>
        </p:txBody>
      </p:sp>
      <p:pic>
        <p:nvPicPr>
          <p:cNvPr id="246790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2438400"/>
            <a:ext cx="3600450" cy="762000"/>
          </a:xfrm>
          <a:prstGeom prst="rect">
            <a:avLst/>
          </a:prstGeom>
          <a:noFill/>
        </p:spPr>
      </p:pic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2076450" y="3308350"/>
            <a:ext cx="2686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3(</a:t>
            </a:r>
            <a:r>
              <a:rPr lang="en-US"/>
              <a:t>x </a:t>
            </a:r>
            <a:r>
              <a:rPr lang="en-US" i="0"/>
              <a:t>– 2) = </a:t>
            </a:r>
            <a:r>
              <a:rPr lang="en-US"/>
              <a:t>y</a:t>
            </a:r>
            <a:r>
              <a:rPr lang="en-US" i="0"/>
              <a:t> –</a:t>
            </a:r>
            <a:r>
              <a:rPr lang="en-US"/>
              <a:t> </a:t>
            </a:r>
            <a:r>
              <a:rPr lang="en-US" i="0"/>
              <a:t>1</a:t>
            </a:r>
          </a:p>
        </p:txBody>
      </p:sp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2571750" y="3886200"/>
            <a:ext cx="2686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</a:t>
            </a:r>
            <a:r>
              <a:rPr lang="en-US" i="0"/>
              <a:t>–</a:t>
            </a:r>
            <a:r>
              <a:rPr lang="en-US"/>
              <a:t> </a:t>
            </a:r>
            <a:r>
              <a:rPr lang="en-US" i="0">
                <a:solidFill>
                  <a:srgbClr val="009900"/>
                </a:solidFill>
              </a:rPr>
              <a:t>1</a:t>
            </a:r>
            <a:r>
              <a:rPr lang="en-US" i="0">
                <a:solidFill>
                  <a:srgbClr val="3333FF"/>
                </a:solidFill>
              </a:rPr>
              <a:t> </a:t>
            </a:r>
            <a:r>
              <a:rPr lang="en-US" i="0"/>
              <a:t>=</a:t>
            </a:r>
            <a:r>
              <a:rPr lang="en-US" i="0">
                <a:solidFill>
                  <a:schemeClr val="accent2"/>
                </a:solidFill>
              </a:rPr>
              <a:t> </a:t>
            </a:r>
            <a:r>
              <a:rPr lang="en-US" i="0">
                <a:solidFill>
                  <a:srgbClr val="FF3300"/>
                </a:solidFill>
              </a:rPr>
              <a:t>3</a:t>
            </a:r>
            <a:r>
              <a:rPr lang="en-US" i="0"/>
              <a:t>(</a:t>
            </a:r>
            <a:r>
              <a:rPr lang="en-US"/>
              <a:t>x </a:t>
            </a:r>
            <a:r>
              <a:rPr lang="en-US" i="0"/>
              <a:t>– </a:t>
            </a:r>
            <a:r>
              <a:rPr lang="en-US" i="0">
                <a:solidFill>
                  <a:schemeClr val="accent2"/>
                </a:solidFill>
              </a:rPr>
              <a:t>2</a:t>
            </a:r>
            <a:r>
              <a:rPr lang="en-US" i="0"/>
              <a:t>)</a:t>
            </a:r>
          </a:p>
        </p:txBody>
      </p: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76200" y="2438400"/>
            <a:ext cx="1828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3333FF"/>
                </a:solidFill>
              </a:rPr>
              <a:t>Slope formula</a:t>
            </a:r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 flipV="1">
            <a:off x="685800" y="2133600"/>
            <a:ext cx="533400" cy="381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6000750" y="1716088"/>
            <a:ext cx="314007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4488" indent="-344488">
              <a:lnSpc>
                <a:spcPct val="85000"/>
              </a:lnSpc>
            </a:pPr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Substitute into the slope formula.</a:t>
            </a:r>
          </a:p>
        </p:txBody>
      </p: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6000750" y="2590800"/>
            <a:ext cx="3101975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4488" indent="-344488">
              <a:lnSpc>
                <a:spcPct val="85000"/>
              </a:lnSpc>
            </a:pPr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Multiply both sides by (x </a:t>
            </a:r>
            <a:r>
              <a:rPr lang="en-US">
                <a:solidFill>
                  <a:srgbClr val="3333FF"/>
                </a:solidFill>
                <a:latin typeface="Arial"/>
                <a:cs typeface="Arial" charset="0"/>
              </a:rPr>
              <a:t>–</a:t>
            </a:r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 2).</a:t>
            </a:r>
          </a:p>
        </p:txBody>
      </p:sp>
      <p:sp>
        <p:nvSpPr>
          <p:cNvPr id="246797" name="Text Box 13"/>
          <p:cNvSpPr txBox="1">
            <a:spLocks noChangeArrowheads="1"/>
          </p:cNvSpPr>
          <p:nvPr/>
        </p:nvSpPr>
        <p:spPr bwMode="auto">
          <a:xfrm>
            <a:off x="6000750" y="3352800"/>
            <a:ext cx="1336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Simplify.</a:t>
            </a:r>
          </a:p>
        </p:txBody>
      </p:sp>
      <p:pic>
        <p:nvPicPr>
          <p:cNvPr id="246800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3543300" cy="819150"/>
          </a:xfrm>
          <a:prstGeom prst="rect">
            <a:avLst/>
          </a:prstGeom>
          <a:noFill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514" y="4724400"/>
            <a:ext cx="8926286" cy="15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1" grpId="0"/>
      <p:bldP spid="246792" grpId="0"/>
      <p:bldP spid="246793" grpId="0"/>
      <p:bldP spid="246794" grpId="0" animBg="1"/>
      <p:bldP spid="246795" grpId="0"/>
      <p:bldP spid="246796" grpId="0"/>
      <p:bldP spid="2467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2: Writing Linear Equations in Point-Slope Form 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839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/>
              <a:t>Write an equation in point-slope form for the line with the given slope that contains the given point.</a:t>
            </a:r>
          </a:p>
        </p:txBody>
      </p:sp>
      <p:sp>
        <p:nvSpPr>
          <p:cNvPr id="248841" name="Line 9"/>
          <p:cNvSpPr>
            <a:spLocks noChangeShapeType="1"/>
          </p:cNvSpPr>
          <p:nvPr/>
        </p:nvSpPr>
        <p:spPr bwMode="auto">
          <a:xfrm>
            <a:off x="2819400" y="2590800"/>
            <a:ext cx="0" cy="381000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>
            <a:off x="5943600" y="2590800"/>
            <a:ext cx="0" cy="381000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8851" name="Text Box 19"/>
          <p:cNvSpPr txBox="1">
            <a:spLocks noChangeArrowheads="1"/>
          </p:cNvSpPr>
          <p:nvPr/>
        </p:nvSpPr>
        <p:spPr bwMode="auto">
          <a:xfrm>
            <a:off x="76200" y="2514600"/>
            <a:ext cx="530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A.</a:t>
            </a:r>
          </a:p>
        </p:txBody>
      </p:sp>
      <p:pic>
        <p:nvPicPr>
          <p:cNvPr id="248856" name="Picture 2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52763"/>
            <a:ext cx="2609850" cy="695325"/>
          </a:xfrm>
          <a:prstGeom prst="rect">
            <a:avLst/>
          </a:prstGeom>
          <a:noFill/>
        </p:spPr>
      </p:pic>
      <p:sp>
        <p:nvSpPr>
          <p:cNvPr id="248853" name="Text Box 21"/>
          <p:cNvSpPr txBox="1">
            <a:spLocks noChangeArrowheads="1"/>
          </p:cNvSpPr>
          <p:nvPr/>
        </p:nvSpPr>
        <p:spPr bwMode="auto">
          <a:xfrm>
            <a:off x="3103563" y="2514600"/>
            <a:ext cx="5254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B.</a:t>
            </a:r>
          </a:p>
        </p:txBody>
      </p:sp>
      <p:pic>
        <p:nvPicPr>
          <p:cNvPr id="248855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2288" y="3209925"/>
            <a:ext cx="2752725" cy="400050"/>
          </a:xfrm>
          <a:prstGeom prst="rect">
            <a:avLst/>
          </a:prstGeom>
          <a:noFill/>
        </p:spPr>
      </p:pic>
      <p:sp>
        <p:nvSpPr>
          <p:cNvPr id="248857" name="Text Box 25"/>
          <p:cNvSpPr txBox="1">
            <a:spLocks noChangeArrowheads="1"/>
          </p:cNvSpPr>
          <p:nvPr/>
        </p:nvSpPr>
        <p:spPr bwMode="auto">
          <a:xfrm>
            <a:off x="6019800" y="2513013"/>
            <a:ext cx="514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C.</a:t>
            </a:r>
          </a:p>
        </p:txBody>
      </p:sp>
      <p:pic>
        <p:nvPicPr>
          <p:cNvPr id="248874" name="Picture 4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9350" y="3228975"/>
            <a:ext cx="2762250" cy="400050"/>
          </a:xfrm>
          <a:prstGeom prst="rect">
            <a:avLst/>
          </a:prstGeom>
          <a:noFill/>
        </p:spPr>
      </p:pic>
      <p:pic>
        <p:nvPicPr>
          <p:cNvPr id="248880" name="Picture 48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886200"/>
            <a:ext cx="2362200" cy="428625"/>
          </a:xfrm>
          <a:prstGeom prst="rect">
            <a:avLst/>
          </a:prstGeom>
          <a:noFill/>
        </p:spPr>
      </p:pic>
      <p:pic>
        <p:nvPicPr>
          <p:cNvPr id="248881" name="Picture 49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7350" y="3886200"/>
            <a:ext cx="2362200" cy="428625"/>
          </a:xfrm>
          <a:prstGeom prst="rect">
            <a:avLst/>
          </a:prstGeom>
          <a:noFill/>
        </p:spPr>
      </p:pic>
      <p:pic>
        <p:nvPicPr>
          <p:cNvPr id="248882" name="Picture 50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886200"/>
            <a:ext cx="2362200" cy="428625"/>
          </a:xfrm>
          <a:prstGeom prst="rect">
            <a:avLst/>
          </a:prstGeom>
          <a:noFill/>
        </p:spPr>
      </p:pic>
      <p:pic>
        <p:nvPicPr>
          <p:cNvPr id="248883" name="Picture 51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419600"/>
            <a:ext cx="2057400" cy="733425"/>
          </a:xfrm>
          <a:prstGeom prst="rect">
            <a:avLst/>
          </a:prstGeom>
          <a:noFill/>
        </p:spPr>
      </p:pic>
      <p:pic>
        <p:nvPicPr>
          <p:cNvPr id="248884" name="Picture 52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572000"/>
            <a:ext cx="2228850" cy="428625"/>
          </a:xfrm>
          <a:prstGeom prst="rect">
            <a:avLst/>
          </a:prstGeom>
          <a:noFill/>
        </p:spPr>
      </p:pic>
      <p:pic>
        <p:nvPicPr>
          <p:cNvPr id="248886" name="Picture 54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8225" y="4419600"/>
            <a:ext cx="2819400" cy="857250"/>
          </a:xfrm>
          <a:prstGeom prst="rect">
            <a:avLst/>
          </a:prstGeom>
          <a:noFill/>
        </p:spPr>
      </p:pic>
      <p:pic>
        <p:nvPicPr>
          <p:cNvPr id="248887" name="Picture 55" descr="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181600"/>
            <a:ext cx="222885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0" y="847725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3: Writing Linear Equations in Slope-Intercept Form</a:t>
            </a: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533400" y="1552575"/>
            <a:ext cx="83978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0"/>
              <a:t>Write an equation in slope-intercept form for the line with slope 3 that contains (–1, 4).</a:t>
            </a: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609600" y="2390775"/>
            <a:ext cx="8077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0"/>
              <a:t>Step 1 </a:t>
            </a:r>
            <a:r>
              <a:rPr lang="en-US" sz="2000" i="0"/>
              <a:t>Write the equation in point-slope form:</a:t>
            </a:r>
            <a:endParaRPr lang="en-US" sz="2000" b="1" i="0"/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1752600" y="3381375"/>
            <a:ext cx="268695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 </a:t>
            </a:r>
            <a:r>
              <a:rPr lang="en-US" sz="2000" i="0"/>
              <a:t>– </a:t>
            </a:r>
            <a:r>
              <a:rPr lang="en-US" sz="2000" i="0">
                <a:solidFill>
                  <a:srgbClr val="009900"/>
                </a:solidFill>
              </a:rPr>
              <a:t>4</a:t>
            </a:r>
            <a:r>
              <a:rPr lang="en-US" sz="2000" i="0"/>
              <a:t> = </a:t>
            </a:r>
            <a:r>
              <a:rPr lang="en-US" sz="2000" i="0">
                <a:solidFill>
                  <a:srgbClr val="FF0000"/>
                </a:solidFill>
              </a:rPr>
              <a:t>3</a:t>
            </a:r>
            <a:r>
              <a:rPr lang="en-US" sz="2000" i="0"/>
              <a:t>[</a:t>
            </a:r>
            <a:r>
              <a:rPr lang="en-US" sz="2000"/>
              <a:t>x</a:t>
            </a:r>
            <a:r>
              <a:rPr lang="en-US" sz="2000" i="0"/>
              <a:t> – </a:t>
            </a:r>
            <a:r>
              <a:rPr lang="en-US" sz="2000" i="0">
                <a:solidFill>
                  <a:srgbClr val="3333FF"/>
                </a:solidFill>
              </a:rPr>
              <a:t>(–1)</a:t>
            </a:r>
            <a:r>
              <a:rPr lang="en-US" sz="2000" i="0"/>
              <a:t>]</a:t>
            </a:r>
          </a:p>
        </p:txBody>
      </p:sp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152400" y="3778250"/>
            <a:ext cx="8991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55713" indent="-1255713"/>
            <a:r>
              <a:rPr lang="en-US" sz="2000" b="1" i="0" dirty="0"/>
              <a:t>Step 2 </a:t>
            </a:r>
            <a:r>
              <a:rPr lang="en-US" sz="2000" i="0" dirty="0"/>
              <a:t>Write the equation in slope-intercept form by solving for </a:t>
            </a:r>
            <a:r>
              <a:rPr lang="en-US" sz="2000" dirty="0"/>
              <a:t>y.</a:t>
            </a:r>
            <a:endParaRPr lang="en-US" sz="2000" b="1" i="0" dirty="0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1905000" y="4752975"/>
            <a:ext cx="23358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 </a:t>
            </a:r>
            <a:r>
              <a:rPr lang="en-US" sz="2000" i="0"/>
              <a:t>–</a:t>
            </a:r>
            <a:r>
              <a:rPr lang="en-US" sz="2000"/>
              <a:t> </a:t>
            </a:r>
            <a:r>
              <a:rPr lang="en-US" sz="2000" i="0"/>
              <a:t>4 = 3(</a:t>
            </a:r>
            <a:r>
              <a:rPr lang="en-US" sz="2000"/>
              <a:t>x + </a:t>
            </a:r>
            <a:r>
              <a:rPr lang="en-US" sz="2000" i="0"/>
              <a:t>1)</a:t>
            </a:r>
          </a:p>
        </p:txBody>
      </p:sp>
      <p:sp>
        <p:nvSpPr>
          <p:cNvPr id="250897" name="Arc 17"/>
          <p:cNvSpPr>
            <a:spLocks/>
          </p:cNvSpPr>
          <p:nvPr/>
        </p:nvSpPr>
        <p:spPr bwMode="auto">
          <a:xfrm>
            <a:off x="3368675" y="5086320"/>
            <a:ext cx="184731" cy="4001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 sz="2000"/>
          </a:p>
        </p:txBody>
      </p:sp>
      <p:grpSp>
        <p:nvGrpSpPr>
          <p:cNvPr id="250903" name="Group 23"/>
          <p:cNvGrpSpPr>
            <a:grpSpLocks/>
          </p:cNvGrpSpPr>
          <p:nvPr/>
        </p:nvGrpSpPr>
        <p:grpSpPr bwMode="auto">
          <a:xfrm>
            <a:off x="3124200" y="4495800"/>
            <a:ext cx="804862" cy="623888"/>
            <a:chOff x="2277" y="2442"/>
            <a:chExt cx="507" cy="393"/>
          </a:xfrm>
        </p:grpSpPr>
        <p:sp>
          <p:nvSpPr>
            <p:cNvPr id="250900" name="Arc 20"/>
            <p:cNvSpPr>
              <a:spLocks/>
            </p:cNvSpPr>
            <p:nvPr/>
          </p:nvSpPr>
          <p:spPr bwMode="auto">
            <a:xfrm rot="12028755" flipV="1">
              <a:off x="2277" y="2442"/>
              <a:ext cx="507" cy="252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 sz="2000"/>
            </a:p>
          </p:txBody>
        </p:sp>
        <p:sp>
          <p:nvSpPr>
            <p:cNvPr id="250902" name="Arc 22"/>
            <p:cNvSpPr>
              <a:spLocks/>
            </p:cNvSpPr>
            <p:nvPr/>
          </p:nvSpPr>
          <p:spPr bwMode="auto">
            <a:xfrm rot="20493903">
              <a:off x="2295" y="2583"/>
              <a:ext cx="144" cy="252"/>
            </a:xfrm>
            <a:custGeom>
              <a:avLst/>
              <a:gdLst>
                <a:gd name="G0" fmla="+- 0 0 0"/>
                <a:gd name="G1" fmla="+- 21361 0 0"/>
                <a:gd name="G2" fmla="+- 21600 0 0"/>
                <a:gd name="T0" fmla="*/ 3204 w 16460"/>
                <a:gd name="T1" fmla="*/ 0 h 21361"/>
                <a:gd name="T2" fmla="*/ 16460 w 16460"/>
                <a:gd name="T3" fmla="*/ 7374 h 21361"/>
                <a:gd name="T4" fmla="*/ 0 w 16460"/>
                <a:gd name="T5" fmla="*/ 21361 h 2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60" h="21361" fill="none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</a:path>
                <a:path w="16460" h="21361" stroke="0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  <a:lnTo>
                    <a:pt x="0" y="21361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CA" sz="2000"/>
            </a:p>
          </p:txBody>
        </p:sp>
      </p:grpSp>
      <p:sp>
        <p:nvSpPr>
          <p:cNvPr id="250904" name="Text Box 24"/>
          <p:cNvSpPr txBox="1">
            <a:spLocks noChangeArrowheads="1"/>
          </p:cNvSpPr>
          <p:nvPr/>
        </p:nvSpPr>
        <p:spPr bwMode="auto">
          <a:xfrm>
            <a:off x="1933575" y="5241925"/>
            <a:ext cx="210185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 </a:t>
            </a:r>
            <a:r>
              <a:rPr lang="en-US" sz="2000" i="0"/>
              <a:t>– 4 = 3</a:t>
            </a:r>
            <a:r>
              <a:rPr lang="en-US" sz="2000"/>
              <a:t>x</a:t>
            </a:r>
            <a:r>
              <a:rPr lang="en-US" sz="2000" i="0"/>
              <a:t> + 3</a:t>
            </a:r>
          </a:p>
        </p:txBody>
      </p:sp>
      <p:grpSp>
        <p:nvGrpSpPr>
          <p:cNvPr id="250914" name="Group 34"/>
          <p:cNvGrpSpPr>
            <a:grpSpLocks/>
          </p:cNvGrpSpPr>
          <p:nvPr/>
        </p:nvGrpSpPr>
        <p:grpSpPr bwMode="auto">
          <a:xfrm>
            <a:off x="2012950" y="5610225"/>
            <a:ext cx="2317750" cy="438150"/>
            <a:chOff x="1268" y="3516"/>
            <a:chExt cx="1460" cy="276"/>
          </a:xfrm>
        </p:grpSpPr>
        <p:sp>
          <p:nvSpPr>
            <p:cNvPr id="250906" name="Text Box 26"/>
            <p:cNvSpPr txBox="1">
              <a:spLocks noChangeArrowheads="1"/>
            </p:cNvSpPr>
            <p:nvPr/>
          </p:nvSpPr>
          <p:spPr bwMode="auto">
            <a:xfrm>
              <a:off x="1306" y="3516"/>
              <a:ext cx="1265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rgbClr val="FF3300"/>
                  </a:solidFill>
                </a:rPr>
                <a:t> + 4         + 4</a:t>
              </a:r>
            </a:p>
          </p:txBody>
        </p:sp>
        <p:sp>
          <p:nvSpPr>
            <p:cNvPr id="250907" name="Line 27"/>
            <p:cNvSpPr>
              <a:spLocks noChangeShapeType="1"/>
            </p:cNvSpPr>
            <p:nvPr/>
          </p:nvSpPr>
          <p:spPr bwMode="auto">
            <a:xfrm>
              <a:off x="1268" y="3792"/>
              <a:ext cx="53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 sz="2000"/>
            </a:p>
          </p:txBody>
        </p:sp>
        <p:sp>
          <p:nvSpPr>
            <p:cNvPr id="250908" name="Line 28"/>
            <p:cNvSpPr>
              <a:spLocks noChangeShapeType="1"/>
            </p:cNvSpPr>
            <p:nvPr/>
          </p:nvSpPr>
          <p:spPr bwMode="auto">
            <a:xfrm>
              <a:off x="2016" y="3792"/>
              <a:ext cx="71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 sz="2000"/>
            </a:p>
          </p:txBody>
        </p:sp>
      </p:grpSp>
      <p:sp>
        <p:nvSpPr>
          <p:cNvPr id="250909" name="Text Box 29"/>
          <p:cNvSpPr txBox="1">
            <a:spLocks noChangeArrowheads="1"/>
          </p:cNvSpPr>
          <p:nvPr/>
        </p:nvSpPr>
        <p:spPr bwMode="auto">
          <a:xfrm>
            <a:off x="2590800" y="6124575"/>
            <a:ext cx="15953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  <a:r>
              <a:rPr lang="en-US" sz="2000" i="0"/>
              <a:t> = 3</a:t>
            </a:r>
            <a:r>
              <a:rPr lang="en-US" sz="2000"/>
              <a:t>x </a:t>
            </a:r>
            <a:r>
              <a:rPr lang="en-US" sz="2000" i="0"/>
              <a:t>+</a:t>
            </a:r>
            <a:r>
              <a:rPr lang="en-US" sz="2000"/>
              <a:t> </a:t>
            </a:r>
            <a:r>
              <a:rPr lang="en-US" sz="2000" i="0"/>
              <a:t>7</a:t>
            </a:r>
          </a:p>
        </p:txBody>
      </p:sp>
      <p:sp>
        <p:nvSpPr>
          <p:cNvPr id="250916" name="Text Box 36"/>
          <p:cNvSpPr txBox="1">
            <a:spLocks noChangeArrowheads="1"/>
          </p:cNvSpPr>
          <p:nvPr/>
        </p:nvSpPr>
        <p:spPr bwMode="auto">
          <a:xfrm>
            <a:off x="1600200" y="2847975"/>
            <a:ext cx="25715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 </a:t>
            </a:r>
            <a:r>
              <a:rPr lang="en-US" sz="2000" i="0"/>
              <a:t>– </a:t>
            </a:r>
            <a:r>
              <a:rPr lang="en-US" sz="2000">
                <a:solidFill>
                  <a:srgbClr val="009900"/>
                </a:solidFill>
              </a:rPr>
              <a:t>y</a:t>
            </a:r>
            <a:r>
              <a:rPr lang="en-US" sz="2000" i="0" baseline="-25000">
                <a:solidFill>
                  <a:srgbClr val="009900"/>
                </a:solidFill>
              </a:rPr>
              <a:t>1</a:t>
            </a:r>
            <a:r>
              <a:rPr lang="en-US" sz="2000" i="0"/>
              <a:t> = </a:t>
            </a:r>
            <a:r>
              <a:rPr lang="en-US" sz="2000">
                <a:solidFill>
                  <a:srgbClr val="FF0000"/>
                </a:solidFill>
              </a:rPr>
              <a:t>m</a:t>
            </a:r>
            <a:r>
              <a:rPr lang="en-US" sz="2000" i="0"/>
              <a:t>(</a:t>
            </a:r>
            <a:r>
              <a:rPr lang="en-US" sz="2000"/>
              <a:t>x</a:t>
            </a:r>
            <a:r>
              <a:rPr lang="en-US" sz="2000" i="0"/>
              <a:t> – </a:t>
            </a:r>
            <a:r>
              <a:rPr lang="en-US" sz="2000">
                <a:solidFill>
                  <a:srgbClr val="3333FF"/>
                </a:solidFill>
              </a:rPr>
              <a:t>x</a:t>
            </a:r>
            <a:r>
              <a:rPr lang="en-US" sz="2000" i="0" baseline="-25000">
                <a:solidFill>
                  <a:srgbClr val="3333FF"/>
                </a:solidFill>
              </a:rPr>
              <a:t>1</a:t>
            </a:r>
            <a:r>
              <a:rPr lang="en-US" sz="2000" i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/>
      <p:bldP spid="250888" grpId="0"/>
      <p:bldP spid="250889" grpId="0"/>
      <p:bldP spid="250891" grpId="0"/>
      <p:bldP spid="250904" grpId="0"/>
      <p:bldP spid="250909" grpId="0"/>
      <p:bldP spid="2509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i="0">
                <a:solidFill>
                  <a:srgbClr val="FF33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3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77507" name="Group 3"/>
          <p:cNvGrpSpPr>
            <a:grpSpLocks/>
          </p:cNvGrpSpPr>
          <p:nvPr/>
        </p:nvGrpSpPr>
        <p:grpSpPr bwMode="auto">
          <a:xfrm>
            <a:off x="593725" y="1435100"/>
            <a:ext cx="8321675" cy="1155700"/>
            <a:chOff x="415" y="748"/>
            <a:chExt cx="5242" cy="728"/>
          </a:xfrm>
        </p:grpSpPr>
        <p:sp>
          <p:nvSpPr>
            <p:cNvPr id="277508" name="Text Box 4"/>
            <p:cNvSpPr txBox="1">
              <a:spLocks noChangeArrowheads="1"/>
            </p:cNvSpPr>
            <p:nvPr/>
          </p:nvSpPr>
          <p:spPr bwMode="auto">
            <a:xfrm>
              <a:off x="415" y="748"/>
              <a:ext cx="5242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b="1" i="0"/>
                <a:t>Write an equation in slope-intercept form for the line with slope    that contains (–3, 1).</a:t>
              </a:r>
            </a:p>
          </p:txBody>
        </p:sp>
        <p:pic>
          <p:nvPicPr>
            <p:cNvPr id="277509" name="Picture 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4" y="1056"/>
              <a:ext cx="132" cy="420"/>
            </a:xfrm>
            <a:prstGeom prst="rect">
              <a:avLst/>
            </a:prstGeom>
            <a:noFill/>
          </p:spPr>
        </p:pic>
      </p:grp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609600" y="2847975"/>
            <a:ext cx="74152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Step 1 </a:t>
            </a:r>
            <a:r>
              <a:rPr lang="en-US" i="0"/>
              <a:t>Write the equation in point-slope form:</a:t>
            </a:r>
            <a:endParaRPr lang="en-US" b="1" i="0"/>
          </a:p>
        </p:txBody>
      </p:sp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5683250" y="6629400"/>
            <a:ext cx="28781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  <a:latin typeface="Arial" charset="0"/>
                <a:cs typeface="Arial" charset="0"/>
              </a:rPr>
              <a:t>Add 1 to both sides.</a:t>
            </a:r>
          </a:p>
        </p:txBody>
      </p:sp>
      <p:sp>
        <p:nvSpPr>
          <p:cNvPr id="277521" name="Text Box 17"/>
          <p:cNvSpPr txBox="1">
            <a:spLocks noChangeArrowheads="1"/>
          </p:cNvSpPr>
          <p:nvPr/>
        </p:nvSpPr>
        <p:spPr bwMode="auto">
          <a:xfrm>
            <a:off x="1600200" y="3305175"/>
            <a:ext cx="3021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 </a:t>
            </a:r>
            <a:r>
              <a:rPr lang="en-US" i="0"/>
              <a:t>– </a:t>
            </a:r>
            <a:r>
              <a:rPr lang="en-US">
                <a:solidFill>
                  <a:srgbClr val="009900"/>
                </a:solidFill>
              </a:rPr>
              <a:t>y</a:t>
            </a:r>
            <a:r>
              <a:rPr lang="en-US" i="0" baseline="-25000">
                <a:solidFill>
                  <a:srgbClr val="009900"/>
                </a:solidFill>
              </a:rPr>
              <a:t>1</a:t>
            </a:r>
            <a:r>
              <a:rPr lang="en-US" i="0"/>
              <a:t> = 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 i="0"/>
              <a:t>(</a:t>
            </a:r>
            <a:r>
              <a:rPr lang="en-US"/>
              <a:t>x</a:t>
            </a:r>
            <a:r>
              <a:rPr lang="en-US" i="0"/>
              <a:t> – </a:t>
            </a:r>
            <a:r>
              <a:rPr lang="en-US">
                <a:solidFill>
                  <a:srgbClr val="3333FF"/>
                </a:solidFill>
              </a:rPr>
              <a:t>x</a:t>
            </a:r>
            <a:r>
              <a:rPr lang="en-US" i="0" baseline="-25000">
                <a:solidFill>
                  <a:srgbClr val="3333FF"/>
                </a:solidFill>
              </a:rPr>
              <a:t>1</a:t>
            </a:r>
            <a:r>
              <a:rPr lang="en-US" i="0"/>
              <a:t>)</a:t>
            </a:r>
          </a:p>
        </p:txBody>
      </p:sp>
      <p:pic>
        <p:nvPicPr>
          <p:cNvPr id="277522" name="Picture 1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38575"/>
            <a:ext cx="2495550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  <p:bldP spid="2775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0" y="849868"/>
            <a:ext cx="9144000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38338" indent="-1938338" algn="ctr">
              <a:lnSpc>
                <a:spcPct val="80000"/>
              </a:lnSpc>
            </a:pPr>
            <a:r>
              <a:rPr lang="en-US" sz="1800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4A: Using Two Points to Write an Equation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04801" y="1106269"/>
            <a:ext cx="8839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975" indent="-53975"/>
            <a:r>
              <a:rPr lang="en-US" sz="1800" b="1" i="0" dirty="0"/>
              <a:t>Write an equation in slope-intercept form for the line through the two points.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457200" y="1752600"/>
            <a:ext cx="24641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0"/>
              <a:t>(2, –3) and (4,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10525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38338" indent="-1938338" algn="ctr">
              <a:lnSpc>
                <a:spcPct val="80000"/>
              </a:lnSpc>
            </a:pPr>
            <a:r>
              <a:rPr lang="en-US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5: </a:t>
            </a:r>
            <a:r>
              <a:rPr lang="en-US">
                <a:solidFill>
                  <a:srgbClr val="800080"/>
                </a:solidFill>
                <a:latin typeface="Arial Black" pitchFamily="34" charset="0"/>
                <a:cs typeface="Arial" charset="0"/>
              </a:rPr>
              <a:t>Problem-Solving Application</a:t>
            </a:r>
            <a:endParaRPr lang="en-US" i="0">
              <a:solidFill>
                <a:srgbClr val="006699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1295400" y="1371600"/>
            <a:ext cx="7620000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/>
              <a:t>The cost to stain a deck is a linear function of the deck’s area. The cost to stain 100, 250, 400 square feet are shown in the table. Write an equation in slope-intercept form that represents the function. Then find the cost to stain a deck whose area is 75 square feet. </a:t>
            </a:r>
          </a:p>
        </p:txBody>
      </p:sp>
      <p:pic>
        <p:nvPicPr>
          <p:cNvPr id="263209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343400"/>
            <a:ext cx="37338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10737</TotalTime>
  <Words>689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Times New Roman</vt:lpstr>
      <vt:lpstr>Verdana</vt:lpstr>
      <vt:lpstr>Arial</vt:lpstr>
      <vt:lpstr>Arial Black</vt:lpstr>
      <vt:lpstr>Symbol</vt:lpstr>
      <vt:lpstr>Arial MT Bl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admin</cp:lastModifiedBy>
  <cp:revision>239</cp:revision>
  <cp:lastPrinted>2002-10-02T17:02:09Z</cp:lastPrinted>
  <dcterms:created xsi:type="dcterms:W3CDTF">2002-04-04T21:42:53Z</dcterms:created>
  <dcterms:modified xsi:type="dcterms:W3CDTF">2012-01-30T12:30:01Z</dcterms:modified>
</cp:coreProperties>
</file>