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6" r:id="rId4"/>
    <p:sldId id="268" r:id="rId5"/>
    <p:sldId id="293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15C85-39F1-48D3-9CEF-B72338133314}" type="datetimeFigureOut">
              <a:rPr lang="en-CA" smtClean="0"/>
              <a:t>26/01/2012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301D9-509D-4483-A8AA-7A90BE61C02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D72F1-2FA4-4246-B7D0-3639AF7AA090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63DE0-D4BD-43D1-A745-78F1F1E729AD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636F0-DC18-4A3D-9372-1FB522A36692}" type="slidenum">
              <a:rPr lang="en-US"/>
              <a:pPr/>
              <a:t>2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AECBB-D3B3-4B28-8FEA-34694D7D457B}" type="slidenum">
              <a:rPr lang="en-US"/>
              <a:pPr/>
              <a:t>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F660D6-8896-41D5-9CFE-E0D3BAE3E119}" type="slidenum">
              <a:rPr lang="en-US"/>
              <a:pPr/>
              <a:t>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921AB-B86F-4FA0-8C0E-EDD68CEDB227}" type="slidenum">
              <a:rPr lang="en-US"/>
              <a:pPr/>
              <a:t>5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D13E9F-5A19-4EAC-A558-F96ADB345342}" type="slidenum">
              <a:rPr lang="en-US"/>
              <a:pPr/>
              <a:t>6</a:t>
            </a:fld>
            <a:endParaRPr lang="en-US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B6FAC0-6FEF-4667-AD3E-AD3120712F91}" type="datetimeFigureOut">
              <a:rPr lang="en-CA" smtClean="0"/>
              <a:pPr/>
              <a:t>26/01/2012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135902-EEE4-4A27-889B-A7AB45B9D23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16632"/>
            <a:ext cx="6172200" cy="1013498"/>
          </a:xfrm>
        </p:spPr>
        <p:txBody>
          <a:bodyPr/>
          <a:lstStyle/>
          <a:p>
            <a:r>
              <a:rPr lang="en-CA" dirty="0" smtClean="0"/>
              <a:t>5.6 – The Quadratic Formula</a:t>
            </a:r>
            <a:br>
              <a:rPr lang="en-CA" dirty="0" smtClean="0"/>
            </a:br>
            <a:r>
              <a:rPr lang="en-CA" dirty="0" smtClean="0"/>
              <a:t>And Ch 5 Review</a:t>
            </a:r>
            <a:endParaRPr lang="en-CA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459764" y="1905000"/>
            <a:ext cx="5424604" cy="19050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en-US" sz="2000" dirty="0"/>
              <a:t>Solve quadratic equations using the </a:t>
            </a:r>
            <a:r>
              <a:rPr lang="en-US" altLang="en-US" sz="2000" b="1" dirty="0"/>
              <a:t>Quadratic Formula.</a:t>
            </a:r>
          </a:p>
          <a:p>
            <a:pPr>
              <a:spcBef>
                <a:spcPct val="20000"/>
              </a:spcBef>
            </a:pPr>
            <a:endParaRPr lang="en-US" altLang="en-US" sz="2000" dirty="0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2267744" y="1219200"/>
            <a:ext cx="576064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2000" i="1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sz="2000" i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77180" y="1412776"/>
            <a:ext cx="216277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ax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</a:t>
            </a:r>
            <a:r>
              <a:rPr lang="en-US" i="1" dirty="0" err="1" smtClean="0">
                <a:latin typeface="Verdana" pitchFamily="34" charset="0"/>
              </a:rPr>
              <a:t>bx</a:t>
            </a:r>
            <a:r>
              <a:rPr lang="en-US" dirty="0" smtClean="0">
                <a:latin typeface="Verdana" pitchFamily="34" charset="0"/>
              </a:rPr>
              <a:t> +</a:t>
            </a:r>
            <a:r>
              <a:rPr lang="en-US" i="1" dirty="0" smtClean="0">
                <a:latin typeface="Verdana" pitchFamily="34" charset="0"/>
              </a:rPr>
              <a:t> c = 0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072133"/>
            <a:ext cx="4320480" cy="232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537245"/>
            <a:ext cx="17240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11560" y="5486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Solve:</a:t>
            </a:r>
            <a:endParaRPr lang="en-CA" dirty="0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836712"/>
            <a:ext cx="4752528" cy="2636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4725119"/>
            <a:ext cx="8010525" cy="1800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620688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the zeros of </a:t>
            </a:r>
            <a:r>
              <a:rPr lang="en-US" altLang="en-US" b="1" i="1"/>
              <a:t>f</a:t>
            </a:r>
            <a:r>
              <a:rPr lang="en-US" altLang="en-US" b="1"/>
              <a:t>(</a:t>
            </a:r>
            <a:r>
              <a:rPr lang="en-US" altLang="en-US" b="1" i="1"/>
              <a:t>x</a:t>
            </a:r>
            <a:r>
              <a:rPr lang="en-US" altLang="en-US" b="1"/>
              <a:t>)= 2</a:t>
            </a:r>
            <a:r>
              <a:rPr lang="en-US" altLang="en-US" b="1" i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– 16</a:t>
            </a:r>
            <a:r>
              <a:rPr lang="en-US" altLang="en-US" b="1" i="1"/>
              <a:t>x </a:t>
            </a:r>
            <a:r>
              <a:rPr lang="en-US" altLang="en-US" b="1"/>
              <a:t>+ 27 using the Quadratic Formula.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1166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Example 1: Quadratic Functions with Real Zeros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105400" y="1052736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Set f(x) = 0.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29716" name="Object 20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1026" name="Equation" r:id="rId4" imgW="164880" imgH="279360" progId="">
              <p:embed/>
            </p:oleObj>
          </a:graphicData>
        </a:graphic>
      </p:graphicFrame>
      <p:graphicFrame>
        <p:nvGraphicFramePr>
          <p:cNvPr id="29719" name="Object 23"/>
          <p:cNvGraphicFramePr>
            <a:graphicFrameLocks noChangeAspect="1"/>
          </p:cNvGraphicFramePr>
          <p:nvPr/>
        </p:nvGraphicFramePr>
        <p:xfrm>
          <a:off x="2432050" y="1363663"/>
          <a:ext cx="165100" cy="279400"/>
        </p:xfrm>
        <a:graphic>
          <a:graphicData uri="http://schemas.openxmlformats.org/presentationml/2006/ole">
            <p:oleObj spid="_x0000_s1027" name="Equation" r:id="rId5" imgW="164880" imgH="279360" progId="">
              <p:embed/>
            </p:oleObj>
          </a:graphicData>
        </a:graphic>
      </p:graphicFrame>
      <p:graphicFrame>
        <p:nvGraphicFramePr>
          <p:cNvPr id="29721" name="Object 25"/>
          <p:cNvGraphicFramePr>
            <a:graphicFrameLocks noChangeAspect="1"/>
          </p:cNvGraphicFramePr>
          <p:nvPr/>
        </p:nvGraphicFramePr>
        <p:xfrm>
          <a:off x="2565400" y="1358900"/>
          <a:ext cx="914400" cy="288925"/>
        </p:xfrm>
        <a:graphic>
          <a:graphicData uri="http://schemas.openxmlformats.org/presentationml/2006/ole">
            <p:oleObj spid="_x0000_s1028" name="Equation" r:id="rId6" imgW="914400" imgH="289440" progId="">
              <p:embed/>
            </p:oleObj>
          </a:graphicData>
        </a:graphic>
      </p:graphicFrame>
      <p:graphicFrame>
        <p:nvGraphicFramePr>
          <p:cNvPr id="29724" name="Object 28"/>
          <p:cNvGraphicFramePr>
            <a:graphicFrameLocks noChangeAspect="1"/>
          </p:cNvGraphicFramePr>
          <p:nvPr/>
        </p:nvGraphicFramePr>
        <p:xfrm>
          <a:off x="2940050" y="1363663"/>
          <a:ext cx="165100" cy="279400"/>
        </p:xfrm>
        <a:graphic>
          <a:graphicData uri="http://schemas.openxmlformats.org/presentationml/2006/ole">
            <p:oleObj spid="_x0000_s1029" name="Equation" r:id="rId7" imgW="164880" imgH="279360" progId="">
              <p:embed/>
            </p:oleObj>
          </a:graphicData>
        </a:graphic>
      </p:graphicFrame>
      <p:pic>
        <p:nvPicPr>
          <p:cNvPr id="29725" name="Picture 29" descr="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1484784"/>
            <a:ext cx="2371725" cy="771525"/>
          </a:xfrm>
          <a:prstGeom prst="rect">
            <a:avLst/>
          </a:prstGeom>
          <a:noFill/>
        </p:spPr>
      </p:pic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404813" y="1052736"/>
            <a:ext cx="3176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i="1" dirty="0"/>
              <a:t> </a:t>
            </a:r>
            <a:r>
              <a:rPr lang="en-US" dirty="0"/>
              <a:t>– </a:t>
            </a:r>
            <a:r>
              <a:rPr lang="en-US" dirty="0">
                <a:solidFill>
                  <a:srgbClr val="3333FF"/>
                </a:solidFill>
              </a:rPr>
              <a:t>16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dirty="0">
                <a:solidFill>
                  <a:srgbClr val="00FF00"/>
                </a:solidFill>
              </a:rPr>
              <a:t>27</a:t>
            </a:r>
            <a:r>
              <a:rPr lang="en-US" dirty="0"/>
              <a:t> = 0</a:t>
            </a:r>
          </a:p>
        </p:txBody>
      </p:sp>
      <p:pic>
        <p:nvPicPr>
          <p:cNvPr id="18" name="Picture 4" descr="graph 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4409901"/>
            <a:ext cx="4648200" cy="240347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" y="54868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Find the zeros of </a:t>
            </a:r>
            <a:r>
              <a:rPr lang="en-US" altLang="en-US" b="1" i="1"/>
              <a:t>f</a:t>
            </a:r>
            <a:r>
              <a:rPr lang="en-US" altLang="en-US" b="1"/>
              <a:t>(</a:t>
            </a:r>
            <a:r>
              <a:rPr lang="en-US" altLang="en-US" b="1" i="1"/>
              <a:t>x</a:t>
            </a:r>
            <a:r>
              <a:rPr lang="en-US" altLang="en-US" b="1"/>
              <a:t>) = </a:t>
            </a:r>
            <a:r>
              <a:rPr lang="en-US" altLang="en-US" b="1" i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+ 3</a:t>
            </a:r>
            <a:r>
              <a:rPr lang="en-US" altLang="en-US" b="1" i="1"/>
              <a:t>x </a:t>
            </a:r>
            <a:r>
              <a:rPr lang="en-US" altLang="en-US" b="1"/>
              <a:t>–</a:t>
            </a:r>
            <a:r>
              <a:rPr lang="en-US" altLang="en-US" b="1" i="1"/>
              <a:t> </a:t>
            </a:r>
            <a:r>
              <a:rPr lang="en-US" altLang="en-US" b="1"/>
              <a:t>7 using the Quadratic Formula.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4460677" y="1109886"/>
            <a:ext cx="219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solidFill>
                  <a:srgbClr val="3333FF"/>
                </a:solidFill>
                <a:latin typeface="Arial" charset="0"/>
              </a:rPr>
              <a:t>Set f(x) = 0.</a:t>
            </a:r>
            <a:endParaRPr lang="en-US" i="1">
              <a:latin typeface="Arial" charset="0"/>
              <a:sym typeface="Symbol" pitchFamily="18" charset="2"/>
            </a:endParaRPr>
          </a:p>
        </p:txBody>
      </p:sp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0" y="446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dirty="0">
                <a:solidFill>
                  <a:srgbClr val="006699"/>
                </a:solidFill>
                <a:latin typeface="Arial Black" pitchFamily="34" charset="0"/>
              </a:rPr>
              <a:t> Example 1a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graphicFrame>
        <p:nvGraphicFramePr>
          <p:cNvPr id="57366" name="Object 22"/>
          <p:cNvGraphicFramePr>
            <a:graphicFrameLocks noChangeAspect="1"/>
          </p:cNvGraphicFramePr>
          <p:nvPr/>
        </p:nvGraphicFramePr>
        <p:xfrm>
          <a:off x="2940050" y="1477963"/>
          <a:ext cx="165100" cy="279400"/>
        </p:xfrm>
        <a:graphic>
          <a:graphicData uri="http://schemas.openxmlformats.org/presentationml/2006/ole">
            <p:oleObj spid="_x0000_s2051" name="Equation" r:id="rId4" imgW="914400" imgH="289440" progId="">
              <p:embed/>
            </p:oleObj>
          </a:graphicData>
        </a:graphic>
      </p:graphicFrame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539552" y="1052736"/>
            <a:ext cx="270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+ </a:t>
            </a:r>
            <a:r>
              <a:rPr lang="en-US">
                <a:solidFill>
                  <a:srgbClr val="3333FF"/>
                </a:solidFill>
              </a:rPr>
              <a:t>3</a:t>
            </a:r>
            <a:r>
              <a:rPr lang="en-US" i="1"/>
              <a:t>x</a:t>
            </a:r>
            <a:r>
              <a:rPr lang="en-US"/>
              <a:t> </a:t>
            </a:r>
            <a:r>
              <a:rPr lang="en-US">
                <a:solidFill>
                  <a:srgbClr val="00FF00"/>
                </a:solidFill>
              </a:rPr>
              <a:t>–</a:t>
            </a:r>
            <a:r>
              <a:rPr lang="en-US"/>
              <a:t> </a:t>
            </a:r>
            <a:r>
              <a:rPr lang="en-US">
                <a:solidFill>
                  <a:srgbClr val="00FF00"/>
                </a:solidFill>
              </a:rPr>
              <a:t>7</a:t>
            </a:r>
            <a:r>
              <a:rPr lang="en-US"/>
              <a:t> = 0 </a:t>
            </a:r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/>
      <p:bldP spid="573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79512" y="44624"/>
            <a:ext cx="6560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Properties of Solving Quadratic Equations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6441676" y="44624"/>
            <a:ext cx="2162772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ax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</a:t>
            </a:r>
            <a:r>
              <a:rPr lang="en-US" i="1" dirty="0" err="1" smtClean="0">
                <a:latin typeface="Verdana" pitchFamily="34" charset="0"/>
              </a:rPr>
              <a:t>bx</a:t>
            </a:r>
            <a:r>
              <a:rPr lang="en-US" dirty="0" smtClean="0">
                <a:latin typeface="Verdana" pitchFamily="34" charset="0"/>
              </a:rPr>
              <a:t> +</a:t>
            </a:r>
            <a:r>
              <a:rPr lang="en-US" i="1" dirty="0" smtClean="0">
                <a:latin typeface="Verdana" pitchFamily="34" charset="0"/>
              </a:rPr>
              <a:t> c = 0</a:t>
            </a:r>
            <a:endParaRPr lang="en-CA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80467"/>
            <a:ext cx="7077075" cy="390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912515"/>
            <a:ext cx="7058025" cy="1076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3920083"/>
            <a:ext cx="7077075" cy="1381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83568" y="2132856"/>
            <a:ext cx="2202847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Verdana" pitchFamily="34" charset="0"/>
              </a:rPr>
              <a:t>9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</a:t>
            </a:r>
            <a:r>
              <a:rPr lang="en-US" i="1" dirty="0">
                <a:latin typeface="Verdana" pitchFamily="34" charset="0"/>
              </a:rPr>
              <a:t>6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</a:rPr>
              <a:t> +</a:t>
            </a:r>
            <a:r>
              <a:rPr lang="en-US" i="1" dirty="0" smtClean="0">
                <a:latin typeface="Verdana" pitchFamily="34" charset="0"/>
              </a:rPr>
              <a:t> 1 = 0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4499992" y="2132856"/>
            <a:ext cx="1702710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i="1" dirty="0" smtClean="0">
                <a:latin typeface="Verdana" pitchFamily="34" charset="0"/>
              </a:rPr>
              <a:t>8x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+ </a:t>
            </a:r>
            <a:r>
              <a:rPr lang="en-US" i="1" dirty="0">
                <a:latin typeface="Verdana" pitchFamily="34" charset="0"/>
              </a:rPr>
              <a:t>4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i="1" dirty="0" smtClean="0">
                <a:latin typeface="Verdana" pitchFamily="34" charset="0"/>
              </a:rPr>
              <a:t>= 0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971600" y="5445224"/>
            <a:ext cx="1481496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Verdana" pitchFamily="34" charset="0"/>
              </a:rPr>
              <a:t>2</a:t>
            </a:r>
            <a:r>
              <a:rPr lang="en-US" i="1" dirty="0" smtClean="0">
                <a:latin typeface="Verdana" pitchFamily="34" charset="0"/>
              </a:rPr>
              <a:t>x</a:t>
            </a:r>
            <a:r>
              <a:rPr lang="en-US" baseline="30000" dirty="0" smtClean="0">
                <a:latin typeface="Verdana" pitchFamily="34" charset="0"/>
              </a:rPr>
              <a:t>2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-</a:t>
            </a:r>
            <a:r>
              <a:rPr lang="en-US" dirty="0" smtClean="0">
                <a:latin typeface="Verdana" pitchFamily="34" charset="0"/>
              </a:rPr>
              <a:t> 4</a:t>
            </a:r>
            <a:r>
              <a:rPr lang="en-US" i="1" dirty="0" smtClean="0">
                <a:latin typeface="Verdana" pitchFamily="34" charset="0"/>
              </a:rPr>
              <a:t> = 0</a:t>
            </a:r>
            <a:endParaRPr lang="en-CA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9" name="Text Box 33"/>
          <p:cNvSpPr txBox="1">
            <a:spLocks noChangeArrowheads="1"/>
          </p:cNvSpPr>
          <p:nvPr/>
        </p:nvSpPr>
        <p:spPr bwMode="auto">
          <a:xfrm>
            <a:off x="676275" y="45152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Properties of Solving Quadratic Equations</a:t>
            </a:r>
          </a:p>
        </p:txBody>
      </p:sp>
      <p:pic>
        <p:nvPicPr>
          <p:cNvPr id="91170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76400"/>
            <a:ext cx="72390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3400" y="2060848"/>
            <a:ext cx="72390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176709" cy="3392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715327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668344" y="436510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Draw a picture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138</Words>
  <Application>Microsoft Office PowerPoint</Application>
  <PresentationFormat>On-screen Show (4:3)</PresentationFormat>
  <Paragraphs>25</Paragraphs>
  <Slides>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Equation</vt:lpstr>
      <vt:lpstr>5.6 – The Quadratic Formula And Ch 5 Review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 – The Quadratic Formula And Ch 5 Review</dc:title>
  <dc:creator>admin</dc:creator>
  <cp:lastModifiedBy>admin</cp:lastModifiedBy>
  <cp:revision>4</cp:revision>
  <dcterms:created xsi:type="dcterms:W3CDTF">2012-01-27T04:07:19Z</dcterms:created>
  <dcterms:modified xsi:type="dcterms:W3CDTF">2012-01-27T05:30:36Z</dcterms:modified>
</cp:coreProperties>
</file>