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11" r:id="rId2"/>
    <p:sldId id="415" r:id="rId3"/>
    <p:sldId id="41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3300"/>
    <a:srgbClr val="FF6600"/>
    <a:srgbClr val="CEE1FE"/>
    <a:srgbClr val="66FF99"/>
    <a:srgbClr val="99FFCC"/>
    <a:srgbClr val="008000"/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97" autoAdjust="0"/>
    <p:restoredTop sz="96054" autoAdjust="0"/>
  </p:normalViewPr>
  <p:slideViewPr>
    <p:cSldViewPr>
      <p:cViewPr varScale="1">
        <p:scale>
          <a:sx n="71" d="100"/>
          <a:sy n="71" d="100"/>
        </p:scale>
        <p:origin x="-444" y="-108"/>
      </p:cViewPr>
      <p:guideLst>
        <p:guide orient="horz" pos="2160"/>
        <p:guide orient="horz" pos="6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8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9933940C-3C3B-4A40-AE89-91AD1AB997B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</a:defRPr>
            </a:lvl1pPr>
          </a:lstStyle>
          <a:p>
            <a:fld id="{6F77234D-0964-4E57-BD5F-E81360E71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9EE75-97B5-49AA-988B-33111C0C50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CDF0E1-A7BB-4A49-B490-DE7C56B57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5F1112-79E9-4E42-8F73-9177F495EF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CC7911-8749-401B-927F-DEFC89723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34DDD-C0BF-4111-AE10-3D5258539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851D8-44E3-4D69-924C-9ABC25AC41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CEEDEA-A237-472B-8FB4-8E1300AC74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DE3E9-A4AD-49BA-B0CA-37ECE5B5C4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0B647B-89EF-4EC4-9EFD-6C530915B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D8A4F-9205-4401-8A19-84E3CA19DF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B38E3-FCF4-4D2B-AD7E-F8EC34BFB0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fld id="{FB9C6CB4-8593-4C26-B010-AFBD3F34E6B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 userDrawn="1"/>
        </p:nvGrpSpPr>
        <p:grpSpPr bwMode="auto">
          <a:xfrm>
            <a:off x="0" y="0"/>
            <a:ext cx="9144000" cy="6862763"/>
            <a:chOff x="0" y="0"/>
            <a:chExt cx="5760" cy="4323"/>
          </a:xfrm>
        </p:grpSpPr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0" y="0"/>
              <a:ext cx="5760" cy="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3" name="Picture 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0" y="4129"/>
              <a:ext cx="576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34" name="Text Box 10"/>
            <p:cNvSpPr txBox="1">
              <a:spLocks noChangeArrowheads="1"/>
            </p:cNvSpPr>
            <p:nvPr/>
          </p:nvSpPr>
          <p:spPr bwMode="auto">
            <a:xfrm>
              <a:off x="0" y="4131"/>
              <a:ext cx="10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400" b="1">
                  <a:solidFill>
                    <a:schemeClr val="bg1"/>
                  </a:solidFill>
                </a:rPr>
                <a:t>Holt Algebra 1</a:t>
              </a:r>
              <a:endParaRPr lang="en-US" sz="800" b="1">
                <a:latin typeface="Arial" charset="0"/>
              </a:endParaRPr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122" y="72"/>
              <a:ext cx="49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800" b="1">
                  <a:latin typeface="Arial Black" pitchFamily="34" charset="0"/>
                </a:rPr>
                <a:t>5-6</a:t>
              </a:r>
              <a:endParaRPr lang="en-US" sz="2800">
                <a:latin typeface="Arial" charset="0"/>
              </a:endParaRPr>
            </a:p>
          </p:txBody>
        </p:sp>
        <p:sp>
          <p:nvSpPr>
            <p:cNvPr id="1036" name="Text Box 12"/>
            <p:cNvSpPr txBox="1">
              <a:spLocks noChangeArrowheads="1"/>
            </p:cNvSpPr>
            <p:nvPr/>
          </p:nvSpPr>
          <p:spPr bwMode="auto">
            <a:xfrm>
              <a:off x="750" y="62"/>
              <a:ext cx="307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3200">
                  <a:solidFill>
                    <a:schemeClr val="bg1"/>
                  </a:solidFill>
                  <a:latin typeface="Arial Black" pitchFamily="34" charset="0"/>
                </a:rPr>
                <a:t>Slope-Intercept Form</a:t>
              </a: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0" y="990600"/>
            <a:ext cx="9144000" cy="384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171700" indent="-2171700">
              <a:lnSpc>
                <a:spcPct val="80000"/>
              </a:lnSpc>
            </a:pPr>
            <a:r>
              <a:rPr lang="en-US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Example 1A: Graphing by Using Slope and </a:t>
            </a:r>
            <a:r>
              <a:rPr lang="en-US" i="1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y-</a:t>
            </a:r>
            <a:r>
              <a:rPr lang="en-US">
                <a:solidFill>
                  <a:srgbClr val="006699"/>
                </a:solidFill>
                <a:latin typeface="Arial Black" pitchFamily="34" charset="0"/>
                <a:cs typeface="Arial" charset="0"/>
              </a:rPr>
              <a:t>intercept</a:t>
            </a:r>
          </a:p>
        </p:txBody>
      </p:sp>
      <p:sp>
        <p:nvSpPr>
          <p:cNvPr id="205829" name="Text Box 5"/>
          <p:cNvSpPr txBox="1">
            <a:spLocks noChangeArrowheads="1"/>
          </p:cNvSpPr>
          <p:nvPr/>
        </p:nvSpPr>
        <p:spPr bwMode="auto">
          <a:xfrm>
            <a:off x="381000" y="1447800"/>
            <a:ext cx="818038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Graph the line given the slope and </a:t>
            </a:r>
            <a:r>
              <a:rPr lang="en-US" b="1" i="1"/>
              <a:t>y-</a:t>
            </a:r>
            <a:r>
              <a:rPr lang="en-US" b="1"/>
              <a:t>intercept.</a:t>
            </a:r>
          </a:p>
        </p:txBody>
      </p:sp>
      <p:pic>
        <p:nvPicPr>
          <p:cNvPr id="205831" name="Picture 7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905000"/>
            <a:ext cx="1800225" cy="733425"/>
          </a:xfrm>
          <a:prstGeom prst="rect">
            <a:avLst/>
          </a:prstGeom>
          <a:noFill/>
        </p:spPr>
      </p:pic>
      <p:sp>
        <p:nvSpPr>
          <p:cNvPr id="205832" name="Text Box 8"/>
          <p:cNvSpPr txBox="1">
            <a:spLocks noChangeArrowheads="1"/>
          </p:cNvSpPr>
          <p:nvPr/>
        </p:nvSpPr>
        <p:spPr bwMode="auto">
          <a:xfrm>
            <a:off x="2309813" y="2051050"/>
            <a:ext cx="24907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/>
              <a:t>y </a:t>
            </a:r>
            <a:r>
              <a:rPr lang="en-US"/>
              <a:t>intercept = 4</a:t>
            </a:r>
            <a:endParaRPr lang="en-US" i="1"/>
          </a:p>
        </p:txBody>
      </p:sp>
      <p:sp>
        <p:nvSpPr>
          <p:cNvPr id="205835" name="Text Box 11"/>
          <p:cNvSpPr txBox="1">
            <a:spLocks noChangeArrowheads="1"/>
          </p:cNvSpPr>
          <p:nvPr/>
        </p:nvSpPr>
        <p:spPr bwMode="auto">
          <a:xfrm>
            <a:off x="381000" y="2774950"/>
            <a:ext cx="56388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Step 1 </a:t>
            </a:r>
            <a:r>
              <a:rPr lang="en-US"/>
              <a:t>The </a:t>
            </a:r>
            <a:r>
              <a:rPr lang="en-US" i="1"/>
              <a:t>y</a:t>
            </a:r>
            <a:r>
              <a:rPr lang="en-US"/>
              <a:t>-intercept is </a:t>
            </a:r>
            <a:r>
              <a:rPr lang="en-US">
                <a:solidFill>
                  <a:srgbClr val="800080"/>
                </a:solidFill>
              </a:rPr>
              <a:t>4</a:t>
            </a:r>
            <a:r>
              <a:rPr lang="en-US"/>
              <a:t>, so the line contains (0, </a:t>
            </a:r>
            <a:r>
              <a:rPr lang="en-US">
                <a:solidFill>
                  <a:srgbClr val="800080"/>
                </a:solidFill>
              </a:rPr>
              <a:t>4</a:t>
            </a:r>
            <a:r>
              <a:rPr lang="en-US"/>
              <a:t>). Plot (0, 4).</a:t>
            </a:r>
            <a:endParaRPr lang="en-US" b="1"/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381000" y="5943600"/>
            <a:ext cx="79375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Step 3 </a:t>
            </a:r>
            <a:r>
              <a:rPr lang="en-US"/>
              <a:t>Draw the line through the two points.</a:t>
            </a:r>
            <a:endParaRPr lang="en-US" b="1"/>
          </a:p>
        </p:txBody>
      </p:sp>
      <p:sp>
        <p:nvSpPr>
          <p:cNvPr id="205841" name="Text Box 17"/>
          <p:cNvSpPr txBox="1">
            <a:spLocks noChangeArrowheads="1"/>
          </p:cNvSpPr>
          <p:nvPr/>
        </p:nvSpPr>
        <p:spPr bwMode="auto">
          <a:xfrm>
            <a:off x="7478713" y="2266950"/>
            <a:ext cx="3508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•</a:t>
            </a:r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8607425" y="2738438"/>
            <a:ext cx="350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•</a:t>
            </a:r>
          </a:p>
        </p:txBody>
      </p:sp>
      <p:pic>
        <p:nvPicPr>
          <p:cNvPr id="205845" name="Picture 21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67450" y="2171700"/>
            <a:ext cx="2857500" cy="2857500"/>
          </a:xfrm>
          <a:prstGeom prst="rect">
            <a:avLst/>
          </a:prstGeom>
          <a:noFill/>
        </p:spPr>
      </p:pic>
      <p:sp>
        <p:nvSpPr>
          <p:cNvPr id="205847" name="Text Box 23"/>
          <p:cNvSpPr txBox="1">
            <a:spLocks noChangeArrowheads="1"/>
          </p:cNvSpPr>
          <p:nvPr/>
        </p:nvSpPr>
        <p:spPr bwMode="auto">
          <a:xfrm>
            <a:off x="6762750" y="2438400"/>
            <a:ext cx="350838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•</a:t>
            </a:r>
          </a:p>
        </p:txBody>
      </p:sp>
      <p:sp>
        <p:nvSpPr>
          <p:cNvPr id="205849" name="Text Box 25"/>
          <p:cNvSpPr txBox="1">
            <a:spLocks noChangeArrowheads="1"/>
          </p:cNvSpPr>
          <p:nvPr/>
        </p:nvSpPr>
        <p:spPr bwMode="auto">
          <a:xfrm>
            <a:off x="7707313" y="2909888"/>
            <a:ext cx="35083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i="1">
                <a:solidFill>
                  <a:srgbClr val="FF3300"/>
                </a:solidFill>
              </a:rPr>
              <a:t>•</a:t>
            </a:r>
          </a:p>
        </p:txBody>
      </p:sp>
      <p:sp>
        <p:nvSpPr>
          <p:cNvPr id="205850" name="Line 26"/>
          <p:cNvSpPr>
            <a:spLocks noChangeShapeType="1"/>
          </p:cNvSpPr>
          <p:nvPr/>
        </p:nvSpPr>
        <p:spPr bwMode="auto">
          <a:xfrm>
            <a:off x="6629400" y="2514600"/>
            <a:ext cx="2209800" cy="1143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 type="triangle" w="med" len="med"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05851" name="AutoShape 27"/>
          <p:cNvSpPr>
            <a:spLocks noChangeArrowheads="1"/>
          </p:cNvSpPr>
          <p:nvPr/>
        </p:nvSpPr>
        <p:spPr bwMode="auto">
          <a:xfrm>
            <a:off x="7086600" y="3886200"/>
            <a:ext cx="1143000" cy="304800"/>
          </a:xfrm>
          <a:prstGeom prst="wedgeRectCallout">
            <a:avLst>
              <a:gd name="adj1" fmla="val -40417"/>
              <a:gd name="adj2" fmla="val -272398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i="1"/>
          </a:p>
        </p:txBody>
      </p:sp>
      <p:sp>
        <p:nvSpPr>
          <p:cNvPr id="205852" name="Text Box 28"/>
          <p:cNvSpPr txBox="1">
            <a:spLocks noChangeArrowheads="1"/>
          </p:cNvSpPr>
          <p:nvPr/>
        </p:nvSpPr>
        <p:spPr bwMode="auto">
          <a:xfrm>
            <a:off x="7070725" y="3867150"/>
            <a:ext cx="1092200" cy="336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008000"/>
                </a:solidFill>
              </a:rPr>
              <a:t>Run = 5</a:t>
            </a:r>
          </a:p>
        </p:txBody>
      </p:sp>
      <p:sp>
        <p:nvSpPr>
          <p:cNvPr id="205853" name="Line 29"/>
          <p:cNvSpPr>
            <a:spLocks noChangeShapeType="1"/>
          </p:cNvSpPr>
          <p:nvPr/>
        </p:nvSpPr>
        <p:spPr bwMode="auto">
          <a:xfrm>
            <a:off x="6858000" y="2743200"/>
            <a:ext cx="0" cy="381000"/>
          </a:xfrm>
          <a:prstGeom prst="line">
            <a:avLst/>
          </a:prstGeom>
          <a:noFill/>
          <a:ln w="28575">
            <a:solidFill>
              <a:schemeClr val="accent2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05854" name="Line 30"/>
          <p:cNvSpPr>
            <a:spLocks noChangeShapeType="1"/>
          </p:cNvSpPr>
          <p:nvPr/>
        </p:nvSpPr>
        <p:spPr bwMode="auto">
          <a:xfrm>
            <a:off x="6956425" y="3152775"/>
            <a:ext cx="838200" cy="0"/>
          </a:xfrm>
          <a:prstGeom prst="line">
            <a:avLst/>
          </a:prstGeom>
          <a:noFill/>
          <a:ln w="28575">
            <a:solidFill>
              <a:srgbClr val="008000"/>
            </a:solidFill>
            <a:prstDash val="dash"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CA"/>
          </a:p>
        </p:txBody>
      </p:sp>
      <p:sp>
        <p:nvSpPr>
          <p:cNvPr id="205855" name="AutoShape 31"/>
          <p:cNvSpPr>
            <a:spLocks noChangeArrowheads="1"/>
          </p:cNvSpPr>
          <p:nvPr/>
        </p:nvSpPr>
        <p:spPr bwMode="auto">
          <a:xfrm>
            <a:off x="5181600" y="2514600"/>
            <a:ext cx="1066800" cy="304800"/>
          </a:xfrm>
          <a:prstGeom prst="wedgeRectCallout">
            <a:avLst>
              <a:gd name="adj1" fmla="val 104912"/>
              <a:gd name="adj2" fmla="val 66148"/>
            </a:avLst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i="1"/>
          </a:p>
        </p:txBody>
      </p:sp>
      <p:sp>
        <p:nvSpPr>
          <p:cNvPr id="205857" name="AutoShape 33"/>
          <p:cNvSpPr>
            <a:spLocks noChangeArrowheads="1"/>
          </p:cNvSpPr>
          <p:nvPr/>
        </p:nvSpPr>
        <p:spPr bwMode="auto">
          <a:xfrm>
            <a:off x="4876800" y="2362200"/>
            <a:ext cx="1371600" cy="381000"/>
          </a:xfrm>
          <a:prstGeom prst="wedgeRectCallout">
            <a:avLst>
              <a:gd name="adj1" fmla="val 86458"/>
              <a:gd name="adj2" fmla="val 92500"/>
            </a:avLst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US" sz="1600" b="1">
                <a:solidFill>
                  <a:schemeClr val="accent2"/>
                </a:solidFill>
              </a:rPr>
              <a:t>Rise = –2</a:t>
            </a:r>
          </a:p>
        </p:txBody>
      </p:sp>
      <p:grpSp>
        <p:nvGrpSpPr>
          <p:cNvPr id="205860" name="Group 36"/>
          <p:cNvGrpSpPr>
            <a:grpSpLocks/>
          </p:cNvGrpSpPr>
          <p:nvPr/>
        </p:nvGrpSpPr>
        <p:grpSpPr bwMode="auto">
          <a:xfrm>
            <a:off x="381000" y="3776663"/>
            <a:ext cx="5464175" cy="2084387"/>
            <a:chOff x="240" y="2379"/>
            <a:chExt cx="3442" cy="1313"/>
          </a:xfrm>
        </p:grpSpPr>
        <p:sp>
          <p:nvSpPr>
            <p:cNvPr id="205837" name="Text Box 13"/>
            <p:cNvSpPr txBox="1">
              <a:spLocks noChangeArrowheads="1"/>
            </p:cNvSpPr>
            <p:nvPr/>
          </p:nvSpPr>
          <p:spPr bwMode="auto">
            <a:xfrm>
              <a:off x="240" y="2390"/>
              <a:ext cx="3442" cy="13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lnSpc>
                  <a:spcPct val="135000"/>
                </a:lnSpc>
              </a:pPr>
              <a:r>
                <a:rPr lang="en-US" b="1"/>
                <a:t>Step 2 </a:t>
              </a:r>
              <a:r>
                <a:rPr lang="en-US"/>
                <a:t>Slope =                    Count </a:t>
              </a:r>
              <a:r>
                <a:rPr lang="en-US">
                  <a:solidFill>
                    <a:schemeClr val="accent2"/>
                  </a:solidFill>
                </a:rPr>
                <a:t>2 units down </a:t>
              </a:r>
              <a:r>
                <a:rPr lang="en-US"/>
                <a:t>and </a:t>
              </a:r>
              <a:r>
                <a:rPr lang="en-US">
                  <a:solidFill>
                    <a:srgbClr val="008000"/>
                  </a:solidFill>
                </a:rPr>
                <a:t>5 units right</a:t>
              </a:r>
              <a:r>
                <a:rPr lang="en-US"/>
                <a:t> from (0, 4) and plot another point.</a:t>
              </a:r>
              <a:endParaRPr lang="en-US" b="1"/>
            </a:p>
          </p:txBody>
        </p:sp>
        <p:pic>
          <p:nvPicPr>
            <p:cNvPr id="205859" name="Picture 35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872" y="2379"/>
              <a:ext cx="1392" cy="439"/>
            </a:xfrm>
            <a:prstGeom prst="rect">
              <a:avLst/>
            </a:prstGeom>
            <a:noFill/>
          </p:spPr>
        </p:pic>
      </p:grpSp>
      <p:sp>
        <p:nvSpPr>
          <p:cNvPr id="205861" name="Rectangle 37"/>
          <p:cNvSpPr>
            <a:spLocks noChangeArrowheads="1"/>
          </p:cNvSpPr>
          <p:nvPr/>
        </p:nvSpPr>
        <p:spPr bwMode="auto">
          <a:xfrm>
            <a:off x="7696200" y="2133600"/>
            <a:ext cx="228600" cy="3048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CA"/>
          </a:p>
        </p:txBody>
      </p: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6934200" y="2155825"/>
            <a:ext cx="4572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i="1"/>
              <a:t>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20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05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0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0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05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5" grpId="0"/>
      <p:bldP spid="205839" grpId="0"/>
      <p:bldP spid="205847" grpId="0"/>
      <p:bldP spid="205849" grpId="1"/>
      <p:bldP spid="205850" grpId="0" animBg="1"/>
      <p:bldP spid="205851" grpId="0" animBg="1"/>
      <p:bldP spid="205852" grpId="0"/>
      <p:bldP spid="205853" grpId="0" animBg="1"/>
      <p:bldP spid="205854" grpId="0" animBg="1"/>
      <p:bldP spid="20585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457200" y="1098550"/>
            <a:ext cx="8397875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If you know the slope of a line and the </a:t>
            </a:r>
            <a:r>
              <a:rPr lang="en-US" i="1"/>
              <a:t>y</a:t>
            </a:r>
            <a:r>
              <a:rPr lang="en-US"/>
              <a:t>-intercept, you can write an equation that describes the line. </a:t>
            </a:r>
          </a:p>
        </p:txBody>
      </p:sp>
      <p:sp>
        <p:nvSpPr>
          <p:cNvPr id="209925" name="Text Box 5"/>
          <p:cNvSpPr txBox="1">
            <a:spLocks noChangeArrowheads="1"/>
          </p:cNvSpPr>
          <p:nvPr/>
        </p:nvSpPr>
        <p:spPr bwMode="auto">
          <a:xfrm>
            <a:off x="533400" y="2241550"/>
            <a:ext cx="8321675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/>
              <a:t>Step 1 </a:t>
            </a:r>
            <a:r>
              <a:rPr lang="en-US"/>
              <a:t>If a line has a slope of </a:t>
            </a:r>
            <a:r>
              <a:rPr lang="en-US">
                <a:solidFill>
                  <a:schemeClr val="accent2"/>
                </a:solidFill>
              </a:rPr>
              <a:t>2</a:t>
            </a:r>
            <a:r>
              <a:rPr lang="en-US"/>
              <a:t> and the </a:t>
            </a:r>
            <a:r>
              <a:rPr lang="en-US" i="1"/>
              <a:t>y-</a:t>
            </a:r>
            <a:r>
              <a:rPr lang="en-US"/>
              <a:t>intercept is </a:t>
            </a:r>
            <a:r>
              <a:rPr lang="en-US">
                <a:solidFill>
                  <a:srgbClr val="008000"/>
                </a:solidFill>
              </a:rPr>
              <a:t>3</a:t>
            </a:r>
            <a:r>
              <a:rPr lang="en-US"/>
              <a:t>, then </a:t>
            </a:r>
            <a:r>
              <a:rPr lang="en-US" i="1">
                <a:solidFill>
                  <a:schemeClr val="accent2"/>
                </a:solidFill>
              </a:rPr>
              <a:t>m</a:t>
            </a:r>
            <a:r>
              <a:rPr lang="en-US">
                <a:solidFill>
                  <a:schemeClr val="accent2"/>
                </a:solidFill>
              </a:rPr>
              <a:t> = 2</a:t>
            </a:r>
            <a:r>
              <a:rPr lang="en-US"/>
              <a:t> and </a:t>
            </a:r>
            <a:r>
              <a:rPr lang="en-US">
                <a:solidFill>
                  <a:srgbClr val="008000"/>
                </a:solidFill>
              </a:rPr>
              <a:t>(0, 3)</a:t>
            </a:r>
            <a:r>
              <a:rPr lang="en-US"/>
              <a:t> is on the line. Substitute these values into the slope formula. </a:t>
            </a:r>
            <a:endParaRPr lang="en-US" b="1"/>
          </a:p>
        </p:txBody>
      </p:sp>
      <p:pic>
        <p:nvPicPr>
          <p:cNvPr id="209934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24694"/>
            <a:ext cx="9144000" cy="115690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9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209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9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587374" y="685800"/>
            <a:ext cx="3298825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b="1" dirty="0"/>
              <a:t>Step 2 </a:t>
            </a:r>
            <a:r>
              <a:rPr lang="en-US" sz="2000" dirty="0"/>
              <a:t>Solve for </a:t>
            </a:r>
            <a:r>
              <a:rPr lang="en-US" sz="2000" i="1" dirty="0"/>
              <a:t>y</a:t>
            </a:r>
            <a:r>
              <a:rPr lang="en-US" sz="2000" dirty="0"/>
              <a:t>:</a:t>
            </a:r>
            <a:endParaRPr lang="en-US" sz="2000" b="1" dirty="0"/>
          </a:p>
        </p:txBody>
      </p:sp>
      <p:pic>
        <p:nvPicPr>
          <p:cNvPr id="210949" name="Picture 5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066800"/>
            <a:ext cx="1124197" cy="609600"/>
          </a:xfrm>
          <a:prstGeom prst="rect">
            <a:avLst/>
          </a:prstGeom>
          <a:noFill/>
        </p:spPr>
      </p:pic>
      <p:pic>
        <p:nvPicPr>
          <p:cNvPr id="210950" name="Picture 6" descr="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3425" y="1752600"/>
            <a:ext cx="1120775" cy="612055"/>
          </a:xfrm>
          <a:prstGeom prst="rect">
            <a:avLst/>
          </a:prstGeom>
          <a:noFill/>
        </p:spPr>
      </p:pic>
      <p:sp>
        <p:nvSpPr>
          <p:cNvPr id="210951" name="Text Box 7"/>
          <p:cNvSpPr txBox="1">
            <a:spLocks noChangeArrowheads="1"/>
          </p:cNvSpPr>
          <p:nvPr/>
        </p:nvSpPr>
        <p:spPr bwMode="auto">
          <a:xfrm>
            <a:off x="4953000" y="1752600"/>
            <a:ext cx="3657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i="1" dirty="0">
                <a:solidFill>
                  <a:srgbClr val="3333FF"/>
                </a:solidFill>
                <a:latin typeface="Arial" charset="0"/>
                <a:cs typeface="Arial" charset="0"/>
              </a:rPr>
              <a:t>Simplify the denominator.</a:t>
            </a:r>
          </a:p>
        </p:txBody>
      </p:sp>
      <p:grpSp>
        <p:nvGrpSpPr>
          <p:cNvPr id="210958" name="Group 14"/>
          <p:cNvGrpSpPr>
            <a:grpSpLocks/>
          </p:cNvGrpSpPr>
          <p:nvPr/>
        </p:nvGrpSpPr>
        <p:grpSpPr bwMode="auto">
          <a:xfrm>
            <a:off x="1651000" y="2438400"/>
            <a:ext cx="2311400" cy="673100"/>
            <a:chOff x="1008" y="2312"/>
            <a:chExt cx="1536" cy="504"/>
          </a:xfrm>
        </p:grpSpPr>
        <p:pic>
          <p:nvPicPr>
            <p:cNvPr id="210952" name="Picture 8" descr="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008" y="2312"/>
              <a:ext cx="1536" cy="504"/>
            </a:xfrm>
            <a:prstGeom prst="rect">
              <a:avLst/>
            </a:prstGeom>
            <a:noFill/>
          </p:spPr>
        </p:pic>
        <p:sp>
          <p:nvSpPr>
            <p:cNvPr id="210955" name="Text Box 11"/>
            <p:cNvSpPr txBox="1">
              <a:spLocks noChangeArrowheads="1"/>
            </p:cNvSpPr>
            <p:nvPr/>
          </p:nvSpPr>
          <p:spPr bwMode="auto">
            <a:xfrm>
              <a:off x="1092" y="2432"/>
              <a:ext cx="20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•</a:t>
              </a:r>
            </a:p>
          </p:txBody>
        </p:sp>
        <p:sp>
          <p:nvSpPr>
            <p:cNvPr id="210956" name="Text Box 12"/>
            <p:cNvSpPr txBox="1">
              <a:spLocks noChangeArrowheads="1"/>
            </p:cNvSpPr>
            <p:nvPr/>
          </p:nvSpPr>
          <p:spPr bwMode="auto">
            <a:xfrm>
              <a:off x="2257" y="2432"/>
              <a:ext cx="20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000" i="1"/>
                <a:t>•</a:t>
              </a:r>
            </a:p>
          </p:txBody>
        </p:sp>
      </p:grpSp>
      <p:grpSp>
        <p:nvGrpSpPr>
          <p:cNvPr id="210969" name="Group 25"/>
          <p:cNvGrpSpPr>
            <a:grpSpLocks/>
          </p:cNvGrpSpPr>
          <p:nvPr/>
        </p:nvGrpSpPr>
        <p:grpSpPr bwMode="auto">
          <a:xfrm>
            <a:off x="1422400" y="3047997"/>
            <a:ext cx="2235200" cy="711777"/>
            <a:chOff x="848" y="2528"/>
            <a:chExt cx="1489" cy="548"/>
          </a:xfrm>
        </p:grpSpPr>
        <p:sp>
          <p:nvSpPr>
            <p:cNvPr id="210959" name="Text Box 15"/>
            <p:cNvSpPr txBox="1">
              <a:spLocks noChangeArrowheads="1"/>
            </p:cNvSpPr>
            <p:nvPr/>
          </p:nvSpPr>
          <p:spPr bwMode="auto">
            <a:xfrm>
              <a:off x="1007" y="2528"/>
              <a:ext cx="1330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/>
                <a:t>2</a:t>
              </a:r>
              <a:r>
                <a:rPr lang="en-US" sz="2000" i="1" dirty="0"/>
                <a:t>x</a:t>
              </a:r>
              <a:r>
                <a:rPr lang="en-US" sz="2000" dirty="0"/>
                <a:t> = </a:t>
              </a:r>
              <a:r>
                <a:rPr lang="en-US" sz="2000" i="1" dirty="0"/>
                <a:t>y </a:t>
              </a:r>
              <a:r>
                <a:rPr lang="en-US" sz="2000" dirty="0"/>
                <a:t>–</a:t>
              </a:r>
              <a:r>
                <a:rPr lang="en-US" sz="2000" i="1" dirty="0"/>
                <a:t> </a:t>
              </a:r>
              <a:r>
                <a:rPr lang="en-US" sz="2000" dirty="0"/>
                <a:t>3</a:t>
              </a:r>
            </a:p>
          </p:txBody>
        </p:sp>
        <p:sp>
          <p:nvSpPr>
            <p:cNvPr id="210961" name="Text Box 17"/>
            <p:cNvSpPr txBox="1">
              <a:spLocks noChangeArrowheads="1"/>
            </p:cNvSpPr>
            <p:nvPr/>
          </p:nvSpPr>
          <p:spPr bwMode="auto">
            <a:xfrm>
              <a:off x="848" y="2768"/>
              <a:ext cx="1440" cy="30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i="1" dirty="0">
                  <a:solidFill>
                    <a:srgbClr val="FF3300"/>
                  </a:solidFill>
                </a:rPr>
                <a:t>+</a:t>
              </a:r>
              <a:r>
                <a:rPr lang="en-US" sz="2000" dirty="0">
                  <a:solidFill>
                    <a:srgbClr val="FF3300"/>
                  </a:solidFill>
                </a:rPr>
                <a:t>3         +3</a:t>
              </a:r>
              <a:endParaRPr lang="en-US" sz="2000" i="1" dirty="0">
                <a:solidFill>
                  <a:srgbClr val="FF3300"/>
                </a:solidFill>
              </a:endParaRPr>
            </a:p>
          </p:txBody>
        </p:sp>
      </p:grpSp>
      <p:sp>
        <p:nvSpPr>
          <p:cNvPr id="210964" name="Text Box 20"/>
          <p:cNvSpPr txBox="1">
            <a:spLocks noChangeArrowheads="1"/>
          </p:cNvSpPr>
          <p:nvPr/>
        </p:nvSpPr>
        <p:spPr bwMode="auto">
          <a:xfrm>
            <a:off x="1066800" y="3810000"/>
            <a:ext cx="4038600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000" dirty="0"/>
              <a:t>2</a:t>
            </a:r>
            <a:r>
              <a:rPr lang="en-US" sz="2000" i="1" dirty="0"/>
              <a:t>x</a:t>
            </a:r>
            <a:r>
              <a:rPr lang="en-US" sz="2000" dirty="0"/>
              <a:t> + 3 = </a:t>
            </a:r>
            <a:r>
              <a:rPr lang="en-US" sz="2000" i="1" dirty="0"/>
              <a:t>y</a:t>
            </a:r>
            <a:r>
              <a:rPr lang="en-US" sz="2000" dirty="0"/>
              <a:t>, or </a:t>
            </a:r>
            <a:r>
              <a:rPr lang="en-US" sz="2000" i="1" dirty="0"/>
              <a:t>y</a:t>
            </a:r>
            <a:r>
              <a:rPr lang="en-US" sz="2000" dirty="0"/>
              <a:t> = </a:t>
            </a:r>
            <a:r>
              <a:rPr lang="en-US" sz="2000" dirty="0">
                <a:solidFill>
                  <a:schemeClr val="accent2"/>
                </a:solidFill>
              </a:rPr>
              <a:t>2</a:t>
            </a:r>
            <a:r>
              <a:rPr lang="en-US" sz="2000" i="1" dirty="0"/>
              <a:t>x </a:t>
            </a:r>
            <a:r>
              <a:rPr lang="en-US" sz="2000" dirty="0"/>
              <a:t>+ </a:t>
            </a:r>
            <a:r>
              <a:rPr lang="en-US" sz="2000" dirty="0">
                <a:solidFill>
                  <a:srgbClr val="009900"/>
                </a:solidFill>
              </a:rPr>
              <a:t>3</a:t>
            </a:r>
          </a:p>
        </p:txBody>
      </p:sp>
      <p:sp>
        <p:nvSpPr>
          <p:cNvPr id="210967" name="Text Box 23"/>
          <p:cNvSpPr txBox="1">
            <a:spLocks noChangeArrowheads="1"/>
          </p:cNvSpPr>
          <p:nvPr/>
        </p:nvSpPr>
        <p:spPr bwMode="auto">
          <a:xfrm>
            <a:off x="4953000" y="2590800"/>
            <a:ext cx="2904962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Arial" charset="0"/>
                <a:cs typeface="Arial" charset="0"/>
              </a:rPr>
              <a:t>Multiply both sides by x.</a:t>
            </a:r>
          </a:p>
        </p:txBody>
      </p:sp>
      <p:sp>
        <p:nvSpPr>
          <p:cNvPr id="210968" name="Text Box 24"/>
          <p:cNvSpPr txBox="1">
            <a:spLocks noChangeArrowheads="1"/>
          </p:cNvSpPr>
          <p:nvPr/>
        </p:nvSpPr>
        <p:spPr bwMode="auto">
          <a:xfrm>
            <a:off x="4953000" y="3276600"/>
            <a:ext cx="2448106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>
                <a:solidFill>
                  <a:srgbClr val="3333FF"/>
                </a:solidFill>
                <a:latin typeface="Arial" charset="0"/>
                <a:cs typeface="Arial" charset="0"/>
              </a:rPr>
              <a:t>Add 3 to both sides.</a:t>
            </a:r>
          </a:p>
        </p:txBody>
      </p:sp>
      <p:pic>
        <p:nvPicPr>
          <p:cNvPr id="20" name="Picture 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4533900"/>
            <a:ext cx="8734425" cy="14097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1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09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10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1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1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51" grpId="0"/>
      <p:bldP spid="210964" grpId="0"/>
      <p:bldP spid="210967" grpId="0"/>
      <p:bldP spid="21096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9466</TotalTime>
  <Words>195</Words>
  <Application>Microsoft Office PowerPoint</Application>
  <PresentationFormat>On-screen Show (4:3)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Times New Roman</vt:lpstr>
      <vt:lpstr>Verdana</vt:lpstr>
      <vt:lpstr>Arial</vt:lpstr>
      <vt:lpstr>Arial Black</vt:lpstr>
      <vt:lpstr>Symbol</vt:lpstr>
      <vt:lpstr>Arial MT Bl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Manda Reid</dc:creator>
  <cp:lastModifiedBy>admin</cp:lastModifiedBy>
  <cp:revision>222</cp:revision>
  <cp:lastPrinted>2002-10-02T17:02:09Z</cp:lastPrinted>
  <dcterms:created xsi:type="dcterms:W3CDTF">2002-04-04T21:42:53Z</dcterms:created>
  <dcterms:modified xsi:type="dcterms:W3CDTF">2012-01-30T12:05:04Z</dcterms:modified>
</cp:coreProperties>
</file>