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58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3F64A1-9C65-4346-9A51-2B101A1E70F8}" type="datetimeFigureOut">
              <a:rPr lang="en-US" smtClean="0"/>
              <a:pPr/>
              <a:t>12/10/2011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3AEB215-0F86-4036-A814-7545CCAFE7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64A1-9C65-4346-9A51-2B101A1E70F8}" type="datetimeFigureOut">
              <a:rPr lang="en-US" smtClean="0"/>
              <a:pPr/>
              <a:t>12/10/2011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15-0F86-4036-A814-7545CCAFE7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64A1-9C65-4346-9A51-2B101A1E70F8}" type="datetimeFigureOut">
              <a:rPr lang="en-US" smtClean="0"/>
              <a:pPr/>
              <a:t>12/10/2011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15-0F86-4036-A814-7545CCAFE7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3F64A1-9C65-4346-9A51-2B101A1E70F8}" type="datetimeFigureOut">
              <a:rPr lang="en-US" smtClean="0"/>
              <a:pPr/>
              <a:t>12/10/2011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AEB215-0F86-4036-A814-7545CCAFE7D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3F64A1-9C65-4346-9A51-2B101A1E70F8}" type="datetimeFigureOut">
              <a:rPr lang="en-US" smtClean="0"/>
              <a:pPr/>
              <a:t>12/10/2011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3AEB215-0F86-4036-A814-7545CCAFE7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64A1-9C65-4346-9A51-2B101A1E70F8}" type="datetimeFigureOut">
              <a:rPr lang="en-US" smtClean="0"/>
              <a:pPr/>
              <a:t>12/10/2011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15-0F86-4036-A814-7545CCAFE7D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64A1-9C65-4346-9A51-2B101A1E70F8}" type="datetimeFigureOut">
              <a:rPr lang="en-US" smtClean="0"/>
              <a:pPr/>
              <a:t>12/10/2011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15-0F86-4036-A814-7545CCAFE7D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3F64A1-9C65-4346-9A51-2B101A1E70F8}" type="datetimeFigureOut">
              <a:rPr lang="en-US" smtClean="0"/>
              <a:pPr/>
              <a:t>12/10/2011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AEB215-0F86-4036-A814-7545CCAFE7D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64A1-9C65-4346-9A51-2B101A1E70F8}" type="datetimeFigureOut">
              <a:rPr lang="en-US" smtClean="0"/>
              <a:pPr/>
              <a:t>12/10/2011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15-0F86-4036-A814-7545CCAFE7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3F64A1-9C65-4346-9A51-2B101A1E70F8}" type="datetimeFigureOut">
              <a:rPr lang="en-US" smtClean="0"/>
              <a:pPr/>
              <a:t>12/10/2011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AEB215-0F86-4036-A814-7545CCAFE7D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3F64A1-9C65-4346-9A51-2B101A1E70F8}" type="datetimeFigureOut">
              <a:rPr lang="en-US" smtClean="0"/>
              <a:pPr/>
              <a:t>12/10/2011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AEB215-0F86-4036-A814-7545CCAFE7D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3F64A1-9C65-4346-9A51-2B101A1E70F8}" type="datetimeFigureOut">
              <a:rPr lang="en-US" smtClean="0"/>
              <a:pPr/>
              <a:t>12/10/2011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AEB215-0F86-4036-A814-7545CCAFE7D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27094"/>
            <a:ext cx="6172200" cy="1085506"/>
          </a:xfrm>
        </p:spPr>
        <p:txBody>
          <a:bodyPr/>
          <a:lstStyle/>
          <a:p>
            <a:r>
              <a:rPr lang="en-CA" dirty="0" smtClean="0"/>
              <a:t>5.4 Common and Natural Logarithmic Functions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697360"/>
            <a:ext cx="6172200" cy="3387824"/>
          </a:xfrm>
        </p:spPr>
        <p:txBody>
          <a:bodyPr/>
          <a:lstStyle/>
          <a:p>
            <a:r>
              <a:rPr lang="en-CA" dirty="0" smtClean="0"/>
              <a:t>Quiz next class</a:t>
            </a:r>
            <a:r>
              <a:rPr lang="en-CA" dirty="0" smtClean="0"/>
              <a:t>!</a:t>
            </a:r>
          </a:p>
          <a:p>
            <a:r>
              <a:rPr lang="en-CA" dirty="0" smtClean="0"/>
              <a:t>Objectives: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Evaluate common and natural logs with and without calculator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Solve common and natural exponential and log equations by using an equivalent equation!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Graph and identify transformations of common and natural log functions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Example 5: Transforming Logarithmic Functions</a:t>
            </a:r>
            <a:endParaRPr lang="en-CA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75452" y="-2461062"/>
            <a:ext cx="642942" cy="713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91259" y="1404739"/>
            <a:ext cx="2266950" cy="2933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Example 7: Solving Logarithmic Equations Graphically</a:t>
            </a:r>
            <a:endParaRPr lang="en-CA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03507" y="-60554"/>
            <a:ext cx="173632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69165" y="-625683"/>
            <a:ext cx="785819" cy="375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96071" y="2136766"/>
            <a:ext cx="904878" cy="383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48316" y="2880742"/>
            <a:ext cx="2667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16016" y="5890046"/>
            <a:ext cx="4395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Understand the graph!</a:t>
            </a:r>
          </a:p>
          <a:p>
            <a:r>
              <a:rPr lang="en-CA" dirty="0" smtClean="0"/>
              <a:t>What does the x and y values represent</a:t>
            </a:r>
          </a:p>
          <a:p>
            <a:r>
              <a:rPr lang="en-CA" dirty="0" smtClean="0"/>
              <a:t>What is the input and output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400" dirty="0" smtClean="0"/>
              <a:t>5.4 </a:t>
            </a:r>
            <a:r>
              <a:rPr lang="en-CA" sz="2400" dirty="0" err="1" smtClean="0"/>
              <a:t>Hmwr</a:t>
            </a:r>
            <a:r>
              <a:rPr lang="en-CA" sz="2400" dirty="0" smtClean="0"/>
              <a:t>; p. 361: </a:t>
            </a:r>
            <a:r>
              <a:rPr lang="en-CA" sz="2400" dirty="0" smtClean="0"/>
              <a:t>1,3, 7-13odd, 23-37odd, 43-49odd, 67</a:t>
            </a:r>
            <a:br>
              <a:rPr lang="en-CA" sz="2400" dirty="0" smtClean="0"/>
            </a:br>
            <a:r>
              <a:rPr lang="en-CA" sz="2400" dirty="0" smtClean="0"/>
              <a:t>Study </a:t>
            </a:r>
            <a:r>
              <a:rPr lang="en-CA" sz="2400" smtClean="0"/>
              <a:t>for Quiz 5.1/5.2/5.4</a:t>
            </a:r>
            <a:endParaRPr lang="en-CA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Before Calculators We had Logs!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467600" cy="4873752"/>
          </a:xfrm>
        </p:spPr>
        <p:txBody>
          <a:bodyPr/>
          <a:lstStyle/>
          <a:p>
            <a:r>
              <a:rPr lang="en-CA" dirty="0" smtClean="0"/>
              <a:t>Very useful for astronomy, chemistry, physics, and engineering</a:t>
            </a:r>
          </a:p>
          <a:p>
            <a:r>
              <a:rPr lang="en-CA" dirty="0" smtClean="0"/>
              <a:t>Still important for sciences and engineering</a:t>
            </a:r>
          </a:p>
          <a:p>
            <a:r>
              <a:rPr lang="en-CA" dirty="0" smtClean="0"/>
              <a:t>Today: Two most important types of logs</a:t>
            </a:r>
          </a:p>
          <a:p>
            <a:r>
              <a:rPr lang="en-CA" dirty="0" smtClean="0"/>
              <a:t>Base 10 and Base </a:t>
            </a:r>
            <a:r>
              <a:rPr lang="en-CA" i="1" dirty="0" smtClean="0"/>
              <a:t>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Common Logarithms: Base 10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0129" y="787137"/>
            <a:ext cx="2071702" cy="221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0161" y="881419"/>
            <a:ext cx="2000266" cy="209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38398" y="1504950"/>
            <a:ext cx="3905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276569" y="-204791"/>
            <a:ext cx="37147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0512" y="3212926"/>
            <a:ext cx="3810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Logarithms are Special Exponents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29945" y="-1386994"/>
            <a:ext cx="1453443" cy="579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2341210"/>
            <a:ext cx="7467600" cy="4397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Evaluating</a:t>
            </a:r>
            <a:r>
              <a:rPr kumimoji="0" lang="en-CA" sz="3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Common </a:t>
            </a:r>
            <a:r>
              <a:rPr kumimoji="0" lang="en-CA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Logarithms </a:t>
            </a:r>
            <a:endParaRPr kumimoji="0" lang="en-CA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6069703" cy="54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377567"/>
            <a:ext cx="1323430" cy="34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7098" y="3358064"/>
            <a:ext cx="955054" cy="42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371932"/>
            <a:ext cx="1282500" cy="39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356993"/>
            <a:ext cx="1296144" cy="47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400" dirty="0" smtClean="0"/>
              <a:t>Example 2: using Equivalent Statements</a:t>
            </a:r>
            <a:endParaRPr lang="en-CA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67749" y="-1826125"/>
            <a:ext cx="769606" cy="609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24364" y="1337320"/>
            <a:ext cx="952500" cy="3695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08104" y="2132856"/>
            <a:ext cx="28083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Can be helpful: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43971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000" dirty="0" smtClean="0"/>
              <a:t>Natural Logarithms: Base </a:t>
            </a:r>
            <a:r>
              <a:rPr lang="en-CA" sz="2000" i="1" dirty="0" smtClean="0"/>
              <a:t>e (instead of base 10)</a:t>
            </a:r>
            <a:endParaRPr lang="en-CA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2447" y="962009"/>
            <a:ext cx="2447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0731" y="554278"/>
            <a:ext cx="3032704" cy="3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46907" y="-126295"/>
            <a:ext cx="3123191" cy="447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254474" y="466725"/>
            <a:ext cx="371475" cy="6296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277684" y="1864384"/>
            <a:ext cx="366714" cy="477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430545" y="1506332"/>
            <a:ext cx="1855511" cy="80602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Example 3: Evaluating Natural Logarithms: </a:t>
            </a:r>
            <a:r>
              <a:rPr lang="en-CA" sz="2000" dirty="0" err="1" smtClean="0"/>
              <a:t>Ln</a:t>
            </a:r>
            <a:endParaRPr lang="en-C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596" y="2856356"/>
            <a:ext cx="6427682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1600" dirty="0" err="1" smtClean="0"/>
              <a:t>Qu</a:t>
            </a:r>
            <a:r>
              <a:rPr lang="en-CA" sz="1600" dirty="0" smtClean="0"/>
              <a:t>: How can we check to see if we did the calculations right?</a:t>
            </a:r>
            <a:endParaRPr lang="en-CA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32816" y="-1239517"/>
            <a:ext cx="797378" cy="480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76521" y="1695455"/>
            <a:ext cx="1190625" cy="5943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Example 4: Solving by Using an Equivalent </a:t>
            </a:r>
            <a:r>
              <a:rPr lang="en-CA" sz="2000" u="sng" dirty="0" smtClean="0"/>
              <a:t>Statement</a:t>
            </a:r>
            <a:endParaRPr lang="en-CA" sz="2000" u="sn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82450" y="-1839499"/>
            <a:ext cx="836466" cy="608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3"/>
          <p:cNvSpPr>
            <a:spLocks noGrp="1"/>
          </p:cNvSpPr>
          <p:nvPr>
            <p:ph sz="quarter" idx="2"/>
          </p:nvPr>
        </p:nvSpPr>
        <p:spPr>
          <a:xfrm>
            <a:off x="5018856" y="1230470"/>
            <a:ext cx="3657600" cy="39833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CA" sz="1800" dirty="0" err="1" smtClean="0"/>
              <a:t>Qu</a:t>
            </a:r>
            <a:r>
              <a:rPr lang="en-CA" sz="1800" dirty="0" smtClean="0"/>
              <a:t>: Do you see a statement?</a:t>
            </a:r>
            <a:endParaRPr lang="en-CA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4624"/>
            <a:ext cx="7467600" cy="3682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000" dirty="0" smtClean="0"/>
              <a:t>Graphs of Logarithmic Functions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82372"/>
            <a:ext cx="7829576" cy="714380"/>
          </a:xfrm>
        </p:spPr>
        <p:txBody>
          <a:bodyPr>
            <a:noAutofit/>
          </a:bodyPr>
          <a:lstStyle/>
          <a:p>
            <a:r>
              <a:rPr lang="en-CA" sz="1600" dirty="0" smtClean="0"/>
              <a:t>Think of all the graphs of the different exponential functions:</a:t>
            </a:r>
          </a:p>
          <a:p>
            <a:r>
              <a:rPr lang="en-CA" sz="1600" dirty="0" smtClean="0"/>
              <a:t>The graphs of logarithmic functions have common characteristics also. </a:t>
            </a:r>
            <a:endParaRPr lang="en-CA" sz="1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69517" y="516643"/>
            <a:ext cx="5176702" cy="657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48035" y="1512596"/>
            <a:ext cx="3272549" cy="25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44" y="4870901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the asymptote for each graph?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630002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Why is the domain of an exp. fn. the range of its corresponding log fn?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</TotalTime>
  <Words>256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5.4 Common and Natural Logarithmic Functions</vt:lpstr>
      <vt:lpstr>Before Calculators We had Logs!</vt:lpstr>
      <vt:lpstr>Common Logarithms: Base 10</vt:lpstr>
      <vt:lpstr>Logarithms are Special Exponents</vt:lpstr>
      <vt:lpstr>Example 2: using Equivalent Statements</vt:lpstr>
      <vt:lpstr>Natural Logarithms: Base e (instead of base 10)</vt:lpstr>
      <vt:lpstr>Example 3: Evaluating Natural Logarithms: Ln</vt:lpstr>
      <vt:lpstr>Example 4: Solving by Using an Equivalent Statement</vt:lpstr>
      <vt:lpstr>Graphs of Logarithmic Functions</vt:lpstr>
      <vt:lpstr>Example 5: Transforming Logarithmic Functions</vt:lpstr>
      <vt:lpstr>Example 7: Solving Logarithmic Equations Graphically</vt:lpstr>
      <vt:lpstr>5.4 Hmwr; p. 361: 1,3, 7-13odd, 23-37odd, 43-49odd, 67 Study for Quiz 5.1/5.2/5.4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5.4 Common and Natural Logarithmic Functions</dc:title>
  <dc:creator>admin</dc:creator>
  <cp:lastModifiedBy>admin</cp:lastModifiedBy>
  <cp:revision>21</cp:revision>
  <dcterms:created xsi:type="dcterms:W3CDTF">2011-03-01T12:25:25Z</dcterms:created>
  <dcterms:modified xsi:type="dcterms:W3CDTF">2011-12-10T07:42:44Z</dcterms:modified>
</cp:coreProperties>
</file>