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98" r:id="rId4"/>
    <p:sldId id="299" r:id="rId5"/>
    <p:sldId id="279" r:id="rId6"/>
    <p:sldId id="282" r:id="rId7"/>
    <p:sldId id="288" r:id="rId8"/>
    <p:sldId id="289" r:id="rId9"/>
    <p:sldId id="29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78DC4-DA73-4ABA-A8DB-205C6F782D6A}" type="datetimeFigureOut">
              <a:rPr lang="en-CA" smtClean="0"/>
              <a:t>24/01/2012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01A07-5830-45FB-9B73-96D36D38AA87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19BB0-052B-41AF-9425-C3A98195BE2C}" type="datetimeFigureOut">
              <a:rPr lang="en-CA" smtClean="0"/>
              <a:t>24/01/2012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8C390-736E-4FED-A1BB-410770A0DC5A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3A12D-8B18-4BA0-956C-808EACE392D5}" type="slidenum">
              <a:rPr lang="en-US"/>
              <a:pPr/>
              <a:t>2</a:t>
            </a:fld>
            <a:endParaRPr lang="en-US"/>
          </a:p>
        </p:txBody>
      </p:sp>
      <p:sp>
        <p:nvSpPr>
          <p:cNvPr id="101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AC3FD5-7A4E-4F95-8079-AE56EC3679E3}" type="slidenum">
              <a:rPr lang="en-US"/>
              <a:pPr/>
              <a:t>5</a:t>
            </a:fld>
            <a:endParaRPr lang="en-US"/>
          </a:p>
        </p:txBody>
      </p:sp>
      <p:sp>
        <p:nvSpPr>
          <p:cNvPr id="123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B62EA8-5932-42D4-A9A9-05172EB5AA54}" type="slidenum">
              <a:rPr lang="en-US"/>
              <a:pPr/>
              <a:t>6</a:t>
            </a:fld>
            <a:endParaRPr lang="en-US"/>
          </a:p>
        </p:txBody>
      </p:sp>
      <p:sp>
        <p:nvSpPr>
          <p:cNvPr id="126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92FB8E-270E-42AA-A9CC-6A49E9F7C642}" type="slidenum">
              <a:rPr lang="en-US"/>
              <a:pPr/>
              <a:t>7</a:t>
            </a:fld>
            <a:endParaRPr lang="en-US"/>
          </a:p>
        </p:txBody>
      </p:sp>
      <p:sp>
        <p:nvSpPr>
          <p:cNvPr id="132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858068-0F07-4F52-AA24-8E72B2462BFC}" type="slidenum">
              <a:rPr lang="en-US"/>
              <a:pPr/>
              <a:t>8</a:t>
            </a:fld>
            <a:endParaRPr lang="en-US"/>
          </a:p>
        </p:txBody>
      </p:sp>
      <p:sp>
        <p:nvSpPr>
          <p:cNvPr id="133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290AAC-8F15-4AB3-A106-6027686ED777}" type="slidenum">
              <a:rPr lang="en-US"/>
              <a:pPr/>
              <a:t>9</a:t>
            </a:fld>
            <a:endParaRPr lang="en-US"/>
          </a:p>
        </p:txBody>
      </p:sp>
      <p:sp>
        <p:nvSpPr>
          <p:cNvPr id="135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DF7BD09-EE05-46BE-AC87-26B06339A2D6}" type="datetimeFigureOut">
              <a:rPr lang="en-CA" smtClean="0"/>
              <a:t>24/01/2012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A4CE7E1-18BF-40FB-8C4F-BCB9DF268C98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BD09-EE05-46BE-AC87-26B06339A2D6}" type="datetimeFigureOut">
              <a:rPr lang="en-CA" smtClean="0"/>
              <a:t>24/01/2012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E7E1-18BF-40FB-8C4F-BCB9DF268C9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BD09-EE05-46BE-AC87-26B06339A2D6}" type="datetimeFigureOut">
              <a:rPr lang="en-CA" smtClean="0"/>
              <a:t>24/01/2012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E7E1-18BF-40FB-8C4F-BCB9DF268C9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80A9F96-8F4E-408F-82CB-B78A6BD76B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F7BD09-EE05-46BE-AC87-26B06339A2D6}" type="datetimeFigureOut">
              <a:rPr lang="en-CA" smtClean="0"/>
              <a:t>24/01/2012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A4CE7E1-18BF-40FB-8C4F-BCB9DF268C98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DF7BD09-EE05-46BE-AC87-26B06339A2D6}" type="datetimeFigureOut">
              <a:rPr lang="en-CA" smtClean="0"/>
              <a:t>24/01/2012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A4CE7E1-18BF-40FB-8C4F-BCB9DF268C98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BD09-EE05-46BE-AC87-26B06339A2D6}" type="datetimeFigureOut">
              <a:rPr lang="en-CA" smtClean="0"/>
              <a:t>24/01/2012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E7E1-18BF-40FB-8C4F-BCB9DF268C98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BD09-EE05-46BE-AC87-26B06339A2D6}" type="datetimeFigureOut">
              <a:rPr lang="en-CA" smtClean="0"/>
              <a:t>24/01/2012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E7E1-18BF-40FB-8C4F-BCB9DF268C98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F7BD09-EE05-46BE-AC87-26B06339A2D6}" type="datetimeFigureOut">
              <a:rPr lang="en-CA" smtClean="0"/>
              <a:t>24/01/2012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4CE7E1-18BF-40FB-8C4F-BCB9DF268C98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BD09-EE05-46BE-AC87-26B06339A2D6}" type="datetimeFigureOut">
              <a:rPr lang="en-CA" smtClean="0"/>
              <a:t>24/01/2012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E7E1-18BF-40FB-8C4F-BCB9DF268C9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F7BD09-EE05-46BE-AC87-26B06339A2D6}" type="datetimeFigureOut">
              <a:rPr lang="en-CA" smtClean="0"/>
              <a:t>24/01/2012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A4CE7E1-18BF-40FB-8C4F-BCB9DF268C98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F7BD09-EE05-46BE-AC87-26B06339A2D6}" type="datetimeFigureOut">
              <a:rPr lang="en-CA" smtClean="0"/>
              <a:t>24/01/2012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4CE7E1-18BF-40FB-8C4F-BCB9DF268C98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F7BD09-EE05-46BE-AC87-26B06339A2D6}" type="datetimeFigureOut">
              <a:rPr lang="en-CA" smtClean="0"/>
              <a:t>24/01/2012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4CE7E1-18BF-40FB-8C4F-BCB9DF268C98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404664"/>
            <a:ext cx="6172200" cy="941490"/>
          </a:xfrm>
        </p:spPr>
        <p:txBody>
          <a:bodyPr>
            <a:normAutofit/>
          </a:bodyPr>
          <a:lstStyle/>
          <a:p>
            <a:r>
              <a:rPr lang="en-CA" sz="2700" dirty="0" smtClean="0"/>
              <a:t>5.4 Completing the Square and Solving by Square Root Method</a:t>
            </a:r>
            <a:endParaRPr lang="en-CA" sz="2700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2051720" y="3322712"/>
            <a:ext cx="6696744" cy="1668016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2000" dirty="0" smtClean="0"/>
              <a:t>Solve quadratic equations by taking the square root of both sides</a:t>
            </a:r>
          </a:p>
          <a:p>
            <a:pPr>
              <a:spcBef>
                <a:spcPct val="20000"/>
              </a:spcBef>
            </a:pPr>
            <a:r>
              <a:rPr lang="en-US" altLang="en-US" sz="2000" dirty="0" smtClean="0"/>
              <a:t>Solve </a:t>
            </a:r>
            <a:r>
              <a:rPr lang="en-US" altLang="en-US" sz="2000" dirty="0"/>
              <a:t>quadratic equations by completing the square. </a:t>
            </a:r>
          </a:p>
          <a:p>
            <a:pPr>
              <a:spcBef>
                <a:spcPct val="20000"/>
              </a:spcBef>
            </a:pPr>
            <a:r>
              <a:rPr lang="en-US" altLang="en-US" sz="2000" dirty="0" smtClean="0"/>
              <a:t>Write </a:t>
            </a:r>
            <a:r>
              <a:rPr lang="en-US" altLang="en-US" sz="2000" dirty="0"/>
              <a:t>quadratic equations in vertex form.</a:t>
            </a:r>
            <a:r>
              <a:rPr lang="en-US" altLang="en-US" sz="2000" dirty="0">
                <a:latin typeface="Arial" charset="0"/>
              </a:rPr>
              <a:t> </a:t>
            </a: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2123728" y="2636912"/>
            <a:ext cx="676875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2000" i="1" dirty="0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altLang="en-US" sz="2000" i="1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2327750" y="5638800"/>
            <a:ext cx="6204689" cy="838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sz="2000" dirty="0"/>
              <a:t>completing the square</a:t>
            </a:r>
            <a:endParaRPr lang="en-US" altLang="en-US" sz="2000" dirty="0">
              <a:latin typeface="Arial" charset="0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2123728" y="5062736"/>
            <a:ext cx="676875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2000" i="1" dirty="0">
                <a:solidFill>
                  <a:srgbClr val="FF0000"/>
                </a:solidFill>
                <a:latin typeface="Arial Black" pitchFamily="34" charset="0"/>
              </a:rPr>
              <a:t>Vocabulary</a:t>
            </a:r>
            <a:endParaRPr lang="en-US" altLang="en-US" sz="2000" i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07704" y="1340768"/>
            <a:ext cx="2162772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i="1" dirty="0" smtClean="0">
                <a:latin typeface="Verdana" pitchFamily="34" charset="0"/>
              </a:rPr>
              <a:t>ax</a:t>
            </a:r>
            <a:r>
              <a:rPr lang="en-US" baseline="30000" dirty="0" smtClean="0">
                <a:latin typeface="Verdana" pitchFamily="34" charset="0"/>
              </a:rPr>
              <a:t>2</a:t>
            </a:r>
            <a:r>
              <a:rPr lang="en-US" dirty="0" smtClean="0">
                <a:latin typeface="Verdana" pitchFamily="34" charset="0"/>
              </a:rPr>
              <a:t> + </a:t>
            </a:r>
            <a:r>
              <a:rPr lang="en-US" i="1" dirty="0" err="1" smtClean="0">
                <a:latin typeface="Verdana" pitchFamily="34" charset="0"/>
              </a:rPr>
              <a:t>bx</a:t>
            </a:r>
            <a:r>
              <a:rPr lang="en-US" dirty="0" smtClean="0">
                <a:latin typeface="Verdana" pitchFamily="34" charset="0"/>
              </a:rPr>
              <a:t> +</a:t>
            </a:r>
            <a:r>
              <a:rPr lang="en-US" i="1" dirty="0" smtClean="0">
                <a:latin typeface="Verdana" pitchFamily="34" charset="0"/>
              </a:rPr>
              <a:t> c = 0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1979712" y="1844824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Sometimes it is easier to solve a quadratic equation by using a different method other than factoring. Sometimes you cannot even solve the quadratic equation by factoring.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/>
      <p:bldP spid="6" grpId="0" build="p" animBg="1"/>
      <p:bldP spid="7" grpId="0" build="p"/>
      <p:bldP spid="8" grpId="0" build="p" animBg="1"/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7544" y="0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We have learned to solve quadratic equations by factoring: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467544" y="548680"/>
            <a:ext cx="1566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Verdana" pitchFamily="34" charset="0"/>
              </a:rPr>
              <a:t>x</a:t>
            </a:r>
            <a:r>
              <a:rPr lang="en-US" baseline="30000" dirty="0" smtClean="0">
                <a:latin typeface="Verdana" pitchFamily="34" charset="0"/>
              </a:rPr>
              <a:t>2</a:t>
            </a:r>
            <a:r>
              <a:rPr lang="en-US" dirty="0" smtClean="0">
                <a:latin typeface="Verdana" pitchFamily="34" charset="0"/>
              </a:rPr>
              <a:t> + 16</a:t>
            </a:r>
            <a:r>
              <a:rPr lang="en-US" i="1" dirty="0" smtClean="0">
                <a:latin typeface="Verdana" pitchFamily="34" charset="0"/>
              </a:rPr>
              <a:t> = 0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323528" y="3105835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/>
              <a:t>Can you think of a easier method for solving the quadratic equation?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8919432" cy="2474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04800" y="2852936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Solve the equation.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0" y="2483604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1A: Solving Equations by Using the Square Root Property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539552" y="3212976"/>
            <a:ext cx="2568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4</a:t>
            </a:r>
            <a:r>
              <a:rPr lang="en-US" b="1" i="1" dirty="0"/>
              <a:t>x</a:t>
            </a:r>
            <a:r>
              <a:rPr lang="en-US" b="1" baseline="30000" dirty="0"/>
              <a:t>2</a:t>
            </a:r>
            <a:r>
              <a:rPr lang="en-US" b="1" dirty="0"/>
              <a:t> + 11 = 59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5544496"/>
            <a:ext cx="3420244" cy="116221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26064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Solving quadratic equations by factoring: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5004048" y="836712"/>
            <a:ext cx="2121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Verdana" pitchFamily="34" charset="0"/>
              </a:rPr>
              <a:t>x</a:t>
            </a:r>
            <a:r>
              <a:rPr lang="en-US" baseline="30000" dirty="0" smtClean="0">
                <a:latin typeface="Verdana" pitchFamily="34" charset="0"/>
              </a:rPr>
              <a:t>2</a:t>
            </a:r>
            <a:r>
              <a:rPr lang="en-US" dirty="0" smtClean="0">
                <a:latin typeface="Verdana" pitchFamily="34" charset="0"/>
              </a:rPr>
              <a:t> + </a:t>
            </a:r>
            <a:r>
              <a:rPr lang="en-US" i="1" dirty="0" smtClean="0">
                <a:latin typeface="Verdana" pitchFamily="34" charset="0"/>
              </a:rPr>
              <a:t>8x</a:t>
            </a:r>
            <a:r>
              <a:rPr lang="en-US" dirty="0" smtClean="0">
                <a:latin typeface="Verdana" pitchFamily="34" charset="0"/>
              </a:rPr>
              <a:t> +16 </a:t>
            </a:r>
            <a:r>
              <a:rPr lang="en-US" i="1" dirty="0" smtClean="0">
                <a:latin typeface="Verdana" pitchFamily="34" charset="0"/>
              </a:rPr>
              <a:t>= 0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611560" y="764704"/>
            <a:ext cx="1970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Verdana" pitchFamily="34" charset="0"/>
              </a:rPr>
              <a:t>x</a:t>
            </a:r>
            <a:r>
              <a:rPr lang="en-US" baseline="30000" dirty="0" smtClean="0">
                <a:latin typeface="Verdana" pitchFamily="34" charset="0"/>
              </a:rPr>
              <a:t>2</a:t>
            </a:r>
            <a:r>
              <a:rPr lang="en-US" dirty="0" smtClean="0">
                <a:latin typeface="Verdana" pitchFamily="34" charset="0"/>
              </a:rPr>
              <a:t> + </a:t>
            </a:r>
            <a:r>
              <a:rPr lang="en-US" i="1" dirty="0">
                <a:latin typeface="Verdana" pitchFamily="34" charset="0"/>
              </a:rPr>
              <a:t>7</a:t>
            </a:r>
            <a:r>
              <a:rPr lang="en-US" i="1" dirty="0" smtClean="0">
                <a:latin typeface="Verdana" pitchFamily="34" charset="0"/>
              </a:rPr>
              <a:t>x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>
                <a:latin typeface="Verdana" pitchFamily="34" charset="0"/>
              </a:rPr>
              <a:t>-</a:t>
            </a:r>
            <a:r>
              <a:rPr lang="en-US" i="1" dirty="0" smtClean="0">
                <a:latin typeface="Verdana" pitchFamily="34" charset="0"/>
              </a:rPr>
              <a:t> </a:t>
            </a:r>
            <a:r>
              <a:rPr lang="en-US" i="1" dirty="0">
                <a:latin typeface="Verdana" pitchFamily="34" charset="0"/>
              </a:rPr>
              <a:t>8</a:t>
            </a:r>
            <a:r>
              <a:rPr lang="en-US" i="1" dirty="0" smtClean="0">
                <a:latin typeface="Verdana" pitchFamily="34" charset="0"/>
              </a:rPr>
              <a:t> = 0</a:t>
            </a:r>
            <a:endParaRPr lang="en-CA" dirty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718520"/>
            <a:ext cx="78390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4624"/>
            <a:ext cx="8886825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04800" y="2996952"/>
            <a:ext cx="8237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dirty="0" smtClean="0"/>
              <a:t>Example: Solve </a:t>
            </a:r>
            <a:r>
              <a:rPr lang="en-US" altLang="en-US" b="1" dirty="0"/>
              <a:t>the equation by completing the square.</a:t>
            </a:r>
            <a:endParaRPr lang="en-US" altLang="en-US" dirty="0">
              <a:latin typeface="Times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23528" y="3356992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x</a:t>
            </a:r>
            <a:r>
              <a:rPr lang="en-US" b="1" baseline="30000" dirty="0"/>
              <a:t>2</a:t>
            </a:r>
            <a:r>
              <a:rPr lang="en-US" b="1" i="1" baseline="30000" dirty="0"/>
              <a:t> </a:t>
            </a:r>
            <a:r>
              <a:rPr lang="en-US" b="1" i="1" dirty="0"/>
              <a:t>= </a:t>
            </a:r>
            <a:r>
              <a:rPr lang="en-US" b="1" dirty="0"/>
              <a:t>12</a:t>
            </a:r>
            <a:r>
              <a:rPr lang="en-US" b="1" i="1" dirty="0"/>
              <a:t>x </a:t>
            </a:r>
            <a:r>
              <a:rPr lang="en-US" b="1" dirty="0"/>
              <a:t>–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304800" y="116632"/>
            <a:ext cx="8237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Example: </a:t>
            </a:r>
            <a:r>
              <a:rPr lang="en-US" altLang="en-US" b="1" dirty="0" smtClean="0"/>
              <a:t>Solve </a:t>
            </a:r>
            <a:r>
              <a:rPr lang="en-US" altLang="en-US" b="1" dirty="0"/>
              <a:t>the equation by completing the square.</a:t>
            </a:r>
            <a:endParaRPr lang="en-US" altLang="en-US" dirty="0">
              <a:latin typeface="Times" pitchFamily="18" charset="0"/>
            </a:endParaRP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304800" y="476672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18</a:t>
            </a:r>
            <a:r>
              <a:rPr lang="en-US" b="1" i="1" dirty="0"/>
              <a:t>x + </a:t>
            </a:r>
            <a:r>
              <a:rPr lang="en-US" b="1" dirty="0"/>
              <a:t>3</a:t>
            </a:r>
            <a:r>
              <a:rPr lang="en-US" b="1" i="1" dirty="0"/>
              <a:t>x</a:t>
            </a:r>
            <a:r>
              <a:rPr lang="en-US" b="1" baseline="30000" dirty="0"/>
              <a:t>2</a:t>
            </a:r>
            <a:r>
              <a:rPr lang="en-US" b="1" i="1" dirty="0"/>
              <a:t> = </a:t>
            </a:r>
            <a:r>
              <a:rPr lang="en-US" b="1" dirty="0"/>
              <a:t>45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457200" y="188640"/>
            <a:ext cx="7864475" cy="64633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Recall the vertex form of a quadratic function from lesson 5-1: </a:t>
            </a:r>
            <a:endParaRPr lang="en-US" dirty="0" smtClean="0"/>
          </a:p>
          <a:p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) = </a:t>
            </a:r>
            <a:r>
              <a:rPr lang="en-US" i="1" dirty="0"/>
              <a:t>a</a:t>
            </a:r>
            <a:r>
              <a:rPr lang="en-US" dirty="0"/>
              <a:t>(</a:t>
            </a:r>
            <a:r>
              <a:rPr lang="en-US" i="1" dirty="0"/>
              <a:t>x </a:t>
            </a:r>
            <a:r>
              <a:rPr lang="en-US" dirty="0"/>
              <a:t>– </a:t>
            </a:r>
            <a:r>
              <a:rPr lang="en-US" i="1" dirty="0"/>
              <a:t>h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i="1" dirty="0"/>
              <a:t>k</a:t>
            </a:r>
            <a:r>
              <a:rPr lang="en-US" dirty="0"/>
              <a:t>, where the vertex is (</a:t>
            </a:r>
            <a:r>
              <a:rPr lang="en-US" i="1" dirty="0"/>
              <a:t>h, k</a:t>
            </a:r>
            <a:r>
              <a:rPr lang="en-US" dirty="0"/>
              <a:t>).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79512" y="980728"/>
            <a:ext cx="84249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You can complete the square to rewrite any quadratic function in vertex form.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09600" y="1628802"/>
            <a:ext cx="8138864" cy="1392238"/>
            <a:chOff x="384" y="2379"/>
            <a:chExt cx="4948" cy="877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84" y="2379"/>
              <a:ext cx="4948" cy="803"/>
              <a:chOff x="236" y="2256"/>
              <a:chExt cx="4948" cy="803"/>
            </a:xfrm>
          </p:grpSpPr>
          <p:sp>
            <p:nvSpPr>
              <p:cNvPr id="43015" name="Text Box 7"/>
              <p:cNvSpPr txBox="1">
                <a:spLocks noChangeArrowheads="1"/>
              </p:cNvSpPr>
              <p:nvPr/>
            </p:nvSpPr>
            <p:spPr bwMode="auto">
              <a:xfrm>
                <a:off x="240" y="2547"/>
                <a:ext cx="4944" cy="512"/>
              </a:xfrm>
              <a:prstGeom prst="rect">
                <a:avLst/>
              </a:prstGeom>
              <a:noFill/>
              <a:ln w="19050">
                <a:solidFill>
                  <a:srgbClr val="993366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130000"/>
                  </a:lnSpc>
                  <a:spcBef>
                    <a:spcPct val="50000"/>
                  </a:spcBef>
                </a:pPr>
                <a:r>
                  <a:rPr lang="en-US" dirty="0"/>
                  <a:t>In Example 3, the equation was balanced by adding       </a:t>
                </a:r>
                <a:r>
                  <a:rPr lang="en-US" dirty="0" smtClean="0"/>
                  <a:t>  </a:t>
                </a:r>
                <a:r>
                  <a:rPr lang="en-US" altLang="en-US" dirty="0" smtClean="0"/>
                  <a:t>to </a:t>
                </a:r>
                <a:r>
                  <a:rPr lang="en-US" altLang="en-US" i="1" dirty="0"/>
                  <a:t>both</a:t>
                </a:r>
                <a:r>
                  <a:rPr lang="en-US" altLang="en-US" dirty="0"/>
                  <a:t> sides. Here, the equation is balanced by adding and subtracting    </a:t>
                </a:r>
                <a:r>
                  <a:rPr lang="en-US" altLang="en-US" dirty="0" smtClean="0"/>
                  <a:t>     on </a:t>
                </a:r>
                <a:r>
                  <a:rPr lang="en-US" altLang="en-US" i="1" dirty="0"/>
                  <a:t>one</a:t>
                </a:r>
                <a:r>
                  <a:rPr lang="en-US" altLang="en-US" dirty="0"/>
                  <a:t> side.</a:t>
                </a:r>
                <a:endParaRPr lang="en-US" dirty="0"/>
              </a:p>
            </p:txBody>
          </p:sp>
          <p:sp>
            <p:nvSpPr>
              <p:cNvPr id="43016" name="Text Box 8"/>
              <p:cNvSpPr txBox="1">
                <a:spLocks noChangeArrowheads="1"/>
              </p:cNvSpPr>
              <p:nvPr/>
            </p:nvSpPr>
            <p:spPr bwMode="auto">
              <a:xfrm>
                <a:off x="236" y="2256"/>
                <a:ext cx="1728" cy="334"/>
              </a:xfrm>
              <a:prstGeom prst="rect">
                <a:avLst/>
              </a:prstGeom>
              <a:solidFill>
                <a:srgbClr val="800080"/>
              </a:solidFill>
              <a:ln w="1905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120000"/>
                  </a:lnSpc>
                  <a:spcBef>
                    <a:spcPct val="50000"/>
                  </a:spcBef>
                </a:pPr>
                <a:r>
                  <a:rPr lang="en-US" b="1" dirty="0">
                    <a:solidFill>
                      <a:schemeClr val="bg1"/>
                    </a:solidFill>
                  </a:rPr>
                  <a:t>Helpful Hint</a:t>
                </a:r>
                <a:endParaRPr lang="en-US" b="1" dirty="0"/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3800" y="2502"/>
              <a:ext cx="656" cy="754"/>
              <a:chOff x="3920" y="867"/>
              <a:chExt cx="656" cy="754"/>
            </a:xfrm>
          </p:grpSpPr>
          <p:pic>
            <p:nvPicPr>
              <p:cNvPr id="43018" name="Picture 10" descr="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920" y="867"/>
                <a:ext cx="284" cy="378"/>
              </a:xfrm>
              <a:prstGeom prst="rect">
                <a:avLst/>
              </a:prstGeom>
              <a:noFill/>
            </p:spPr>
          </p:pic>
          <p:pic>
            <p:nvPicPr>
              <p:cNvPr id="43019" name="Picture 11" descr="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92" y="1243"/>
                <a:ext cx="284" cy="378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04800" y="548680"/>
            <a:ext cx="8237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Write the function in vertex form, and identify its vertex.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134972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4A: Writing a Quadratic Function in Vertex Form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04800" y="836712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f</a:t>
            </a:r>
            <a:r>
              <a:rPr lang="en-US" b="1"/>
              <a:t>(</a:t>
            </a:r>
            <a:r>
              <a:rPr lang="en-US" b="1" i="1"/>
              <a:t>x</a:t>
            </a:r>
            <a:r>
              <a:rPr lang="en-US" b="1"/>
              <a:t>) = </a:t>
            </a:r>
            <a:r>
              <a:rPr lang="en-US" b="1" i="1"/>
              <a:t>x</a:t>
            </a:r>
            <a:r>
              <a:rPr lang="en-US" b="1" baseline="30000"/>
              <a:t>2 </a:t>
            </a:r>
            <a:r>
              <a:rPr lang="en-US" b="1"/>
              <a:t>+ 16</a:t>
            </a:r>
            <a:r>
              <a:rPr lang="en-US" b="1" i="1"/>
              <a:t>x</a:t>
            </a:r>
            <a:r>
              <a:rPr lang="en-US" b="1"/>
              <a:t> – 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52400" y="404664"/>
            <a:ext cx="861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dirty="0"/>
              <a:t>Write the function in vertex form, and identify its vertex</a:t>
            </a:r>
            <a:endParaRPr lang="en-US" altLang="en-US" dirty="0">
              <a:latin typeface="Times" pitchFamily="18" charset="0"/>
            </a:endParaRP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0" y="-175741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4B: Writing a Quadratic Function in Vertex Form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152400" y="764704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g</a:t>
            </a:r>
            <a:r>
              <a:rPr lang="en-US" b="1"/>
              <a:t>(</a:t>
            </a:r>
            <a:r>
              <a:rPr lang="en-US" b="1" i="1"/>
              <a:t>x</a:t>
            </a:r>
            <a:r>
              <a:rPr lang="en-US" b="1"/>
              <a:t>) = 3</a:t>
            </a:r>
            <a:r>
              <a:rPr lang="en-US" b="1" i="1"/>
              <a:t>x</a:t>
            </a:r>
            <a:r>
              <a:rPr lang="en-US" b="1" baseline="30000"/>
              <a:t>2 </a:t>
            </a:r>
            <a:r>
              <a:rPr lang="en-US" b="1"/>
              <a:t>– 18</a:t>
            </a:r>
            <a:r>
              <a:rPr lang="en-US" b="1" i="1"/>
              <a:t>x</a:t>
            </a:r>
            <a:r>
              <a:rPr lang="en-US" b="1"/>
              <a:t> + 7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166</TotalTime>
  <Words>314</Words>
  <Application>Microsoft Office PowerPoint</Application>
  <PresentationFormat>On-screen Show (4:3)</PresentationFormat>
  <Paragraphs>39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5.4 Completing the Square and Solving by Square Root Method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5.4 Completing the Square and Solving by Square Root Method</dc:title>
  <dc:creator>admin</dc:creator>
  <cp:lastModifiedBy>admin</cp:lastModifiedBy>
  <cp:revision>10</cp:revision>
  <dcterms:created xsi:type="dcterms:W3CDTF">2012-01-25T03:19:47Z</dcterms:created>
  <dcterms:modified xsi:type="dcterms:W3CDTF">2012-01-25T06:05:55Z</dcterms:modified>
</cp:coreProperties>
</file>