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6" r:id="rId4"/>
    <p:sldId id="268" r:id="rId5"/>
    <p:sldId id="273" r:id="rId6"/>
    <p:sldId id="276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294520-D054-4418-8EE3-C64682FDC572}" type="datetimeFigureOut">
              <a:rPr lang="en-CA" smtClean="0"/>
              <a:t>25/01/2012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00AF86-8866-4260-98CD-75738F524D0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-171400"/>
            <a:ext cx="6172200" cy="1157514"/>
          </a:xfrm>
        </p:spPr>
        <p:txBody>
          <a:bodyPr/>
          <a:lstStyle/>
          <a:p>
            <a:r>
              <a:rPr lang="en-CA" dirty="0" smtClean="0"/>
              <a:t>5.4 The Slope Formula</a:t>
            </a:r>
            <a:br>
              <a:rPr lang="en-CA" dirty="0" smtClean="0"/>
            </a:br>
            <a:r>
              <a:rPr lang="en-CA" dirty="0" smtClean="0"/>
              <a:t>Quiz next class</a:t>
            </a:r>
            <a:endParaRPr lang="en-CA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07704" y="1340768"/>
            <a:ext cx="7056784" cy="685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000" b="0" i="0" dirty="0"/>
              <a:t>Find slope by using the slope formula</a:t>
            </a:r>
            <a:r>
              <a:rPr lang="en-US" altLang="en-US" sz="2000" b="0" i="0" dirty="0" smtClean="0"/>
              <a:t>.</a:t>
            </a:r>
          </a:p>
          <a:p>
            <a:pPr>
              <a:spcBef>
                <a:spcPct val="20000"/>
              </a:spcBef>
            </a:pPr>
            <a:r>
              <a:rPr lang="en-US" altLang="en-US" sz="2000" dirty="0" smtClean="0"/>
              <a:t>Understand what slope represents in real-world context</a:t>
            </a:r>
            <a:endParaRPr lang="en-US" altLang="en-US" sz="2000" b="0" i="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45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000" b="0" dirty="0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sz="2000" i="0" dirty="0">
              <a:latin typeface="Arial Black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91370" y="2060848"/>
            <a:ext cx="4110608" cy="3078088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800" i="0" dirty="0">
                <a:solidFill>
                  <a:schemeClr val="accent2"/>
                </a:solidFill>
              </a:rPr>
              <a:t>Warm Up</a:t>
            </a:r>
            <a:endParaRPr lang="en-US" altLang="en-US" i="0" dirty="0"/>
          </a:p>
          <a:p>
            <a:pPr>
              <a:spcBef>
                <a:spcPct val="20000"/>
              </a:spcBef>
            </a:pPr>
            <a:r>
              <a:rPr lang="en-US" altLang="en-US" i="0" dirty="0" smtClean="0">
                <a:sym typeface="Symbol" pitchFamily="18" charset="2"/>
              </a:rPr>
              <a:t>Add </a:t>
            </a:r>
            <a:r>
              <a:rPr lang="en-US" altLang="en-US" i="0" dirty="0">
                <a:sym typeface="Symbol" pitchFamily="18" charset="2"/>
              </a:rPr>
              <a:t>or subtract.</a:t>
            </a:r>
          </a:p>
          <a:p>
            <a:pPr>
              <a:spcBef>
                <a:spcPct val="20000"/>
              </a:spcBef>
            </a:pPr>
            <a:r>
              <a:rPr lang="en-US" altLang="en-US" i="0" dirty="0">
                <a:sym typeface="Symbol" pitchFamily="18" charset="2"/>
              </a:rPr>
              <a:t>1. </a:t>
            </a:r>
            <a:r>
              <a:rPr lang="en-US" altLang="en-US" b="0" i="0" dirty="0">
                <a:sym typeface="Symbol" pitchFamily="18" charset="2"/>
              </a:rPr>
              <a:t>4 + (–6)                </a:t>
            </a:r>
            <a:r>
              <a:rPr lang="en-US" altLang="en-US" i="0" dirty="0">
                <a:sym typeface="Symbol" pitchFamily="18" charset="2"/>
              </a:rPr>
              <a:t>2. </a:t>
            </a:r>
            <a:r>
              <a:rPr lang="en-US" altLang="en-US" b="0" i="0" dirty="0">
                <a:sym typeface="Symbol" pitchFamily="18" charset="2"/>
              </a:rPr>
              <a:t>–3 + 5</a:t>
            </a:r>
          </a:p>
          <a:p>
            <a:pPr>
              <a:spcBef>
                <a:spcPct val="20000"/>
              </a:spcBef>
            </a:pPr>
            <a:r>
              <a:rPr lang="en-US" altLang="en-US" i="0" dirty="0">
                <a:sym typeface="Symbol" pitchFamily="18" charset="2"/>
              </a:rPr>
              <a:t> </a:t>
            </a:r>
            <a:endParaRPr lang="en-US" altLang="en-US" b="0" i="0" dirty="0"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altLang="en-US" i="0" dirty="0">
                <a:sym typeface="Symbol" pitchFamily="18" charset="2"/>
              </a:rPr>
              <a:t>3. </a:t>
            </a:r>
            <a:r>
              <a:rPr lang="en-US" altLang="en-US" b="0" i="0" dirty="0">
                <a:sym typeface="Symbol" pitchFamily="18" charset="2"/>
              </a:rPr>
              <a:t>–7 – 7                   </a:t>
            </a:r>
            <a:r>
              <a:rPr lang="en-US" altLang="en-US" i="0" dirty="0">
                <a:sym typeface="Symbol" pitchFamily="18" charset="2"/>
              </a:rPr>
              <a:t>4. </a:t>
            </a:r>
            <a:r>
              <a:rPr lang="en-US" altLang="en-US" b="0" i="0" dirty="0">
                <a:sym typeface="Symbol" pitchFamily="18" charset="2"/>
              </a:rPr>
              <a:t>2 – (–1)</a:t>
            </a:r>
            <a:r>
              <a:rPr lang="en-US" altLang="en-US" i="0" dirty="0">
                <a:sym typeface="Symbol" pitchFamily="18" charset="2"/>
              </a:rPr>
              <a:t>  </a:t>
            </a:r>
          </a:p>
          <a:p>
            <a:pPr>
              <a:spcBef>
                <a:spcPct val="20000"/>
              </a:spcBef>
            </a:pPr>
            <a:endParaRPr lang="en-US" altLang="en-US" sz="400" i="0" dirty="0"/>
          </a:p>
          <a:p>
            <a:pPr>
              <a:spcBef>
                <a:spcPct val="20000"/>
              </a:spcBef>
            </a:pPr>
            <a:endParaRPr lang="en-US" altLang="en-US" sz="400" i="0" dirty="0"/>
          </a:p>
          <a:p>
            <a:pPr>
              <a:spcBef>
                <a:spcPct val="20000"/>
              </a:spcBef>
            </a:pPr>
            <a:endParaRPr lang="en-US" altLang="en-US" sz="2800" b="0" i="0" dirty="0">
              <a:solidFill>
                <a:srgbClr val="FF0000"/>
              </a:solidFill>
            </a:endParaRPr>
          </a:p>
        </p:txBody>
      </p:sp>
      <p:sp>
        <p:nvSpPr>
          <p:cNvPr id="7" name="Text Box 62"/>
          <p:cNvSpPr txBox="1">
            <a:spLocks noChangeArrowheads="1"/>
          </p:cNvSpPr>
          <p:nvPr/>
        </p:nvSpPr>
        <p:spPr bwMode="auto">
          <a:xfrm>
            <a:off x="2391370" y="4092188"/>
            <a:ext cx="5060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 dirty="0"/>
              <a:t>Find the </a:t>
            </a:r>
            <a:r>
              <a:rPr lang="en-US" dirty="0"/>
              <a:t>x- </a:t>
            </a:r>
            <a:r>
              <a:rPr lang="en-US" i="0" dirty="0"/>
              <a:t>and </a:t>
            </a:r>
            <a:r>
              <a:rPr lang="en-US" dirty="0"/>
              <a:t>y-</a:t>
            </a:r>
            <a:r>
              <a:rPr lang="en-US" i="0" dirty="0"/>
              <a:t>intercepts.</a:t>
            </a:r>
          </a:p>
        </p:txBody>
      </p:sp>
      <p:sp>
        <p:nvSpPr>
          <p:cNvPr id="8" name="Text Box 63"/>
          <p:cNvSpPr txBox="1">
            <a:spLocks noChangeArrowheads="1"/>
          </p:cNvSpPr>
          <p:nvPr/>
        </p:nvSpPr>
        <p:spPr bwMode="auto">
          <a:xfrm>
            <a:off x="2391370" y="4625588"/>
            <a:ext cx="490269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0" dirty="0"/>
              <a:t>5. </a:t>
            </a:r>
            <a:r>
              <a:rPr lang="en-US" b="0" dirty="0"/>
              <a:t>x</a:t>
            </a:r>
            <a:r>
              <a:rPr lang="en-US" b="0" i="0" dirty="0"/>
              <a:t> + 2</a:t>
            </a:r>
            <a:r>
              <a:rPr lang="en-US" b="0" dirty="0"/>
              <a:t>y</a:t>
            </a:r>
            <a:r>
              <a:rPr lang="en-US" b="0" i="0" dirty="0"/>
              <a:t> = </a:t>
            </a:r>
            <a:r>
              <a:rPr lang="en-US" b="0" i="0" dirty="0" smtClean="0"/>
              <a:t>8         </a:t>
            </a:r>
            <a:r>
              <a:rPr lang="en-US" i="0" dirty="0" smtClean="0"/>
              <a:t>6</a:t>
            </a:r>
            <a:r>
              <a:rPr lang="en-US" i="0" dirty="0"/>
              <a:t>. </a:t>
            </a:r>
            <a:r>
              <a:rPr lang="en-US" b="0" i="0" dirty="0"/>
              <a:t>3</a:t>
            </a:r>
            <a:r>
              <a:rPr lang="en-US" b="0" dirty="0"/>
              <a:t>x</a:t>
            </a:r>
            <a:r>
              <a:rPr lang="en-US" b="0" i="0" dirty="0"/>
              <a:t> + 5</a:t>
            </a:r>
            <a:r>
              <a:rPr lang="en-US" b="0" dirty="0"/>
              <a:t>y</a:t>
            </a:r>
            <a:r>
              <a:rPr lang="en-US" b="0" i="0" dirty="0"/>
              <a:t> = </a:t>
            </a:r>
            <a:r>
              <a:rPr lang="en-US" altLang="en-US" b="0" i="0" dirty="0">
                <a:sym typeface="Symbol" pitchFamily="18" charset="2"/>
              </a:rPr>
              <a:t>–</a:t>
            </a:r>
            <a:r>
              <a:rPr lang="en-US" b="0" i="0" dirty="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702" name="Picture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8839200" cy="296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2941563"/>
            <a:ext cx="91440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003425" indent="-2003425">
              <a:lnSpc>
                <a:spcPct val="80000"/>
              </a:lnSpc>
            </a:pPr>
            <a:r>
              <a:rPr lang="en-US" b="0" i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1: Finding Slope by Using the Slope Formula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3398763"/>
            <a:ext cx="83597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/>
              <a:t>Find the slope of the line that contains (2, 5) and (8, 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78432" y="44624"/>
            <a:ext cx="8382000" cy="646331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i="0" dirty="0"/>
              <a:t>Sometimes you are not given two points to use in the formula. You might have to choose two points from a graph or a table.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0500" y="812577"/>
            <a:ext cx="87630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170113" indent="-2170113" algn="ctr">
              <a:lnSpc>
                <a:spcPct val="80000"/>
              </a:lnSpc>
            </a:pPr>
            <a:r>
              <a:rPr lang="en-US" b="0" i="0" dirty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2A: Finding Slope from Graphs and Tables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1166515"/>
            <a:ext cx="7315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/>
              <a:t>The graph shows a linear relationship. Find the slope.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28600" y="1459632"/>
            <a:ext cx="61198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3333FF"/>
                </a:solidFill>
                <a:latin typeface="Arial" charset="0"/>
                <a:cs typeface="Arial" charset="0"/>
              </a:rPr>
              <a:t>Let (0, 2) be (x</a:t>
            </a:r>
            <a:r>
              <a:rPr lang="en-US" b="0" baseline="-25000" dirty="0">
                <a:solidFill>
                  <a:srgbClr val="3333FF"/>
                </a:solidFill>
                <a:latin typeface="Arial" charset="0"/>
                <a:cs typeface="Arial" charset="0"/>
              </a:rPr>
              <a:t>1</a:t>
            </a:r>
            <a:r>
              <a:rPr lang="en-US" b="0" dirty="0">
                <a:solidFill>
                  <a:srgbClr val="3333FF"/>
                </a:solidFill>
                <a:latin typeface="Arial" charset="0"/>
                <a:cs typeface="Arial" charset="0"/>
              </a:rPr>
              <a:t>, y</a:t>
            </a:r>
            <a:r>
              <a:rPr lang="en-US" b="0" baseline="-25000" dirty="0">
                <a:solidFill>
                  <a:srgbClr val="3333FF"/>
                </a:solidFill>
                <a:latin typeface="Arial" charset="0"/>
                <a:cs typeface="Arial" charset="0"/>
              </a:rPr>
              <a:t>1</a:t>
            </a:r>
            <a:r>
              <a:rPr lang="en-US" b="0" dirty="0">
                <a:solidFill>
                  <a:srgbClr val="3333FF"/>
                </a:solidFill>
                <a:latin typeface="Arial" charset="0"/>
                <a:cs typeface="Arial" charset="0"/>
              </a:rPr>
              <a:t>) and (–2, –2) be </a:t>
            </a:r>
            <a:r>
              <a:rPr lang="en-US" b="0" dirty="0">
                <a:solidFill>
                  <a:srgbClr val="3333FF"/>
                </a:solidFill>
                <a:latin typeface="Arial" charset="0"/>
              </a:rPr>
              <a:t>(x</a:t>
            </a:r>
            <a:r>
              <a:rPr lang="en-US" b="0" baseline="-25000" dirty="0">
                <a:solidFill>
                  <a:srgbClr val="3333FF"/>
                </a:solidFill>
                <a:latin typeface="Arial" charset="0"/>
              </a:rPr>
              <a:t>2</a:t>
            </a:r>
            <a:r>
              <a:rPr lang="en-US" b="0" dirty="0">
                <a:solidFill>
                  <a:srgbClr val="3333FF"/>
                </a:solidFill>
                <a:latin typeface="Arial" charset="0"/>
              </a:rPr>
              <a:t>, y</a:t>
            </a:r>
            <a:r>
              <a:rPr lang="en-US" b="0" baseline="-25000" dirty="0">
                <a:solidFill>
                  <a:srgbClr val="3333FF"/>
                </a:solidFill>
                <a:latin typeface="Arial" charset="0"/>
              </a:rPr>
              <a:t>2</a:t>
            </a:r>
            <a:r>
              <a:rPr lang="en-US" b="0" dirty="0">
                <a:solidFill>
                  <a:srgbClr val="3333FF"/>
                </a:solidFill>
                <a:latin typeface="Arial" charset="0"/>
              </a:rPr>
              <a:t>)</a:t>
            </a:r>
            <a:r>
              <a:rPr lang="en-US" b="0" dirty="0">
                <a:solidFill>
                  <a:srgbClr val="3333FF"/>
                </a:solidFill>
                <a:latin typeface="Arial" charset="0"/>
                <a:cs typeface="Arial" charset="0"/>
              </a:rPr>
              <a:t>. </a:t>
            </a:r>
          </a:p>
        </p:txBody>
      </p:sp>
      <p:pic>
        <p:nvPicPr>
          <p:cNvPr id="6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2667000" cy="213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28575" y="116632"/>
            <a:ext cx="90678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170113" indent="-2170113" algn="ctr">
              <a:lnSpc>
                <a:spcPct val="80000"/>
              </a:lnSpc>
            </a:pPr>
            <a:r>
              <a:rPr lang="en-US" b="0" i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2B: Finding Slope from Graphs and Tables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381000" y="497632"/>
            <a:ext cx="72390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/>
              <a:t>The table shows a linear relationship. Find the slope.</a:t>
            </a:r>
          </a:p>
        </p:txBody>
      </p:sp>
      <p:pic>
        <p:nvPicPr>
          <p:cNvPr id="164924" name="Picture 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87549"/>
            <a:ext cx="3048000" cy="105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251520" y="44624"/>
            <a:ext cx="8298755" cy="646331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i="0" dirty="0"/>
              <a:t>Remember that slope is a rate of change. In real-world problems, finding the slope can give you information about how a quantity is changing. 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0500" y="908720"/>
            <a:ext cx="6253708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170113" indent="-2170113" algn="ctr">
              <a:lnSpc>
                <a:spcPct val="80000"/>
              </a:lnSpc>
            </a:pPr>
            <a:r>
              <a:rPr lang="en-US" b="0" i="0" dirty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3: </a:t>
            </a:r>
            <a:r>
              <a:rPr lang="en-US" b="0" dirty="0">
                <a:solidFill>
                  <a:srgbClr val="FF3300"/>
                </a:solidFill>
                <a:latin typeface="Arial Black" pitchFamily="34" charset="0"/>
                <a:cs typeface="Arial" charset="0"/>
              </a:rPr>
              <a:t>Application</a:t>
            </a:r>
            <a:endParaRPr lang="en-US" b="0" i="0" dirty="0">
              <a:solidFill>
                <a:srgbClr val="006699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1052736"/>
            <a:ext cx="4953000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/>
              <a:t>The graph shows the average electricity costs (in dollars) for operating a refrigerator for several months. Find the slope of the line. Then tell what the slope represents.</a:t>
            </a:r>
          </a:p>
        </p:txBody>
      </p:sp>
      <p:pic>
        <p:nvPicPr>
          <p:cNvPr id="5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36912"/>
            <a:ext cx="1514128" cy="715467"/>
          </a:xfrm>
          <a:prstGeom prst="rect">
            <a:avLst/>
          </a:prstGeom>
          <a:noFill/>
        </p:spPr>
      </p:pic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04800" y="2276872"/>
            <a:ext cx="4856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Step 1 </a:t>
            </a:r>
            <a:r>
              <a:rPr lang="en-US" b="0" i="0"/>
              <a:t>Use the slope formula.</a:t>
            </a:r>
            <a:endParaRPr lang="en-US" i="0"/>
          </a:p>
        </p:txBody>
      </p:sp>
      <p:pic>
        <p:nvPicPr>
          <p:cNvPr id="9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723503"/>
            <a:ext cx="3419475" cy="3857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51520" y="4077072"/>
            <a:ext cx="6127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 dirty="0"/>
              <a:t>Step 2 </a:t>
            </a:r>
            <a:r>
              <a:rPr lang="en-US" b="0" i="0" dirty="0"/>
              <a:t>Tell what the slope represents.</a:t>
            </a:r>
            <a:endParaRPr lang="en-US" i="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7141" y="4437112"/>
            <a:ext cx="874533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i="0" dirty="0"/>
              <a:t>In this situation </a:t>
            </a:r>
            <a:r>
              <a:rPr lang="en-US" b="0" dirty="0">
                <a:solidFill>
                  <a:srgbClr val="3333FF"/>
                </a:solidFill>
              </a:rPr>
              <a:t>y</a:t>
            </a:r>
            <a:r>
              <a:rPr lang="en-US" b="0" i="0" dirty="0">
                <a:solidFill>
                  <a:srgbClr val="3333FF"/>
                </a:solidFill>
              </a:rPr>
              <a:t> </a:t>
            </a:r>
            <a:r>
              <a:rPr lang="en-US" b="0" i="0" dirty="0"/>
              <a:t>represents </a:t>
            </a:r>
            <a:r>
              <a:rPr lang="en-US" b="0" i="0" dirty="0" smtClean="0">
                <a:solidFill>
                  <a:srgbClr val="3333FF"/>
                </a:solidFill>
              </a:rPr>
              <a:t>__________________</a:t>
            </a:r>
            <a:r>
              <a:rPr lang="en-US" b="0" i="0" dirty="0" smtClean="0"/>
              <a:t>and </a:t>
            </a:r>
            <a:r>
              <a:rPr lang="en-US" b="0" dirty="0">
                <a:solidFill>
                  <a:srgbClr val="008000"/>
                </a:solidFill>
              </a:rPr>
              <a:t>x</a:t>
            </a:r>
            <a:r>
              <a:rPr lang="en-US" b="0" dirty="0">
                <a:solidFill>
                  <a:srgbClr val="3333FF"/>
                </a:solidFill>
              </a:rPr>
              <a:t> </a:t>
            </a:r>
            <a:r>
              <a:rPr lang="en-US" b="0" i="0" dirty="0"/>
              <a:t>represents </a:t>
            </a:r>
            <a:r>
              <a:rPr lang="en-US" b="0" i="0" dirty="0" smtClean="0">
                <a:solidFill>
                  <a:srgbClr val="008000"/>
                </a:solidFill>
              </a:rPr>
              <a:t>_________</a:t>
            </a:r>
            <a:endParaRPr lang="en-US" b="0" i="0" dirty="0"/>
          </a:p>
        </p:txBody>
      </p:sp>
      <p:sp>
        <p:nvSpPr>
          <p:cNvPr id="12" name="Rectangle 11"/>
          <p:cNvSpPr/>
          <p:nvPr/>
        </p:nvSpPr>
        <p:spPr>
          <a:xfrm>
            <a:off x="323528" y="5939988"/>
            <a:ext cx="2297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/>
              <a:t>A slope of 6 means: 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395536" y="4869160"/>
            <a:ext cx="2050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/>
              <a:t>slope represents: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0" y="207422"/>
            <a:ext cx="60841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altLang="en-US" b="0" i="0" dirty="0">
                <a:solidFill>
                  <a:srgbClr val="FF3300"/>
                </a:solidFill>
                <a:latin typeface="Arial Black" pitchFamily="34" charset="0"/>
              </a:rPr>
              <a:t>Check It Out!</a:t>
            </a:r>
            <a:r>
              <a:rPr lang="en-US" altLang="en-US" b="0" i="0" dirty="0">
                <a:solidFill>
                  <a:srgbClr val="006699"/>
                </a:solidFill>
                <a:latin typeface="Arial Black" pitchFamily="34" charset="0"/>
              </a:rPr>
              <a:t> Example 3</a:t>
            </a:r>
            <a:endParaRPr lang="en-US" altLang="en-US" sz="2600" b="0" i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533400" y="633462"/>
            <a:ext cx="504671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0"/>
              <a:t>The graph shows the height of a plant over a period of days. Find the slope of the line. Then tell what the slope  represents.</a:t>
            </a:r>
          </a:p>
        </p:txBody>
      </p:sp>
      <p:pic>
        <p:nvPicPr>
          <p:cNvPr id="173070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178" y="1961778"/>
            <a:ext cx="1733550" cy="819150"/>
          </a:xfrm>
          <a:prstGeom prst="rect">
            <a:avLst/>
          </a:prstGeom>
          <a:noFill/>
        </p:spPr>
      </p:pic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219893" y="1556792"/>
            <a:ext cx="4856163" cy="45720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 dirty="0"/>
              <a:t>Step 1 </a:t>
            </a:r>
            <a:r>
              <a:rPr lang="en-US" b="0" i="0" dirty="0"/>
              <a:t>Use the slope formula.</a:t>
            </a:r>
            <a:endParaRPr lang="en-US" i="0" dirty="0"/>
          </a:p>
        </p:txBody>
      </p:sp>
      <p:pic>
        <p:nvPicPr>
          <p:cNvPr id="17308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4624"/>
            <a:ext cx="3352800" cy="331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23528" y="4221088"/>
            <a:ext cx="2050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/>
              <a:t>slope represents: </a:t>
            </a:r>
            <a:endParaRPr lang="en-CA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79512" y="3763888"/>
            <a:ext cx="6127750" cy="45720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 dirty="0"/>
              <a:t>Step 2 </a:t>
            </a:r>
            <a:r>
              <a:rPr lang="en-US" b="0" i="0" dirty="0"/>
              <a:t>Tell what the slope represents.</a:t>
            </a:r>
            <a:endParaRPr lang="en-US" i="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0832" y="5273263"/>
            <a:ext cx="8229600" cy="74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b="0" i="0" dirty="0"/>
              <a:t>A slope of     mean the plant grows at rate of 1 centimeter every two days</a:t>
            </a:r>
            <a:r>
              <a:rPr lang="en-US" b="0" i="0" dirty="0" smtClean="0"/>
              <a:t>.</a:t>
            </a:r>
          </a:p>
          <a:p>
            <a:pPr>
              <a:lnSpc>
                <a:spcPct val="125000"/>
              </a:lnSpc>
            </a:pPr>
            <a:r>
              <a:rPr lang="en-US" dirty="0" smtClean="0"/>
              <a:t>OR:</a:t>
            </a:r>
            <a:endParaRPr lang="en-US" b="0" i="0" dirty="0"/>
          </a:p>
        </p:txBody>
      </p:sp>
      <p:pic>
        <p:nvPicPr>
          <p:cNvPr id="12" name="Picture 1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3758" y="5114513"/>
            <a:ext cx="223612" cy="666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0" y="668561"/>
            <a:ext cx="91440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170113" indent="-2170113" algn="ctr">
              <a:lnSpc>
                <a:spcPct val="80000"/>
              </a:lnSpc>
            </a:pPr>
            <a:r>
              <a:rPr lang="en-US" b="0" i="0" dirty="0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4: Finding Slope from an Equation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0" y="1027584"/>
            <a:ext cx="9296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/>
              <a:t>Find the slope of the line described by 4</a:t>
            </a:r>
            <a:r>
              <a:rPr lang="en-US" dirty="0"/>
              <a:t>x </a:t>
            </a:r>
            <a:r>
              <a:rPr lang="en-US" i="0" dirty="0"/>
              <a:t>– 2</a:t>
            </a:r>
            <a:r>
              <a:rPr lang="en-US" dirty="0"/>
              <a:t>y</a:t>
            </a:r>
            <a:r>
              <a:rPr lang="en-US" i="0" dirty="0"/>
              <a:t> = 16.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95536" y="-27384"/>
            <a:ext cx="7559675" cy="646331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i="0" dirty="0" smtClean="0"/>
              <a:t>Remember, if </a:t>
            </a:r>
            <a:r>
              <a:rPr lang="en-US" b="0" i="0" dirty="0"/>
              <a:t>you know the equation that describes a line, you can find its slope by </a:t>
            </a:r>
            <a:r>
              <a:rPr lang="en-US" b="0" i="0" dirty="0" smtClean="0"/>
              <a:t>rearranging the equation in terms of y: y = </a:t>
            </a:r>
            <a:r>
              <a:rPr lang="en-US" b="0" i="0" dirty="0" err="1" smtClean="0"/>
              <a:t>mx+b</a:t>
            </a:r>
            <a:endParaRPr lang="en-US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414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5.4 The Slope Formula Quiz next class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The Slope Formula Quiz next class</dc:title>
  <dc:creator>admin</dc:creator>
  <cp:lastModifiedBy>admin</cp:lastModifiedBy>
  <cp:revision>10</cp:revision>
  <dcterms:created xsi:type="dcterms:W3CDTF">2012-01-26T00:16:52Z</dcterms:created>
  <dcterms:modified xsi:type="dcterms:W3CDTF">2012-01-26T03:27:34Z</dcterms:modified>
</cp:coreProperties>
</file>