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1"/>
  </p:notesMasterIdLst>
  <p:handoutMasterIdLst>
    <p:handoutMasterId r:id="rId12"/>
  </p:handoutMasterIdLst>
  <p:sldIdLst>
    <p:sldId id="256" r:id="rId2"/>
    <p:sldId id="258" r:id="rId3"/>
    <p:sldId id="262" r:id="rId4"/>
    <p:sldId id="264" r:id="rId5"/>
    <p:sldId id="267" r:id="rId6"/>
    <p:sldId id="268" r:id="rId7"/>
    <p:sldId id="271" r:id="rId8"/>
    <p:sldId id="277" r:id="rId9"/>
    <p:sldId id="27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6D23203-33A7-4B18-89FB-3309260836FD}" type="datetimeFigureOut">
              <a:rPr lang="en-CA" smtClean="0"/>
              <a:t>10/01/2012</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61630FB-FC71-4FD8-B050-21506ADBC1C5}" type="slidenum">
              <a:rPr lang="en-CA" smtClean="0"/>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22D323-3659-4636-8805-85F9083FC951}" type="datetimeFigureOut">
              <a:rPr lang="en-CA" smtClean="0"/>
              <a:pPr/>
              <a:t>10/01/2012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6D0DF4-AADC-4137-8CA5-4A5982603816}"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F2E42A01-B501-4427-80AB-761EA7DDF2A4}" type="slidenum">
              <a:rPr lang="en-US" smtClean="0"/>
              <a:pPr/>
              <a:t>2</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582310D8-C75B-49D8-8232-DF85232EEB52}" type="slidenum">
              <a:rPr lang="en-US" smtClean="0"/>
              <a:pPr/>
              <a:t>3</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C7C1C249-6721-49B6-9E09-D880FE2AD5EE}" type="slidenum">
              <a:rPr lang="en-US" smtClean="0"/>
              <a:pPr/>
              <a:t>4</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090E8104-2793-4F90-9B72-1448525A652C}" type="slidenum">
              <a:rPr lang="en-US" smtClean="0"/>
              <a:pPr/>
              <a:t>5</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C093211-9F02-4D0B-A5DE-B1C7DE1F3A87}" type="slidenum">
              <a:rPr lang="en-US" smtClean="0"/>
              <a:pPr/>
              <a:t>6</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084523D1-626E-40ED-8C7C-12C0D180E1BE}" type="slidenum">
              <a:rPr lang="en-US" smtClean="0"/>
              <a:pPr/>
              <a:t>7</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CD5F4BD-EC74-49C1-BA1A-47DCD2F15D94}" type="slidenum">
              <a:rPr lang="en-US" smtClean="0"/>
              <a:pPr/>
              <a:t>8</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0F517A58-8E38-4C3C-B473-08B5F8B63E48}" type="slidenum">
              <a:rPr lang="en-US" smtClean="0"/>
              <a:pPr/>
              <a:t>9</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44F53D8-A114-413B-9026-19F36BFB9E6B}" type="datetimeFigureOut">
              <a:rPr lang="en-CA" smtClean="0"/>
              <a:pPr/>
              <a:t>10/01/2012</a:t>
            </a:fld>
            <a:endParaRPr lang="en-C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8C7424B-5100-4ED6-89AE-6BC2C3530BB5}"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4F53D8-A114-413B-9026-19F36BFB9E6B}" type="datetimeFigureOut">
              <a:rPr lang="en-CA" smtClean="0"/>
              <a:pPr/>
              <a:t>10/01/2012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8C7424B-5100-4ED6-89AE-6BC2C3530BB5}"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4F53D8-A114-413B-9026-19F36BFB9E6B}" type="datetimeFigureOut">
              <a:rPr lang="en-CA" smtClean="0"/>
              <a:pPr/>
              <a:t>10/01/2012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8C7424B-5100-4ED6-89AE-6BC2C3530BB5}" type="slidenum">
              <a:rPr lang="en-CA" smtClean="0"/>
              <a:pPr/>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FF89EB1-B774-44E1-961D-C48ACFDFF69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44F53D8-A114-413B-9026-19F36BFB9E6B}" type="datetimeFigureOut">
              <a:rPr lang="en-CA" smtClean="0"/>
              <a:pPr/>
              <a:t>10/01/2012</a:t>
            </a:fld>
            <a:endParaRPr lang="en-CA"/>
          </a:p>
        </p:txBody>
      </p:sp>
      <p:sp>
        <p:nvSpPr>
          <p:cNvPr id="9" name="Slide Number Placeholder 8"/>
          <p:cNvSpPr>
            <a:spLocks noGrp="1"/>
          </p:cNvSpPr>
          <p:nvPr>
            <p:ph type="sldNum" sz="quarter" idx="15"/>
          </p:nvPr>
        </p:nvSpPr>
        <p:spPr/>
        <p:txBody>
          <a:bodyPr rtlCol="0"/>
          <a:lstStyle/>
          <a:p>
            <a:fld id="{D8C7424B-5100-4ED6-89AE-6BC2C3530BB5}" type="slidenum">
              <a:rPr lang="en-CA" smtClean="0"/>
              <a:pPr/>
              <a:t>‹#›</a:t>
            </a:fld>
            <a:endParaRPr lang="en-CA"/>
          </a:p>
        </p:txBody>
      </p:sp>
      <p:sp>
        <p:nvSpPr>
          <p:cNvPr id="10" name="Footer Placeholder 9"/>
          <p:cNvSpPr>
            <a:spLocks noGrp="1"/>
          </p:cNvSpPr>
          <p:nvPr>
            <p:ph type="ftr" sz="quarter" idx="16"/>
          </p:nvPr>
        </p:nvSpPr>
        <p:spPr/>
        <p:txBody>
          <a:bodyPr rtlCol="0"/>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44F53D8-A114-413B-9026-19F36BFB9E6B}" type="datetimeFigureOut">
              <a:rPr lang="en-CA" smtClean="0"/>
              <a:pPr/>
              <a:t>10/01/2012</a:t>
            </a:fld>
            <a:endParaRPr lang="en-C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8C7424B-5100-4ED6-89AE-6BC2C3530BB5}"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44F53D8-A114-413B-9026-19F36BFB9E6B}" type="datetimeFigureOut">
              <a:rPr lang="en-CA" smtClean="0"/>
              <a:pPr/>
              <a:t>10/01/2012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8C7424B-5100-4ED6-89AE-6BC2C3530BB5}" type="slidenum">
              <a:rPr lang="en-CA" smtClean="0"/>
              <a:pPr/>
              <a:t>‹#›</a:t>
            </a:fld>
            <a:endParaRPr lang="en-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44F53D8-A114-413B-9026-19F36BFB9E6B}" type="datetimeFigureOut">
              <a:rPr lang="en-CA" smtClean="0"/>
              <a:pPr/>
              <a:t>10/01/2012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8C7424B-5100-4ED6-89AE-6BC2C3530BB5}" type="slidenum">
              <a:rPr lang="en-CA" smtClean="0"/>
              <a:pPr/>
              <a:t>‹#›</a:t>
            </a:fld>
            <a:endParaRPr lang="en-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44F53D8-A114-413B-9026-19F36BFB9E6B}" type="datetimeFigureOut">
              <a:rPr lang="en-CA" smtClean="0"/>
              <a:pPr/>
              <a:t>10/01/2012</a:t>
            </a:fld>
            <a:endParaRPr lang="en-CA"/>
          </a:p>
        </p:txBody>
      </p:sp>
      <p:sp>
        <p:nvSpPr>
          <p:cNvPr id="7" name="Slide Number Placeholder 6"/>
          <p:cNvSpPr>
            <a:spLocks noGrp="1"/>
          </p:cNvSpPr>
          <p:nvPr>
            <p:ph type="sldNum" sz="quarter" idx="11"/>
          </p:nvPr>
        </p:nvSpPr>
        <p:spPr/>
        <p:txBody>
          <a:bodyPr rtlCol="0"/>
          <a:lstStyle/>
          <a:p>
            <a:fld id="{D8C7424B-5100-4ED6-89AE-6BC2C3530BB5}" type="slidenum">
              <a:rPr lang="en-CA" smtClean="0"/>
              <a:pPr/>
              <a:t>‹#›</a:t>
            </a:fld>
            <a:endParaRPr lang="en-CA"/>
          </a:p>
        </p:txBody>
      </p:sp>
      <p:sp>
        <p:nvSpPr>
          <p:cNvPr id="8" name="Footer Placeholder 7"/>
          <p:cNvSpPr>
            <a:spLocks noGrp="1"/>
          </p:cNvSpPr>
          <p:nvPr>
            <p:ph type="ftr" sz="quarter" idx="12"/>
          </p:nvPr>
        </p:nvSpPr>
        <p:spPr/>
        <p:txBody>
          <a:bodyPr rtlCol="0"/>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F53D8-A114-413B-9026-19F36BFB9E6B}" type="datetimeFigureOut">
              <a:rPr lang="en-CA" smtClean="0"/>
              <a:pPr/>
              <a:t>10/01/2012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8C7424B-5100-4ED6-89AE-6BC2C3530BB5}"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44F53D8-A114-413B-9026-19F36BFB9E6B}" type="datetimeFigureOut">
              <a:rPr lang="en-CA" smtClean="0"/>
              <a:pPr/>
              <a:t>10/01/2012</a:t>
            </a:fld>
            <a:endParaRPr lang="en-CA"/>
          </a:p>
        </p:txBody>
      </p:sp>
      <p:sp>
        <p:nvSpPr>
          <p:cNvPr id="22" name="Slide Number Placeholder 21"/>
          <p:cNvSpPr>
            <a:spLocks noGrp="1"/>
          </p:cNvSpPr>
          <p:nvPr>
            <p:ph type="sldNum" sz="quarter" idx="15"/>
          </p:nvPr>
        </p:nvSpPr>
        <p:spPr/>
        <p:txBody>
          <a:bodyPr rtlCol="0"/>
          <a:lstStyle/>
          <a:p>
            <a:fld id="{D8C7424B-5100-4ED6-89AE-6BC2C3530BB5}" type="slidenum">
              <a:rPr lang="en-CA" smtClean="0"/>
              <a:pPr/>
              <a:t>‹#›</a:t>
            </a:fld>
            <a:endParaRPr lang="en-CA"/>
          </a:p>
        </p:txBody>
      </p:sp>
      <p:sp>
        <p:nvSpPr>
          <p:cNvPr id="23" name="Footer Placeholder 22"/>
          <p:cNvSpPr>
            <a:spLocks noGrp="1"/>
          </p:cNvSpPr>
          <p:nvPr>
            <p:ph type="ftr" sz="quarter" idx="16"/>
          </p:nvPr>
        </p:nvSpPr>
        <p:spPr/>
        <p:txBody>
          <a:bodyPr rtlCol="0"/>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44F53D8-A114-413B-9026-19F36BFB9E6B}" type="datetimeFigureOut">
              <a:rPr lang="en-CA" smtClean="0"/>
              <a:pPr/>
              <a:t>10/01/2012</a:t>
            </a:fld>
            <a:endParaRPr lang="en-CA"/>
          </a:p>
        </p:txBody>
      </p:sp>
      <p:sp>
        <p:nvSpPr>
          <p:cNvPr id="18" name="Slide Number Placeholder 17"/>
          <p:cNvSpPr>
            <a:spLocks noGrp="1"/>
          </p:cNvSpPr>
          <p:nvPr>
            <p:ph type="sldNum" sz="quarter" idx="11"/>
          </p:nvPr>
        </p:nvSpPr>
        <p:spPr/>
        <p:txBody>
          <a:bodyPr rtlCol="0"/>
          <a:lstStyle/>
          <a:p>
            <a:fld id="{D8C7424B-5100-4ED6-89AE-6BC2C3530BB5}" type="slidenum">
              <a:rPr lang="en-CA" smtClean="0"/>
              <a:pPr/>
              <a:t>‹#›</a:t>
            </a:fld>
            <a:endParaRPr lang="en-CA"/>
          </a:p>
        </p:txBody>
      </p:sp>
      <p:sp>
        <p:nvSpPr>
          <p:cNvPr id="21" name="Footer Placeholder 20"/>
          <p:cNvSpPr>
            <a:spLocks noGrp="1"/>
          </p:cNvSpPr>
          <p:nvPr>
            <p:ph type="ftr" sz="quarter" idx="12"/>
          </p:nvPr>
        </p:nvSpPr>
        <p:spPr/>
        <p:txBody>
          <a:bodyPr rtlCol="0"/>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44F53D8-A114-413B-9026-19F36BFB9E6B}" type="datetimeFigureOut">
              <a:rPr lang="en-CA" smtClean="0"/>
              <a:pPr/>
              <a:t>10/01/2012</a:t>
            </a:fld>
            <a:endParaRPr lang="en-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8C7424B-5100-4ED6-89AE-6BC2C3530BB5}"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8.png"/><Relationship Id="rId5" Type="http://schemas.openxmlformats.org/officeDocument/2006/relationships/image" Target="../media/image7.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notesSlide" Target="../notesSlides/notesSlide5.xml"/><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2.png"/><Relationship Id="rId5" Type="http://schemas.openxmlformats.org/officeDocument/2006/relationships/oleObject" Target="../embeddings/oleObject3.bin"/><Relationship Id="rId10" Type="http://schemas.openxmlformats.org/officeDocument/2006/relationships/image" Target="../media/image15.png"/><Relationship Id="rId4" Type="http://schemas.openxmlformats.org/officeDocument/2006/relationships/oleObject" Target="../embeddings/oleObject2.bin"/><Relationship Id="rId9"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7.png"/><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88640"/>
            <a:ext cx="6172200" cy="1318298"/>
          </a:xfrm>
        </p:spPr>
        <p:txBody>
          <a:bodyPr/>
          <a:lstStyle/>
          <a:p>
            <a:r>
              <a:rPr lang="en-CA" dirty="0" smtClean="0"/>
              <a:t>5.2 Properties of Quadratic Functions in Standard Form</a:t>
            </a:r>
            <a:endParaRPr lang="en-CA" dirty="0"/>
          </a:p>
        </p:txBody>
      </p:sp>
      <p:sp>
        <p:nvSpPr>
          <p:cNvPr id="4" name="Rectangle 14"/>
          <p:cNvSpPr>
            <a:spLocks noChangeArrowheads="1"/>
          </p:cNvSpPr>
          <p:nvPr/>
        </p:nvSpPr>
        <p:spPr bwMode="auto">
          <a:xfrm>
            <a:off x="2064568" y="2000200"/>
            <a:ext cx="6629400" cy="2057400"/>
          </a:xfrm>
          <a:prstGeom prst="rect">
            <a:avLst/>
          </a:prstGeom>
          <a:noFill/>
          <a:ln w="28575">
            <a:solidFill>
              <a:srgbClr val="DBDBDB"/>
            </a:solidFill>
            <a:miter lim="800000"/>
            <a:headEnd/>
            <a:tailEnd/>
          </a:ln>
        </p:spPr>
        <p:txBody>
          <a:bodyPr/>
          <a:lstStyle/>
          <a:p>
            <a:pPr>
              <a:spcBef>
                <a:spcPct val="20000"/>
              </a:spcBef>
              <a:buFont typeface="Arial" charset="0"/>
              <a:buChar char="•"/>
            </a:pPr>
            <a:r>
              <a:rPr lang="en-US" altLang="en-US" sz="2400" dirty="0">
                <a:latin typeface="Verdana" pitchFamily="34" charset="0"/>
              </a:rPr>
              <a:t>Define, identify, and graph quadratic functions.</a:t>
            </a:r>
          </a:p>
          <a:p>
            <a:pPr>
              <a:spcBef>
                <a:spcPct val="20000"/>
              </a:spcBef>
              <a:buFont typeface="Arial" charset="0"/>
              <a:buChar char="•"/>
            </a:pPr>
            <a:r>
              <a:rPr lang="en-US" altLang="en-US" sz="2400" dirty="0">
                <a:latin typeface="Verdana" pitchFamily="34" charset="0"/>
              </a:rPr>
              <a:t>Identify and use maximums and minimums of quadratic functions to solve problems.</a:t>
            </a:r>
            <a:r>
              <a:rPr lang="en-US" altLang="en-US" sz="2400" dirty="0"/>
              <a:t> </a:t>
            </a:r>
          </a:p>
        </p:txBody>
      </p:sp>
      <p:sp>
        <p:nvSpPr>
          <p:cNvPr id="5" name="Rectangle 15"/>
          <p:cNvSpPr>
            <a:spLocks noChangeArrowheads="1"/>
          </p:cNvSpPr>
          <p:nvPr/>
        </p:nvSpPr>
        <p:spPr bwMode="auto">
          <a:xfrm>
            <a:off x="1378768" y="1619200"/>
            <a:ext cx="8001000" cy="381000"/>
          </a:xfrm>
          <a:prstGeom prst="rect">
            <a:avLst/>
          </a:prstGeom>
          <a:noFill/>
          <a:ln w="9525">
            <a:noFill/>
            <a:miter lim="800000"/>
            <a:headEnd/>
            <a:tailEnd/>
          </a:ln>
        </p:spPr>
        <p:txBody>
          <a:bodyPr anchor="ctr"/>
          <a:lstStyle/>
          <a:p>
            <a:pPr algn="ctr"/>
            <a:r>
              <a:rPr lang="en-US" altLang="en-US" sz="3600" i="1">
                <a:solidFill>
                  <a:srgbClr val="FF6600"/>
                </a:solidFill>
                <a:latin typeface="Arial Black" pitchFamily="34" charset="0"/>
              </a:rPr>
              <a:t>Objectives</a:t>
            </a:r>
            <a:endParaRPr lang="en-US" altLang="en-US" sz="3600" i="1">
              <a:solidFill>
                <a:srgbClr val="FF6600"/>
              </a:solidFill>
            </a:endParaRPr>
          </a:p>
        </p:txBody>
      </p:sp>
      <p:sp>
        <p:nvSpPr>
          <p:cNvPr id="6" name="Rectangle 15"/>
          <p:cNvSpPr>
            <a:spLocks noChangeArrowheads="1"/>
          </p:cNvSpPr>
          <p:nvPr/>
        </p:nvSpPr>
        <p:spPr bwMode="auto">
          <a:xfrm>
            <a:off x="1912168" y="4743400"/>
            <a:ext cx="6692280" cy="1709936"/>
          </a:xfrm>
          <a:prstGeom prst="rect">
            <a:avLst/>
          </a:prstGeom>
          <a:noFill/>
          <a:ln w="28575">
            <a:solidFill>
              <a:srgbClr val="DBDBDB"/>
            </a:solidFill>
            <a:miter lim="800000"/>
            <a:headEnd/>
            <a:tailEnd/>
          </a:ln>
        </p:spPr>
        <p:txBody>
          <a:bodyPr/>
          <a:lstStyle/>
          <a:p>
            <a:pPr marL="342900" indent="-342900">
              <a:spcBef>
                <a:spcPct val="20000"/>
              </a:spcBef>
              <a:buFont typeface="Arial" charset="0"/>
              <a:buChar char="•"/>
            </a:pPr>
            <a:r>
              <a:rPr lang="en-US" altLang="en-US" sz="2400" dirty="0">
                <a:latin typeface="Verdana" pitchFamily="34" charset="0"/>
              </a:rPr>
              <a:t>axis of symmetry</a:t>
            </a:r>
          </a:p>
          <a:p>
            <a:pPr marL="342900" indent="-342900">
              <a:spcBef>
                <a:spcPct val="20000"/>
              </a:spcBef>
              <a:buFont typeface="Arial" charset="0"/>
              <a:buChar char="•"/>
            </a:pPr>
            <a:r>
              <a:rPr lang="en-US" altLang="en-US" sz="2400" dirty="0">
                <a:latin typeface="Verdana" pitchFamily="34" charset="0"/>
              </a:rPr>
              <a:t>standard form</a:t>
            </a:r>
          </a:p>
          <a:p>
            <a:pPr marL="342900" indent="-342900">
              <a:spcBef>
                <a:spcPct val="20000"/>
              </a:spcBef>
              <a:buFont typeface="Arial" charset="0"/>
              <a:buChar char="•"/>
            </a:pPr>
            <a:r>
              <a:rPr lang="en-US" altLang="en-US" sz="2400" dirty="0">
                <a:latin typeface="Verdana" pitchFamily="34" charset="0"/>
              </a:rPr>
              <a:t>minimum value</a:t>
            </a:r>
          </a:p>
          <a:p>
            <a:pPr marL="342900" indent="-342900">
              <a:spcBef>
                <a:spcPct val="20000"/>
              </a:spcBef>
              <a:buFont typeface="Arial" charset="0"/>
              <a:buChar char="•"/>
            </a:pPr>
            <a:r>
              <a:rPr lang="en-US" altLang="en-US" sz="2400" dirty="0">
                <a:latin typeface="Verdana" pitchFamily="34" charset="0"/>
              </a:rPr>
              <a:t>maximum value</a:t>
            </a:r>
          </a:p>
          <a:p>
            <a:pPr marL="342900" indent="-342900">
              <a:spcBef>
                <a:spcPct val="20000"/>
              </a:spcBef>
            </a:pPr>
            <a:endParaRPr lang="en-US" altLang="en-US" sz="3200" dirty="0"/>
          </a:p>
        </p:txBody>
      </p:sp>
      <p:sp>
        <p:nvSpPr>
          <p:cNvPr id="7" name="Rectangle 16"/>
          <p:cNvSpPr>
            <a:spLocks noChangeArrowheads="1"/>
          </p:cNvSpPr>
          <p:nvPr/>
        </p:nvSpPr>
        <p:spPr bwMode="auto">
          <a:xfrm>
            <a:off x="1378768" y="4286200"/>
            <a:ext cx="7696200" cy="381000"/>
          </a:xfrm>
          <a:prstGeom prst="rect">
            <a:avLst/>
          </a:prstGeom>
          <a:noFill/>
          <a:ln w="9525">
            <a:noFill/>
            <a:miter lim="800000"/>
            <a:headEnd/>
            <a:tailEnd/>
          </a:ln>
        </p:spPr>
        <p:txBody>
          <a:bodyPr anchor="ctr"/>
          <a:lstStyle/>
          <a:p>
            <a:pPr algn="ctr"/>
            <a:r>
              <a:rPr lang="en-US" altLang="en-US" sz="3600" i="1">
                <a:solidFill>
                  <a:srgbClr val="FF0000"/>
                </a:solidFill>
                <a:latin typeface="Arial Black" pitchFamily="34" charset="0"/>
              </a:rPr>
              <a:t>Vocabulary</a:t>
            </a:r>
            <a:endParaRPr lang="en-US" altLang="en-US" sz="3600" i="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wipe(down)">
                                      <p:cBhvr>
                                        <p:cTn id="12" dur="500"/>
                                        <p:tgtEl>
                                          <p:spTgt spid="4">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dow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down)">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bg/>
                                          </p:spTgt>
                                        </p:tgtEl>
                                        <p:attrNameLst>
                                          <p:attrName>style.visibility</p:attrName>
                                        </p:attrNameLst>
                                      </p:cBhvr>
                                      <p:to>
                                        <p:strVal val="visible"/>
                                      </p:to>
                                    </p:set>
                                    <p:animEffect transition="in" filter="wipe(down)">
                                      <p:cBhvr>
                                        <p:cTn id="27" dur="500"/>
                                        <p:tgtEl>
                                          <p:spTgt spid="6">
                                            <p:bg/>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wipe(down)">
                                      <p:cBhvr>
                                        <p:cTn id="32" dur="5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wipe(down)">
                                      <p:cBhvr>
                                        <p:cTn id="37" dur="500"/>
                                        <p:tgtEl>
                                          <p:spTgt spid="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wipe(down)">
                                      <p:cBhvr>
                                        <p:cTn id="42" dur="500"/>
                                        <p:tgtEl>
                                          <p:spTgt spid="6">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animEffect transition="in" filter="wipe(down)">
                                      <p:cBhvr>
                                        <p:cTn id="4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build="p" animBg="1"/>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04800" y="260648"/>
            <a:ext cx="8534400" cy="6063952"/>
          </a:xfrm>
          <a:prstGeom prst="rect">
            <a:avLst/>
          </a:prstGeom>
          <a:noFill/>
          <a:ln w="28575">
            <a:solidFill>
              <a:srgbClr val="DBDBDB"/>
            </a:solidFill>
            <a:miter lim="800000"/>
            <a:headEnd/>
            <a:tailEnd/>
          </a:ln>
        </p:spPr>
        <p:txBody>
          <a:bodyPr/>
          <a:lstStyle/>
          <a:p>
            <a:r>
              <a:rPr lang="en-US" altLang="en-US" sz="2800" b="1" dirty="0">
                <a:solidFill>
                  <a:srgbClr val="3333CC"/>
                </a:solidFill>
                <a:latin typeface="Verdana" pitchFamily="34" charset="0"/>
              </a:rPr>
              <a:t>Warm </a:t>
            </a:r>
            <a:r>
              <a:rPr lang="en-US" altLang="en-US" sz="2800" b="1" dirty="0" smtClean="0">
                <a:solidFill>
                  <a:srgbClr val="3333CC"/>
                </a:solidFill>
                <a:latin typeface="Verdana" pitchFamily="34" charset="0"/>
              </a:rPr>
              <a:t>Up</a:t>
            </a:r>
            <a:endParaRPr lang="en-US" altLang="en-US" sz="2800" dirty="0">
              <a:latin typeface="Verdana" pitchFamily="34" charset="0"/>
            </a:endParaRPr>
          </a:p>
          <a:p>
            <a:r>
              <a:rPr lang="en-US" altLang="en-US" sz="2000" b="1" dirty="0" smtClean="0">
                <a:latin typeface="Verdana" pitchFamily="34" charset="0"/>
              </a:rPr>
              <a:t>What type of functions are listed below?</a:t>
            </a:r>
          </a:p>
          <a:p>
            <a:endParaRPr lang="en-US" altLang="en-US" sz="2000" b="1" dirty="0" smtClean="0">
              <a:latin typeface="Verdana" pitchFamily="34" charset="0"/>
            </a:endParaRPr>
          </a:p>
          <a:p>
            <a:r>
              <a:rPr lang="en-US" altLang="en-US" sz="2000" b="1" dirty="0" smtClean="0">
                <a:latin typeface="Verdana" pitchFamily="34" charset="0"/>
              </a:rPr>
              <a:t>What do the graph look like?</a:t>
            </a:r>
          </a:p>
          <a:p>
            <a:endParaRPr lang="en-US" altLang="en-US" sz="2000" b="1" dirty="0" smtClean="0">
              <a:latin typeface="Verdana" pitchFamily="34" charset="0"/>
            </a:endParaRPr>
          </a:p>
          <a:p>
            <a:r>
              <a:rPr lang="en-US" altLang="en-US" sz="2000" b="1" dirty="0" smtClean="0">
                <a:latin typeface="Verdana" pitchFamily="34" charset="0"/>
              </a:rPr>
              <a:t>Give </a:t>
            </a:r>
            <a:r>
              <a:rPr lang="en-US" altLang="en-US" sz="2000" b="1" dirty="0">
                <a:latin typeface="Verdana" pitchFamily="34" charset="0"/>
              </a:rPr>
              <a:t>the coordinate of the vertex of each function.</a:t>
            </a:r>
            <a:endParaRPr lang="en-US" altLang="en-US" sz="2000" dirty="0">
              <a:solidFill>
                <a:srgbClr val="FF0000"/>
              </a:solidFill>
              <a:latin typeface="Verdana" pitchFamily="34" charset="0"/>
            </a:endParaRPr>
          </a:p>
        </p:txBody>
      </p:sp>
      <p:sp>
        <p:nvSpPr>
          <p:cNvPr id="12291" name="Rectangle 26"/>
          <p:cNvSpPr>
            <a:spLocks noChangeArrowheads="1"/>
          </p:cNvSpPr>
          <p:nvPr/>
        </p:nvSpPr>
        <p:spPr bwMode="auto">
          <a:xfrm>
            <a:off x="323850" y="3195638"/>
            <a:ext cx="3790950" cy="690562"/>
          </a:xfrm>
          <a:prstGeom prst="rect">
            <a:avLst/>
          </a:prstGeom>
          <a:noFill/>
          <a:ln w="9525">
            <a:noFill/>
            <a:miter lim="800000"/>
            <a:headEnd/>
            <a:tailEnd/>
          </a:ln>
        </p:spPr>
        <p:txBody>
          <a:bodyPr wrap="none">
            <a:spAutoFit/>
          </a:bodyPr>
          <a:lstStyle/>
          <a:p>
            <a:pPr>
              <a:lnSpc>
                <a:spcPct val="140000"/>
              </a:lnSpc>
            </a:pPr>
            <a:r>
              <a:rPr lang="en-US" altLang="en-US" sz="2400" b="1" dirty="0">
                <a:latin typeface="Verdana" pitchFamily="34" charset="0"/>
                <a:sym typeface="Symbol" pitchFamily="18" charset="2"/>
              </a:rPr>
              <a:t>2.</a:t>
            </a:r>
            <a:r>
              <a:rPr lang="en-US" altLang="en-US" sz="2800" b="1" dirty="0">
                <a:latin typeface="Verdana" pitchFamily="34" charset="0"/>
                <a:sym typeface="Symbol" pitchFamily="18" charset="2"/>
              </a:rPr>
              <a:t>  </a:t>
            </a:r>
            <a:r>
              <a:rPr lang="en-US" altLang="en-US" sz="2400" i="1" dirty="0">
                <a:latin typeface="Verdana" pitchFamily="34" charset="0"/>
                <a:sym typeface="Symbol" pitchFamily="18" charset="2"/>
              </a:rPr>
              <a:t>f</a:t>
            </a:r>
            <a:r>
              <a:rPr lang="en-US" altLang="en-US" sz="2400" dirty="0">
                <a:latin typeface="Verdana" pitchFamily="34" charset="0"/>
                <a:sym typeface="Symbol" pitchFamily="18" charset="2"/>
              </a:rPr>
              <a:t>(</a:t>
            </a:r>
            <a:r>
              <a:rPr lang="en-US" altLang="en-US" sz="2400" i="1" dirty="0">
                <a:latin typeface="Verdana" pitchFamily="34" charset="0"/>
                <a:sym typeface="Symbol" pitchFamily="18" charset="2"/>
              </a:rPr>
              <a:t>x</a:t>
            </a:r>
            <a:r>
              <a:rPr lang="en-US" altLang="en-US" sz="2400" dirty="0">
                <a:latin typeface="Verdana" pitchFamily="34" charset="0"/>
                <a:sym typeface="Symbol" pitchFamily="18" charset="2"/>
              </a:rPr>
              <a:t>) = 2(</a:t>
            </a:r>
            <a:r>
              <a:rPr lang="en-US" altLang="en-US" sz="2400" i="1" dirty="0">
                <a:latin typeface="Verdana" pitchFamily="34" charset="0"/>
                <a:sym typeface="Symbol" pitchFamily="18" charset="2"/>
              </a:rPr>
              <a:t>x </a:t>
            </a:r>
            <a:r>
              <a:rPr lang="en-US" altLang="en-US" sz="2400" dirty="0">
                <a:latin typeface="Verdana" pitchFamily="34" charset="0"/>
                <a:sym typeface="Symbol" pitchFamily="18" charset="2"/>
              </a:rPr>
              <a:t>+ 1)</a:t>
            </a:r>
            <a:r>
              <a:rPr lang="en-US" altLang="en-US" sz="2400" baseline="30000" dirty="0">
                <a:latin typeface="Verdana" pitchFamily="34" charset="0"/>
                <a:sym typeface="Symbol" pitchFamily="18" charset="2"/>
              </a:rPr>
              <a:t>2 </a:t>
            </a:r>
            <a:r>
              <a:rPr lang="en-US" altLang="en-US" sz="2400" dirty="0">
                <a:latin typeface="Verdana" pitchFamily="34" charset="0"/>
                <a:sym typeface="Symbol" pitchFamily="18" charset="2"/>
              </a:rPr>
              <a:t>– 4</a:t>
            </a:r>
          </a:p>
        </p:txBody>
      </p:sp>
      <p:sp>
        <p:nvSpPr>
          <p:cNvPr id="12292" name="Rectangle 27"/>
          <p:cNvSpPr>
            <a:spLocks noChangeArrowheads="1"/>
          </p:cNvSpPr>
          <p:nvPr/>
        </p:nvSpPr>
        <p:spPr bwMode="auto">
          <a:xfrm>
            <a:off x="304800" y="2590800"/>
            <a:ext cx="3597275" cy="519113"/>
          </a:xfrm>
          <a:prstGeom prst="rect">
            <a:avLst/>
          </a:prstGeom>
          <a:noFill/>
          <a:ln w="9525">
            <a:noFill/>
            <a:miter lim="800000"/>
            <a:headEnd/>
            <a:tailEnd/>
          </a:ln>
        </p:spPr>
        <p:txBody>
          <a:bodyPr wrap="none">
            <a:spAutoFit/>
          </a:bodyPr>
          <a:lstStyle/>
          <a:p>
            <a:r>
              <a:rPr lang="en-US" altLang="en-US" sz="2400" b="1" dirty="0">
                <a:latin typeface="Verdana" pitchFamily="34" charset="0"/>
                <a:sym typeface="Symbol" pitchFamily="18" charset="2"/>
              </a:rPr>
              <a:t>1.</a:t>
            </a:r>
            <a:r>
              <a:rPr lang="en-US" altLang="en-US" sz="2800" b="1" dirty="0">
                <a:latin typeface="Verdana" pitchFamily="34" charset="0"/>
                <a:sym typeface="Symbol" pitchFamily="18" charset="2"/>
              </a:rPr>
              <a:t>  </a:t>
            </a:r>
            <a:r>
              <a:rPr lang="en-US" altLang="en-US" sz="2400" i="1" dirty="0">
                <a:latin typeface="Verdana" pitchFamily="34" charset="0"/>
                <a:sym typeface="Symbol" pitchFamily="18" charset="2"/>
              </a:rPr>
              <a:t>f</a:t>
            </a:r>
            <a:r>
              <a:rPr lang="en-US" altLang="en-US" sz="2400" dirty="0">
                <a:latin typeface="Verdana" pitchFamily="34" charset="0"/>
                <a:sym typeface="Symbol" pitchFamily="18" charset="2"/>
              </a:rPr>
              <a:t>(</a:t>
            </a:r>
            <a:r>
              <a:rPr lang="en-US" altLang="en-US" sz="2400" i="1" dirty="0">
                <a:latin typeface="Verdana" pitchFamily="34" charset="0"/>
                <a:sym typeface="Symbol" pitchFamily="18" charset="2"/>
              </a:rPr>
              <a:t>x</a:t>
            </a:r>
            <a:r>
              <a:rPr lang="en-US" altLang="en-US" sz="2400" dirty="0">
                <a:latin typeface="Verdana" pitchFamily="34" charset="0"/>
                <a:sym typeface="Symbol" pitchFamily="18" charset="2"/>
              </a:rPr>
              <a:t>) = (</a:t>
            </a:r>
            <a:r>
              <a:rPr lang="en-US" altLang="en-US" sz="2400" i="1" dirty="0">
                <a:latin typeface="Verdana" pitchFamily="34" charset="0"/>
                <a:sym typeface="Symbol" pitchFamily="18" charset="2"/>
              </a:rPr>
              <a:t>x </a:t>
            </a:r>
            <a:r>
              <a:rPr lang="en-US" altLang="en-US" sz="2400" dirty="0">
                <a:latin typeface="Verdana" pitchFamily="34" charset="0"/>
                <a:sym typeface="Symbol" pitchFamily="18" charset="2"/>
              </a:rPr>
              <a:t>– 2)</a:t>
            </a:r>
            <a:r>
              <a:rPr lang="en-US" altLang="en-US" sz="2400" baseline="30000" dirty="0">
                <a:latin typeface="Verdana" pitchFamily="34" charset="0"/>
                <a:sym typeface="Symbol" pitchFamily="18" charset="2"/>
              </a:rPr>
              <a:t>2 </a:t>
            </a:r>
            <a:r>
              <a:rPr lang="en-US" altLang="en-US" sz="2400" dirty="0">
                <a:latin typeface="Verdana" pitchFamily="34" charset="0"/>
                <a:sym typeface="Symbol" pitchFamily="18" charset="2"/>
              </a:rPr>
              <a:t>+ 3</a:t>
            </a:r>
            <a:endParaRPr lang="en-US" sz="2400" dirty="0">
              <a:latin typeface="Verdana" pitchFamily="34" charset="0"/>
              <a:sym typeface="Symbol" pitchFamily="18" charset="2"/>
            </a:endParaRPr>
          </a:p>
        </p:txBody>
      </p:sp>
      <p:sp>
        <p:nvSpPr>
          <p:cNvPr id="12293" name="Rectangle 32"/>
          <p:cNvSpPr>
            <a:spLocks noChangeArrowheads="1"/>
          </p:cNvSpPr>
          <p:nvPr/>
        </p:nvSpPr>
        <p:spPr bwMode="auto">
          <a:xfrm>
            <a:off x="304800" y="4419600"/>
            <a:ext cx="8839200" cy="457200"/>
          </a:xfrm>
          <a:prstGeom prst="rect">
            <a:avLst/>
          </a:prstGeom>
          <a:noFill/>
          <a:ln w="9525">
            <a:noFill/>
            <a:miter lim="800000"/>
            <a:headEnd/>
            <a:tailEnd/>
          </a:ln>
        </p:spPr>
        <p:txBody>
          <a:bodyPr>
            <a:spAutoFit/>
          </a:bodyPr>
          <a:lstStyle/>
          <a:p>
            <a:r>
              <a:rPr lang="en-US" altLang="en-US" sz="2400" b="1" dirty="0">
                <a:latin typeface="Verdana" pitchFamily="34" charset="0"/>
                <a:sym typeface="Symbol" pitchFamily="18" charset="2"/>
              </a:rPr>
              <a:t>3.</a:t>
            </a:r>
            <a:r>
              <a:rPr lang="en-US" altLang="en-US" dirty="0">
                <a:sym typeface="Symbol" pitchFamily="18" charset="2"/>
              </a:rPr>
              <a:t> </a:t>
            </a:r>
            <a:r>
              <a:rPr lang="en-US" altLang="en-US" sz="2400" dirty="0">
                <a:latin typeface="Verdana" pitchFamily="34" charset="0"/>
                <a:sym typeface="Symbol" pitchFamily="18" charset="2"/>
              </a:rPr>
              <a:t>Give the domain and range of the following function.</a:t>
            </a:r>
            <a:endParaRPr lang="en-US" sz="2400" dirty="0">
              <a:latin typeface="Verdana" pitchFamily="34" charset="0"/>
              <a:sym typeface="Symbol" pitchFamily="18" charset="2"/>
            </a:endParaRPr>
          </a:p>
        </p:txBody>
      </p:sp>
      <p:sp>
        <p:nvSpPr>
          <p:cNvPr id="12296" name="Text Box 35"/>
          <p:cNvSpPr txBox="1">
            <a:spLocks noChangeArrowheads="1"/>
          </p:cNvSpPr>
          <p:nvPr/>
        </p:nvSpPr>
        <p:spPr bwMode="auto">
          <a:xfrm>
            <a:off x="612775" y="4876800"/>
            <a:ext cx="5254625" cy="457200"/>
          </a:xfrm>
          <a:prstGeom prst="rect">
            <a:avLst/>
          </a:prstGeom>
          <a:noFill/>
          <a:ln w="9525">
            <a:noFill/>
            <a:miter lim="800000"/>
            <a:headEnd/>
            <a:tailEnd/>
          </a:ln>
        </p:spPr>
        <p:txBody>
          <a:bodyPr wrap="none">
            <a:spAutoFit/>
          </a:bodyPr>
          <a:lstStyle/>
          <a:p>
            <a:r>
              <a:rPr lang="en-US" sz="2400" dirty="0">
                <a:latin typeface="Verdana" pitchFamily="34" charset="0"/>
              </a:rPr>
              <a:t>{(–2, 4), (0, 6), (2, 8), (4, 10)} </a:t>
            </a:r>
          </a:p>
        </p:txBody>
      </p:sp>
      <p:sp>
        <p:nvSpPr>
          <p:cNvPr id="7204" name="Text Box 36"/>
          <p:cNvSpPr txBox="1">
            <a:spLocks noChangeArrowheads="1"/>
          </p:cNvSpPr>
          <p:nvPr/>
        </p:nvSpPr>
        <p:spPr bwMode="auto">
          <a:xfrm>
            <a:off x="685800" y="5410200"/>
            <a:ext cx="5180013" cy="457200"/>
          </a:xfrm>
          <a:prstGeom prst="rect">
            <a:avLst/>
          </a:prstGeom>
          <a:noFill/>
          <a:ln w="9525">
            <a:noFill/>
            <a:miter lim="800000"/>
            <a:headEnd/>
            <a:tailEnd/>
          </a:ln>
        </p:spPr>
        <p:txBody>
          <a:bodyPr wrap="none">
            <a:spAutoFit/>
          </a:bodyPr>
          <a:lstStyle/>
          <a:p>
            <a:r>
              <a:rPr lang="en-US" sz="2400" dirty="0">
                <a:solidFill>
                  <a:srgbClr val="FF0000"/>
                </a:solidFill>
                <a:latin typeface="Verdana" pitchFamily="34" charset="0"/>
              </a:rPr>
              <a:t>D:{–2, 0, 2, 4}; R:{4, 6, 8, 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290">
                                            <p:bg/>
                                          </p:spTgt>
                                        </p:tgtEl>
                                        <p:attrNameLst>
                                          <p:attrName>style.visibility</p:attrName>
                                        </p:attrNameLst>
                                      </p:cBhvr>
                                      <p:to>
                                        <p:strVal val="visible"/>
                                      </p:to>
                                    </p:set>
                                    <p:animEffect transition="in" filter="wipe(down)">
                                      <p:cBhvr>
                                        <p:cTn id="7" dur="500"/>
                                        <p:tgtEl>
                                          <p:spTgt spid="12290">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290">
                                            <p:txEl>
                                              <p:pRg st="0" end="0"/>
                                            </p:txEl>
                                          </p:spTgt>
                                        </p:tgtEl>
                                        <p:attrNameLst>
                                          <p:attrName>style.visibility</p:attrName>
                                        </p:attrNameLst>
                                      </p:cBhvr>
                                      <p:to>
                                        <p:strVal val="visible"/>
                                      </p:to>
                                    </p:set>
                                    <p:animEffect transition="in" filter="wipe(down)">
                                      <p:cBhvr>
                                        <p:cTn id="12" dur="500"/>
                                        <p:tgtEl>
                                          <p:spTgt spid="1229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290">
                                            <p:txEl>
                                              <p:pRg st="1" end="1"/>
                                            </p:txEl>
                                          </p:spTgt>
                                        </p:tgtEl>
                                        <p:attrNameLst>
                                          <p:attrName>style.visibility</p:attrName>
                                        </p:attrNameLst>
                                      </p:cBhvr>
                                      <p:to>
                                        <p:strVal val="visible"/>
                                      </p:to>
                                    </p:set>
                                    <p:animEffect transition="in" filter="wipe(down)">
                                      <p:cBhvr>
                                        <p:cTn id="17" dur="500"/>
                                        <p:tgtEl>
                                          <p:spTgt spid="1229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290">
                                            <p:txEl>
                                              <p:pRg st="3" end="3"/>
                                            </p:txEl>
                                          </p:spTgt>
                                        </p:tgtEl>
                                        <p:attrNameLst>
                                          <p:attrName>style.visibility</p:attrName>
                                        </p:attrNameLst>
                                      </p:cBhvr>
                                      <p:to>
                                        <p:strVal val="visible"/>
                                      </p:to>
                                    </p:set>
                                    <p:animEffect transition="in" filter="wipe(down)">
                                      <p:cBhvr>
                                        <p:cTn id="22" dur="500"/>
                                        <p:tgtEl>
                                          <p:spTgt spid="1229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2290">
                                            <p:txEl>
                                              <p:pRg st="5" end="5"/>
                                            </p:txEl>
                                          </p:spTgt>
                                        </p:tgtEl>
                                        <p:attrNameLst>
                                          <p:attrName>style.visibility</p:attrName>
                                        </p:attrNameLst>
                                      </p:cBhvr>
                                      <p:to>
                                        <p:strVal val="visible"/>
                                      </p:to>
                                    </p:set>
                                    <p:animEffect transition="in" filter="wipe(down)">
                                      <p:cBhvr>
                                        <p:cTn id="27" dur="500"/>
                                        <p:tgtEl>
                                          <p:spTgt spid="12290">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204">
                                            <p:txEl>
                                              <p:pRg st="0" end="0"/>
                                            </p:txEl>
                                          </p:spTgt>
                                        </p:tgtEl>
                                        <p:attrNameLst>
                                          <p:attrName>style.visibility</p:attrName>
                                        </p:attrNameLst>
                                      </p:cBhvr>
                                      <p:to>
                                        <p:strVal val="visible"/>
                                      </p:to>
                                    </p:set>
                                    <p:animEffect transition="in" filter="wipe(down)">
                                      <p:cBhvr>
                                        <p:cTn id="32" dur="500"/>
                                        <p:tgtEl>
                                          <p:spTgt spid="720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animBg="1"/>
      <p:bldP spid="720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5"/>
          <p:cNvSpPr txBox="1">
            <a:spLocks noChangeArrowheads="1"/>
          </p:cNvSpPr>
          <p:nvPr/>
        </p:nvSpPr>
        <p:spPr bwMode="auto">
          <a:xfrm>
            <a:off x="0" y="1603648"/>
            <a:ext cx="9144000" cy="457200"/>
          </a:xfrm>
          <a:prstGeom prst="rect">
            <a:avLst/>
          </a:prstGeom>
          <a:noFill/>
          <a:ln w="9525">
            <a:noFill/>
            <a:miter lim="800000"/>
            <a:headEnd/>
            <a:tailEnd/>
          </a:ln>
        </p:spPr>
        <p:txBody>
          <a:bodyPr anchor="ctr">
            <a:spAutoFit/>
          </a:bodyPr>
          <a:lstStyle/>
          <a:p>
            <a:pPr algn="ctr" eaLnBrk="0" hangingPunct="0">
              <a:spcBef>
                <a:spcPct val="50000"/>
              </a:spcBef>
            </a:pPr>
            <a:r>
              <a:rPr lang="en-US" altLang="en-US" sz="2400" dirty="0">
                <a:solidFill>
                  <a:srgbClr val="006699"/>
                </a:solidFill>
                <a:latin typeface="Arial Black" pitchFamily="34" charset="0"/>
              </a:rPr>
              <a:t>Example 1: Identifying the Axis of Symmetry</a:t>
            </a:r>
            <a:endParaRPr lang="en-US" altLang="en-US" sz="2600" dirty="0">
              <a:solidFill>
                <a:schemeClr val="accent2"/>
              </a:solidFill>
              <a:latin typeface="Arial MT Bl" charset="0"/>
            </a:endParaRPr>
          </a:p>
        </p:txBody>
      </p:sp>
      <p:sp>
        <p:nvSpPr>
          <p:cNvPr id="15377" name="Text Box 17"/>
          <p:cNvSpPr txBox="1">
            <a:spLocks noChangeArrowheads="1"/>
          </p:cNvSpPr>
          <p:nvPr/>
        </p:nvSpPr>
        <p:spPr bwMode="auto">
          <a:xfrm>
            <a:off x="187896" y="4361656"/>
            <a:ext cx="7620000" cy="400110"/>
          </a:xfrm>
          <a:prstGeom prst="rect">
            <a:avLst/>
          </a:prstGeom>
          <a:noFill/>
          <a:ln w="9525">
            <a:noFill/>
            <a:miter lim="800000"/>
            <a:headEnd/>
            <a:tailEnd/>
          </a:ln>
        </p:spPr>
        <p:txBody>
          <a:bodyPr>
            <a:spAutoFit/>
          </a:bodyPr>
          <a:lstStyle/>
          <a:p>
            <a:pPr>
              <a:spcBef>
                <a:spcPct val="50000"/>
              </a:spcBef>
            </a:pPr>
            <a:r>
              <a:rPr lang="en-US" sz="2000" dirty="0">
                <a:latin typeface="Verdana" pitchFamily="34" charset="0"/>
              </a:rPr>
              <a:t>Rewrite the function to find the value of </a:t>
            </a:r>
            <a:r>
              <a:rPr lang="en-US" sz="2000" i="1" dirty="0">
                <a:latin typeface="Verdana" pitchFamily="34" charset="0"/>
              </a:rPr>
              <a:t>h.</a:t>
            </a:r>
            <a:r>
              <a:rPr lang="en-US" sz="2000" dirty="0">
                <a:latin typeface="Verdana" pitchFamily="34" charset="0"/>
              </a:rPr>
              <a:t> </a:t>
            </a:r>
          </a:p>
        </p:txBody>
      </p:sp>
      <p:grpSp>
        <p:nvGrpSpPr>
          <p:cNvPr id="2" name="Group 26"/>
          <p:cNvGrpSpPr>
            <a:grpSpLocks/>
          </p:cNvGrpSpPr>
          <p:nvPr/>
        </p:nvGrpSpPr>
        <p:grpSpPr bwMode="auto">
          <a:xfrm>
            <a:off x="35496" y="3052936"/>
            <a:ext cx="8534400" cy="1168152"/>
            <a:chOff x="192" y="1152"/>
            <a:chExt cx="5376" cy="734"/>
          </a:xfrm>
        </p:grpSpPr>
        <p:sp>
          <p:nvSpPr>
            <p:cNvPr id="16391" name="Text Box 3"/>
            <p:cNvSpPr txBox="1">
              <a:spLocks noChangeArrowheads="1"/>
            </p:cNvSpPr>
            <p:nvPr/>
          </p:nvSpPr>
          <p:spPr bwMode="auto">
            <a:xfrm>
              <a:off x="192" y="1152"/>
              <a:ext cx="5376" cy="633"/>
            </a:xfrm>
            <a:prstGeom prst="rect">
              <a:avLst/>
            </a:prstGeom>
            <a:noFill/>
            <a:ln w="9525">
              <a:noFill/>
              <a:miter lim="800000"/>
              <a:headEnd/>
              <a:tailEnd/>
            </a:ln>
          </p:spPr>
          <p:txBody>
            <a:bodyPr>
              <a:spAutoFit/>
            </a:bodyPr>
            <a:lstStyle/>
            <a:p>
              <a:pPr eaLnBrk="0" hangingPunct="0">
                <a:spcBef>
                  <a:spcPct val="50000"/>
                </a:spcBef>
              </a:pPr>
              <a:r>
                <a:rPr lang="en-US" altLang="en-US" sz="2400" b="1" dirty="0">
                  <a:latin typeface="Verdana" pitchFamily="34" charset="0"/>
                </a:rPr>
                <a:t>Identify the axis of symmetry for the graph of                                                                </a:t>
              </a:r>
            </a:p>
            <a:p>
              <a:pPr eaLnBrk="0" hangingPunct="0">
                <a:spcBef>
                  <a:spcPct val="50000"/>
                </a:spcBef>
              </a:pPr>
              <a:r>
                <a:rPr lang="en-US" altLang="en-US" sz="2400" b="1" dirty="0">
                  <a:latin typeface="Verdana" pitchFamily="34" charset="0"/>
                </a:rPr>
                <a:t>                            .                          </a:t>
              </a:r>
              <a:endParaRPr lang="en-US" altLang="en-US" sz="2400" dirty="0">
                <a:latin typeface="Times" pitchFamily="18" charset="0"/>
              </a:endParaRPr>
            </a:p>
          </p:txBody>
        </p:sp>
        <p:pic>
          <p:nvPicPr>
            <p:cNvPr id="16392" name="Picture 20" descr="exam1"/>
            <p:cNvPicPr>
              <a:picLocks noChangeAspect="1" noChangeArrowheads="1"/>
            </p:cNvPicPr>
            <p:nvPr/>
          </p:nvPicPr>
          <p:blipFill>
            <a:blip r:embed="rId3" cstate="print"/>
            <a:srcRect/>
            <a:stretch>
              <a:fillRect/>
            </a:stretch>
          </p:blipFill>
          <p:spPr bwMode="auto">
            <a:xfrm>
              <a:off x="264" y="1416"/>
              <a:ext cx="1764" cy="470"/>
            </a:xfrm>
            <a:prstGeom prst="rect">
              <a:avLst/>
            </a:prstGeom>
            <a:noFill/>
            <a:ln w="9525">
              <a:noFill/>
              <a:miter lim="800000"/>
              <a:headEnd/>
              <a:tailEnd/>
            </a:ln>
          </p:spPr>
        </p:pic>
      </p:grpSp>
      <p:sp>
        <p:nvSpPr>
          <p:cNvPr id="15383" name="Text Box 23"/>
          <p:cNvSpPr txBox="1">
            <a:spLocks noChangeArrowheads="1"/>
          </p:cNvSpPr>
          <p:nvPr/>
        </p:nvSpPr>
        <p:spPr bwMode="auto">
          <a:xfrm>
            <a:off x="35496" y="5842555"/>
            <a:ext cx="7795592" cy="707886"/>
          </a:xfrm>
          <a:prstGeom prst="rect">
            <a:avLst/>
          </a:prstGeom>
          <a:noFill/>
          <a:ln w="9525">
            <a:noFill/>
            <a:miter lim="800000"/>
            <a:headEnd/>
            <a:tailEnd/>
          </a:ln>
        </p:spPr>
        <p:txBody>
          <a:bodyPr wrap="square">
            <a:spAutoFit/>
          </a:bodyPr>
          <a:lstStyle/>
          <a:p>
            <a:pPr>
              <a:spcBef>
                <a:spcPct val="50000"/>
              </a:spcBef>
            </a:pPr>
            <a:r>
              <a:rPr lang="en-US" sz="2000" dirty="0">
                <a:latin typeface="Verdana" pitchFamily="34" charset="0"/>
              </a:rPr>
              <a:t>Because </a:t>
            </a:r>
            <a:r>
              <a:rPr lang="en-US" sz="2000" i="1" dirty="0">
                <a:latin typeface="Verdana" pitchFamily="34" charset="0"/>
              </a:rPr>
              <a:t>h</a:t>
            </a:r>
            <a:r>
              <a:rPr lang="en-US" sz="2000" dirty="0">
                <a:latin typeface="Verdana" pitchFamily="34" charset="0"/>
              </a:rPr>
              <a:t> = –5, the axis of symmetry is the vertical line </a:t>
            </a:r>
            <a:r>
              <a:rPr lang="en-US" sz="2000" i="1" dirty="0">
                <a:latin typeface="Verdana" pitchFamily="34" charset="0"/>
              </a:rPr>
              <a:t>x </a:t>
            </a:r>
            <a:r>
              <a:rPr lang="en-US" sz="2000" dirty="0">
                <a:latin typeface="Verdana" pitchFamily="34" charset="0"/>
              </a:rPr>
              <a:t>= –5.</a:t>
            </a:r>
          </a:p>
        </p:txBody>
      </p:sp>
      <p:pic>
        <p:nvPicPr>
          <p:cNvPr id="15385" name="Picture 25" descr="exam1a"/>
          <p:cNvPicPr>
            <a:picLocks noChangeAspect="1" noChangeArrowheads="1"/>
          </p:cNvPicPr>
          <p:nvPr/>
        </p:nvPicPr>
        <p:blipFill>
          <a:blip r:embed="rId4" cstate="print"/>
          <a:srcRect/>
          <a:stretch>
            <a:fillRect/>
          </a:stretch>
        </p:blipFill>
        <p:spPr bwMode="auto">
          <a:xfrm>
            <a:off x="568896" y="4987131"/>
            <a:ext cx="3200400" cy="746125"/>
          </a:xfrm>
          <a:prstGeom prst="rect">
            <a:avLst/>
          </a:prstGeom>
          <a:noFill/>
          <a:ln w="9525">
            <a:noFill/>
            <a:miter lim="800000"/>
            <a:headEnd/>
            <a:tailEnd/>
          </a:ln>
        </p:spPr>
      </p:pic>
      <p:pic>
        <p:nvPicPr>
          <p:cNvPr id="9" name="Picture 7"/>
          <p:cNvPicPr>
            <a:picLocks noChangeAspect="1" noChangeArrowheads="1"/>
          </p:cNvPicPr>
          <p:nvPr/>
        </p:nvPicPr>
        <p:blipFill>
          <a:blip r:embed="rId5" cstate="print"/>
          <a:srcRect/>
          <a:stretch>
            <a:fillRect/>
          </a:stretch>
        </p:blipFill>
        <p:spPr bwMode="auto">
          <a:xfrm>
            <a:off x="827584" y="0"/>
            <a:ext cx="7800975" cy="3057525"/>
          </a:xfrm>
          <a:prstGeom prst="rect">
            <a:avLst/>
          </a:prstGeom>
          <a:noFill/>
          <a:ln w="9525">
            <a:noFill/>
            <a:miter lim="800000"/>
            <a:headEnd/>
            <a:tailEnd/>
          </a:ln>
        </p:spPr>
      </p:pic>
      <p:pic>
        <p:nvPicPr>
          <p:cNvPr id="11" name="Picture 11" descr="EXAM1"/>
          <p:cNvPicPr>
            <a:picLocks noChangeAspect="1" noChangeArrowheads="1"/>
          </p:cNvPicPr>
          <p:nvPr/>
        </p:nvPicPr>
        <p:blipFill>
          <a:blip r:embed="rId6" cstate="print"/>
          <a:srcRect/>
          <a:stretch>
            <a:fillRect/>
          </a:stretch>
        </p:blipFill>
        <p:spPr bwMode="auto">
          <a:xfrm>
            <a:off x="5773362" y="3717032"/>
            <a:ext cx="3065838" cy="2095218"/>
          </a:xfrm>
          <a:prstGeom prst="rect">
            <a:avLst/>
          </a:prstGeom>
          <a:noFill/>
          <a:ln w="9525">
            <a:noFill/>
            <a:miter lim="800000"/>
            <a:headEnd/>
            <a:tailEnd/>
          </a:ln>
        </p:spPr>
      </p:pic>
      <p:sp>
        <p:nvSpPr>
          <p:cNvPr id="12" name="Line 12"/>
          <p:cNvSpPr>
            <a:spLocks noChangeShapeType="1"/>
          </p:cNvSpPr>
          <p:nvPr/>
        </p:nvSpPr>
        <p:spPr bwMode="auto">
          <a:xfrm>
            <a:off x="6804248" y="3717032"/>
            <a:ext cx="0" cy="2268268"/>
          </a:xfrm>
          <a:prstGeom prst="line">
            <a:avLst/>
          </a:prstGeom>
          <a:noFill/>
          <a:ln w="38100">
            <a:solidFill>
              <a:srgbClr val="FF0000"/>
            </a:solidFill>
            <a:prstDash val="dash"/>
            <a:round/>
            <a:headEnd/>
            <a:tailEnd/>
          </a:ln>
        </p:spPr>
        <p:txBody>
          <a:bodyPr/>
          <a:lstStyle/>
          <a:p>
            <a:endParaRPr lang="en-C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377"/>
                                        </p:tgtEl>
                                        <p:attrNameLst>
                                          <p:attrName>style.visibility</p:attrName>
                                        </p:attrNameLst>
                                      </p:cBhvr>
                                      <p:to>
                                        <p:strVal val="visible"/>
                                      </p:to>
                                    </p:set>
                                    <p:animEffect transition="in" filter="box(in)">
                                      <p:cBhvr>
                                        <p:cTn id="7" dur="500"/>
                                        <p:tgtEl>
                                          <p:spTgt spid="15377"/>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15385"/>
                                        </p:tgtEl>
                                        <p:attrNameLst>
                                          <p:attrName>style.visibility</p:attrName>
                                        </p:attrNameLst>
                                      </p:cBhvr>
                                      <p:to>
                                        <p:strVal val="visible"/>
                                      </p:to>
                                    </p:set>
                                    <p:animEffect transition="in" filter="box(in)">
                                      <p:cBhvr>
                                        <p:cTn id="11" dur="500"/>
                                        <p:tgtEl>
                                          <p:spTgt spid="15385"/>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15383"/>
                                        </p:tgtEl>
                                        <p:attrNameLst>
                                          <p:attrName>style.visibility</p:attrName>
                                        </p:attrNameLst>
                                      </p:cBhvr>
                                      <p:to>
                                        <p:strVal val="visible"/>
                                      </p:to>
                                    </p:set>
                                    <p:animEffect transition="in" filter="box(in)">
                                      <p:cBhvr>
                                        <p:cTn id="16" dur="500"/>
                                        <p:tgtEl>
                                          <p:spTgt spid="15383"/>
                                        </p:tgtEl>
                                      </p:cBhvr>
                                    </p:animEffect>
                                  </p:childTnLst>
                                </p:cTn>
                              </p:par>
                            </p:childTnLst>
                          </p:cTn>
                        </p:par>
                        <p:par>
                          <p:cTn id="17" fill="hold">
                            <p:stCondLst>
                              <p:cond delay="500"/>
                            </p:stCondLst>
                            <p:childTnLst>
                              <p:par>
                                <p:cTn id="18" presetID="12" presetClass="entr" presetSubtype="4"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slide(fromBottom)">
                                      <p:cBhvr>
                                        <p:cTn id="20" dur="500"/>
                                        <p:tgtEl>
                                          <p:spTgt spid="11"/>
                                        </p:tgtEl>
                                      </p:cBhvr>
                                    </p:animEffect>
                                  </p:childTnLst>
                                </p:cTn>
                              </p:par>
                            </p:childTnLst>
                          </p:cTn>
                        </p:par>
                        <p:par>
                          <p:cTn id="21" fill="hold">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dissolve">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7" grpId="0"/>
      <p:bldP spid="15383" grpId="0"/>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2"/>
          <p:cNvSpPr txBox="1">
            <a:spLocks noChangeArrowheads="1"/>
          </p:cNvSpPr>
          <p:nvPr/>
        </p:nvSpPr>
        <p:spPr bwMode="auto">
          <a:xfrm>
            <a:off x="304800" y="1170856"/>
            <a:ext cx="8534400" cy="1004888"/>
          </a:xfrm>
          <a:prstGeom prst="rect">
            <a:avLst/>
          </a:prstGeom>
          <a:noFill/>
          <a:ln w="9525">
            <a:noFill/>
            <a:miter lim="800000"/>
            <a:headEnd/>
            <a:tailEnd/>
          </a:ln>
        </p:spPr>
        <p:txBody>
          <a:bodyPr>
            <a:spAutoFit/>
          </a:bodyPr>
          <a:lstStyle/>
          <a:p>
            <a:pPr eaLnBrk="0" hangingPunct="0">
              <a:spcBef>
                <a:spcPct val="50000"/>
              </a:spcBef>
            </a:pPr>
            <a:r>
              <a:rPr lang="en-US" altLang="en-US" sz="2400" b="1" dirty="0">
                <a:latin typeface="Verdana" pitchFamily="34" charset="0"/>
              </a:rPr>
              <a:t>Identify the axis of symmetry for the graph of </a:t>
            </a:r>
          </a:p>
          <a:p>
            <a:pPr eaLnBrk="0" hangingPunct="0">
              <a:spcBef>
                <a:spcPct val="50000"/>
              </a:spcBef>
            </a:pPr>
            <a:r>
              <a:rPr lang="en-US" altLang="en-US" sz="2400" b="1" dirty="0">
                <a:latin typeface="Verdana" pitchFamily="34" charset="0"/>
              </a:rPr>
              <a:t>                                                         </a:t>
            </a:r>
            <a:endParaRPr lang="en-US" altLang="en-US" sz="2400" dirty="0">
              <a:latin typeface="Times" pitchFamily="18" charset="0"/>
            </a:endParaRPr>
          </a:p>
        </p:txBody>
      </p:sp>
      <p:sp>
        <p:nvSpPr>
          <p:cNvPr id="1028" name="Text Box 8"/>
          <p:cNvSpPr txBox="1">
            <a:spLocks noChangeArrowheads="1"/>
          </p:cNvSpPr>
          <p:nvPr/>
        </p:nvSpPr>
        <p:spPr bwMode="auto">
          <a:xfrm>
            <a:off x="0" y="332656"/>
            <a:ext cx="9144000" cy="457200"/>
          </a:xfrm>
          <a:prstGeom prst="rect">
            <a:avLst/>
          </a:prstGeom>
          <a:noFill/>
          <a:ln w="9525">
            <a:noFill/>
            <a:miter lim="800000"/>
            <a:headEnd/>
            <a:tailEnd/>
          </a:ln>
        </p:spPr>
        <p:txBody>
          <a:bodyPr anchor="ctr">
            <a:spAutoFit/>
          </a:bodyPr>
          <a:lstStyle/>
          <a:p>
            <a:pPr algn="ctr" eaLnBrk="0" hangingPunct="0">
              <a:spcBef>
                <a:spcPct val="50000"/>
              </a:spcBef>
            </a:pPr>
            <a:r>
              <a:rPr lang="en-US" altLang="en-US" sz="2400">
                <a:solidFill>
                  <a:srgbClr val="FF0000"/>
                </a:solidFill>
                <a:latin typeface="Arial Black" pitchFamily="34" charset="0"/>
              </a:rPr>
              <a:t>Check It Out!</a:t>
            </a:r>
            <a:r>
              <a:rPr lang="en-US" altLang="en-US" sz="2400">
                <a:solidFill>
                  <a:srgbClr val="006699"/>
                </a:solidFill>
                <a:latin typeface="Arial Black" pitchFamily="34" charset="0"/>
              </a:rPr>
              <a:t> Example1</a:t>
            </a:r>
            <a:endParaRPr lang="en-US" altLang="en-US" sz="2600">
              <a:solidFill>
                <a:schemeClr val="accent2"/>
              </a:solidFill>
              <a:latin typeface="Arial MT Bl" charset="0"/>
            </a:endParaRPr>
          </a:p>
        </p:txBody>
      </p:sp>
      <p:graphicFrame>
        <p:nvGraphicFramePr>
          <p:cNvPr id="1026" name="Object 9"/>
          <p:cNvGraphicFramePr>
            <a:graphicFrameLocks noChangeAspect="1"/>
          </p:cNvGraphicFramePr>
          <p:nvPr/>
        </p:nvGraphicFramePr>
        <p:xfrm>
          <a:off x="2057400" y="1358900"/>
          <a:ext cx="914400" cy="288925"/>
        </p:xfrm>
        <a:graphic>
          <a:graphicData uri="http://schemas.openxmlformats.org/presentationml/2006/ole">
            <p:oleObj spid="_x0000_s1026" name="Equation" r:id="rId4" imgW="914400" imgH="289440" progId="">
              <p:embed/>
            </p:oleObj>
          </a:graphicData>
        </a:graphic>
      </p:graphicFrame>
      <p:pic>
        <p:nvPicPr>
          <p:cNvPr id="1029" name="Picture 13" descr="1"/>
          <p:cNvPicPr>
            <a:picLocks noChangeAspect="1" noChangeArrowheads="1"/>
          </p:cNvPicPr>
          <p:nvPr/>
        </p:nvPicPr>
        <p:blipFill>
          <a:blip r:embed="rId5" cstate="print"/>
          <a:srcRect/>
          <a:stretch>
            <a:fillRect/>
          </a:stretch>
        </p:blipFill>
        <p:spPr bwMode="auto">
          <a:xfrm>
            <a:off x="381000" y="1685008"/>
            <a:ext cx="2273300" cy="457200"/>
          </a:xfrm>
          <a:prstGeom prst="rect">
            <a:avLst/>
          </a:prstGeom>
          <a:noFill/>
          <a:ln w="9525">
            <a:noFill/>
            <a:miter lim="800000"/>
            <a:headEnd/>
            <a:tailEnd/>
          </a:ln>
        </p:spPr>
      </p:pic>
      <p:pic>
        <p:nvPicPr>
          <p:cNvPr id="6" name="Picture 7" descr="CIO1"/>
          <p:cNvPicPr>
            <a:picLocks noChangeAspect="1" noChangeArrowheads="1"/>
          </p:cNvPicPr>
          <p:nvPr/>
        </p:nvPicPr>
        <p:blipFill>
          <a:blip r:embed="rId6" cstate="print"/>
          <a:srcRect/>
          <a:stretch>
            <a:fillRect/>
          </a:stretch>
        </p:blipFill>
        <p:spPr bwMode="auto">
          <a:xfrm>
            <a:off x="4400872" y="3289895"/>
            <a:ext cx="4419600" cy="3019425"/>
          </a:xfrm>
          <a:prstGeom prst="rect">
            <a:avLst/>
          </a:prstGeom>
          <a:noFill/>
          <a:ln w="9525">
            <a:noFill/>
            <a:miter lim="800000"/>
            <a:headEnd/>
            <a:tailEnd/>
          </a:ln>
        </p:spPr>
      </p:pic>
      <p:sp>
        <p:nvSpPr>
          <p:cNvPr id="7" name="Line 8"/>
          <p:cNvSpPr>
            <a:spLocks noChangeShapeType="1"/>
          </p:cNvSpPr>
          <p:nvPr/>
        </p:nvSpPr>
        <p:spPr bwMode="auto">
          <a:xfrm>
            <a:off x="7220272" y="3366095"/>
            <a:ext cx="0" cy="2819400"/>
          </a:xfrm>
          <a:prstGeom prst="line">
            <a:avLst/>
          </a:prstGeom>
          <a:noFill/>
          <a:ln w="38100">
            <a:solidFill>
              <a:srgbClr val="FF0000"/>
            </a:solidFill>
            <a:prstDash val="dash"/>
            <a:round/>
            <a:headEnd/>
            <a:tailEnd/>
          </a:ln>
        </p:spPr>
        <p:txBody>
          <a:bodyPr/>
          <a:lstStyle/>
          <a:p>
            <a:endParaRPr lang="en-C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3"/>
          <p:cNvPicPr>
            <a:picLocks noChangeAspect="1" noChangeArrowheads="1"/>
          </p:cNvPicPr>
          <p:nvPr/>
        </p:nvPicPr>
        <p:blipFill>
          <a:blip r:embed="rId3" cstate="print"/>
          <a:srcRect/>
          <a:stretch>
            <a:fillRect/>
          </a:stretch>
        </p:blipFill>
        <p:spPr bwMode="auto">
          <a:xfrm>
            <a:off x="414841" y="1340768"/>
            <a:ext cx="8176709" cy="3392041"/>
          </a:xfrm>
          <a:prstGeom prst="rect">
            <a:avLst/>
          </a:prstGeom>
          <a:noFill/>
          <a:ln w="9525">
            <a:noFill/>
            <a:miter lim="800000"/>
            <a:headEnd/>
            <a:tailEnd/>
          </a:ln>
        </p:spPr>
      </p:pic>
      <p:sp>
        <p:nvSpPr>
          <p:cNvPr id="6" name="Text Box 4"/>
          <p:cNvSpPr txBox="1">
            <a:spLocks noChangeArrowheads="1"/>
          </p:cNvSpPr>
          <p:nvPr/>
        </p:nvSpPr>
        <p:spPr bwMode="auto">
          <a:xfrm>
            <a:off x="136525" y="44624"/>
            <a:ext cx="9007475" cy="1200150"/>
          </a:xfrm>
          <a:prstGeom prst="rect">
            <a:avLst/>
          </a:prstGeom>
          <a:noFill/>
          <a:ln w="9525">
            <a:noFill/>
            <a:miter lim="800000"/>
            <a:headEnd/>
            <a:tailEnd/>
          </a:ln>
        </p:spPr>
        <p:txBody>
          <a:bodyPr>
            <a:spAutoFit/>
          </a:bodyPr>
          <a:lstStyle/>
          <a:p>
            <a:pPr>
              <a:buFont typeface="Arial" charset="0"/>
              <a:buChar char="•"/>
            </a:pPr>
            <a:r>
              <a:rPr lang="en-US" sz="2400" dirty="0">
                <a:latin typeface="Verdana" pitchFamily="34" charset="0"/>
              </a:rPr>
              <a:t>So far writing quadratics in </a:t>
            </a:r>
            <a:r>
              <a:rPr lang="en-US" sz="2400" dirty="0" smtClean="0">
                <a:latin typeface="Verdana" pitchFamily="34" charset="0"/>
              </a:rPr>
              <a:t>Vertex </a:t>
            </a:r>
            <a:r>
              <a:rPr lang="en-US" sz="2400" dirty="0">
                <a:latin typeface="Verdana" pitchFamily="34" charset="0"/>
              </a:rPr>
              <a:t>Form: </a:t>
            </a:r>
            <a:r>
              <a:rPr lang="en-US" altLang="en-US" sz="2400" i="1" dirty="0"/>
              <a:t>y </a:t>
            </a:r>
            <a:r>
              <a:rPr lang="en-US" altLang="en-US" sz="2400" dirty="0"/>
              <a:t>= </a:t>
            </a:r>
            <a:r>
              <a:rPr lang="en-US" altLang="en-US" sz="2400" i="1" dirty="0"/>
              <a:t>a</a:t>
            </a:r>
            <a:r>
              <a:rPr lang="en-US" altLang="en-US" sz="2400" dirty="0"/>
              <a:t>(</a:t>
            </a:r>
            <a:r>
              <a:rPr lang="en-US" altLang="en-US" sz="2400" i="1" dirty="0"/>
              <a:t>x</a:t>
            </a:r>
            <a:r>
              <a:rPr lang="en-US" altLang="en-US" sz="2400" dirty="0"/>
              <a:t> – </a:t>
            </a:r>
            <a:r>
              <a:rPr lang="en-US" altLang="en-US" sz="2400" i="1" dirty="0"/>
              <a:t>h</a:t>
            </a:r>
            <a:r>
              <a:rPr lang="en-US" altLang="en-US" sz="2400" dirty="0"/>
              <a:t>)</a:t>
            </a:r>
            <a:r>
              <a:rPr lang="en-US" altLang="en-US" sz="2400" baseline="30000" dirty="0"/>
              <a:t>2</a:t>
            </a:r>
            <a:r>
              <a:rPr lang="en-US" altLang="en-US" sz="2400" dirty="0"/>
              <a:t> + </a:t>
            </a:r>
            <a:r>
              <a:rPr lang="en-US" altLang="en-US" sz="2400" i="1" dirty="0"/>
              <a:t>k.</a:t>
            </a:r>
            <a:endParaRPr lang="en-CA" sz="2400" dirty="0"/>
          </a:p>
          <a:p>
            <a:pPr>
              <a:buFont typeface="Arial" charset="0"/>
              <a:buChar char="•"/>
            </a:pPr>
            <a:r>
              <a:rPr lang="en-US" sz="2400" dirty="0">
                <a:latin typeface="Verdana" pitchFamily="34" charset="0"/>
              </a:rPr>
              <a:t>Another form of writing </a:t>
            </a:r>
            <a:r>
              <a:rPr lang="en-US" sz="2400" dirty="0" err="1">
                <a:latin typeface="Verdana" pitchFamily="34" charset="0"/>
              </a:rPr>
              <a:t>a</a:t>
            </a:r>
            <a:r>
              <a:rPr lang="en-US" sz="2400" dirty="0" err="1" smtClean="0">
                <a:latin typeface="Verdana" pitchFamily="34" charset="0"/>
              </a:rPr>
              <a:t>uadratic</a:t>
            </a:r>
            <a:r>
              <a:rPr lang="en-US" sz="2400" dirty="0" smtClean="0">
                <a:latin typeface="Verdana" pitchFamily="34" charset="0"/>
              </a:rPr>
              <a:t> </a:t>
            </a:r>
            <a:r>
              <a:rPr lang="en-US" sz="2400" dirty="0">
                <a:latin typeface="Verdana" pitchFamily="34" charset="0"/>
              </a:rPr>
              <a:t>functions is the </a:t>
            </a:r>
            <a:r>
              <a:rPr lang="en-US" sz="2400" dirty="0" smtClean="0">
                <a:latin typeface="Verdana" pitchFamily="34" charset="0"/>
              </a:rPr>
              <a:t>S</a:t>
            </a:r>
            <a:r>
              <a:rPr lang="en-US" sz="2400" i="1" dirty="0" smtClean="0">
                <a:latin typeface="Verdana" pitchFamily="34" charset="0"/>
              </a:rPr>
              <a:t>tandard Form</a:t>
            </a:r>
            <a:r>
              <a:rPr lang="en-US" sz="2400" dirty="0" smtClean="0">
                <a:latin typeface="Verdana" pitchFamily="34" charset="0"/>
              </a:rPr>
              <a:t> </a:t>
            </a:r>
            <a:r>
              <a:rPr lang="en-US" sz="2400" i="1" dirty="0">
                <a:latin typeface="Verdana" pitchFamily="34" charset="0"/>
              </a:rPr>
              <a:t>f</a:t>
            </a:r>
            <a:r>
              <a:rPr lang="en-US" sz="2400" dirty="0">
                <a:latin typeface="Verdana" pitchFamily="34" charset="0"/>
              </a:rPr>
              <a:t>(</a:t>
            </a:r>
            <a:r>
              <a:rPr lang="en-US" sz="2400" i="1" dirty="0">
                <a:latin typeface="Verdana" pitchFamily="34" charset="0"/>
              </a:rPr>
              <a:t>x</a:t>
            </a:r>
            <a:r>
              <a:rPr lang="en-US" sz="2400" dirty="0">
                <a:latin typeface="Verdana" pitchFamily="34" charset="0"/>
              </a:rPr>
              <a:t>)= </a:t>
            </a:r>
            <a:r>
              <a:rPr lang="en-US" sz="2400" i="1" dirty="0">
                <a:latin typeface="Verdana" pitchFamily="34" charset="0"/>
              </a:rPr>
              <a:t>ax</a:t>
            </a:r>
            <a:r>
              <a:rPr lang="en-US" sz="2400" baseline="30000" dirty="0">
                <a:latin typeface="Verdana" pitchFamily="34" charset="0"/>
              </a:rPr>
              <a:t>2</a:t>
            </a:r>
            <a:r>
              <a:rPr lang="en-US" sz="2400" dirty="0">
                <a:latin typeface="Verdana" pitchFamily="34" charset="0"/>
              </a:rPr>
              <a:t> + </a:t>
            </a:r>
            <a:r>
              <a:rPr lang="en-US" sz="2400" i="1" dirty="0" err="1">
                <a:latin typeface="Verdana" pitchFamily="34" charset="0"/>
              </a:rPr>
              <a:t>bx</a:t>
            </a:r>
            <a:r>
              <a:rPr lang="en-US" sz="2400" dirty="0">
                <a:latin typeface="Verdana" pitchFamily="34" charset="0"/>
              </a:rPr>
              <a:t> +</a:t>
            </a:r>
            <a:r>
              <a:rPr lang="en-US" sz="2400" i="1" dirty="0">
                <a:latin typeface="Verdana" pitchFamily="34" charset="0"/>
              </a:rPr>
              <a:t> c.</a:t>
            </a:r>
            <a:endParaRPr lang="en-US" sz="2400" dirty="0">
              <a:latin typeface="Verdana" pitchFamily="34" charset="0"/>
              <a:cs typeface="Arial" charset="0"/>
            </a:endParaRPr>
          </a:p>
        </p:txBody>
      </p:sp>
      <p:grpSp>
        <p:nvGrpSpPr>
          <p:cNvPr id="2" name="Group 37"/>
          <p:cNvGrpSpPr>
            <a:grpSpLocks/>
          </p:cNvGrpSpPr>
          <p:nvPr/>
        </p:nvGrpSpPr>
        <p:grpSpPr bwMode="auto">
          <a:xfrm>
            <a:off x="533400" y="4941168"/>
            <a:ext cx="7854950" cy="1303338"/>
            <a:chOff x="236" y="2256"/>
            <a:chExt cx="4948" cy="821"/>
          </a:xfrm>
        </p:grpSpPr>
        <p:grpSp>
          <p:nvGrpSpPr>
            <p:cNvPr id="3" name="Group 35"/>
            <p:cNvGrpSpPr>
              <a:grpSpLocks/>
            </p:cNvGrpSpPr>
            <p:nvPr/>
          </p:nvGrpSpPr>
          <p:grpSpPr bwMode="auto">
            <a:xfrm>
              <a:off x="236" y="2256"/>
              <a:ext cx="4948" cy="821"/>
              <a:chOff x="236" y="2256"/>
              <a:chExt cx="4948" cy="821"/>
            </a:xfrm>
          </p:grpSpPr>
          <p:sp>
            <p:nvSpPr>
              <p:cNvPr id="19463" name="Text Box 8"/>
              <p:cNvSpPr txBox="1">
                <a:spLocks noChangeArrowheads="1"/>
              </p:cNvSpPr>
              <p:nvPr/>
            </p:nvSpPr>
            <p:spPr bwMode="auto">
              <a:xfrm>
                <a:off x="240" y="2547"/>
                <a:ext cx="4944" cy="530"/>
              </a:xfrm>
              <a:prstGeom prst="rect">
                <a:avLst/>
              </a:prstGeom>
              <a:noFill/>
              <a:ln w="19050">
                <a:solidFill>
                  <a:srgbClr val="993366"/>
                </a:solidFill>
                <a:miter lim="800000"/>
                <a:headEnd/>
                <a:tailEnd/>
              </a:ln>
            </p:spPr>
            <p:txBody>
              <a:bodyPr>
                <a:spAutoFit/>
              </a:bodyPr>
              <a:lstStyle/>
              <a:p>
                <a:pPr eaLnBrk="0" hangingPunct="0">
                  <a:spcBef>
                    <a:spcPct val="50000"/>
                  </a:spcBef>
                </a:pPr>
                <a:r>
                  <a:rPr lang="en-US" sz="2400" dirty="0">
                    <a:latin typeface="Verdana" pitchFamily="34" charset="0"/>
                  </a:rPr>
                  <a:t>When </a:t>
                </a:r>
                <a:r>
                  <a:rPr lang="en-US" sz="2400" i="1" dirty="0">
                    <a:latin typeface="Verdana" pitchFamily="34" charset="0"/>
                  </a:rPr>
                  <a:t>a </a:t>
                </a:r>
                <a:r>
                  <a:rPr lang="en-US" sz="2400" dirty="0">
                    <a:latin typeface="Verdana" pitchFamily="34" charset="0"/>
                  </a:rPr>
                  <a:t>is positive, the parabola is happy (U). When the </a:t>
                </a:r>
                <a:r>
                  <a:rPr lang="en-US" sz="2400" i="1" dirty="0">
                    <a:latin typeface="Verdana" pitchFamily="34" charset="0"/>
                  </a:rPr>
                  <a:t>a </a:t>
                </a:r>
                <a:r>
                  <a:rPr lang="en-US" sz="2400" dirty="0">
                    <a:latin typeface="Verdana" pitchFamily="34" charset="0"/>
                  </a:rPr>
                  <a:t>negative, the parabola is sad (  ).</a:t>
                </a:r>
                <a:endParaRPr lang="en-US" sz="800" dirty="0">
                  <a:latin typeface="Verdana" pitchFamily="34" charset="0"/>
                </a:endParaRPr>
              </a:p>
            </p:txBody>
          </p:sp>
          <p:sp>
            <p:nvSpPr>
              <p:cNvPr id="19464" name="Text Box 9"/>
              <p:cNvSpPr txBox="1">
                <a:spLocks noChangeArrowheads="1"/>
              </p:cNvSpPr>
              <p:nvPr/>
            </p:nvSpPr>
            <p:spPr bwMode="auto">
              <a:xfrm>
                <a:off x="236" y="2256"/>
                <a:ext cx="1728" cy="288"/>
              </a:xfrm>
              <a:prstGeom prst="rect">
                <a:avLst/>
              </a:prstGeom>
              <a:solidFill>
                <a:srgbClr val="800080"/>
              </a:solidFill>
              <a:ln w="19050">
                <a:noFill/>
                <a:miter lim="800000"/>
                <a:headEnd/>
                <a:tailEnd/>
              </a:ln>
            </p:spPr>
            <p:txBody>
              <a:bodyPr>
                <a:spAutoFit/>
              </a:bodyPr>
              <a:lstStyle/>
              <a:p>
                <a:pPr eaLnBrk="0" hangingPunct="0">
                  <a:spcBef>
                    <a:spcPct val="50000"/>
                  </a:spcBef>
                </a:pPr>
                <a:r>
                  <a:rPr lang="en-US" sz="2400" b="1" dirty="0">
                    <a:solidFill>
                      <a:schemeClr val="bg1"/>
                    </a:solidFill>
                    <a:latin typeface="Verdana" pitchFamily="34" charset="0"/>
                  </a:rPr>
                  <a:t>Helpful Hint</a:t>
                </a:r>
                <a:endParaRPr lang="en-US" sz="2400" b="1" dirty="0">
                  <a:latin typeface="Verdana" pitchFamily="34" charset="0"/>
                </a:endParaRPr>
              </a:p>
            </p:txBody>
          </p:sp>
        </p:grpSp>
        <p:sp>
          <p:nvSpPr>
            <p:cNvPr id="19462" name="Text Box 36"/>
            <p:cNvSpPr txBox="1">
              <a:spLocks noChangeArrowheads="1"/>
            </p:cNvSpPr>
            <p:nvPr/>
          </p:nvSpPr>
          <p:spPr bwMode="auto">
            <a:xfrm rot="10800000">
              <a:off x="4269" y="2788"/>
              <a:ext cx="384" cy="288"/>
            </a:xfrm>
            <a:prstGeom prst="rect">
              <a:avLst/>
            </a:prstGeom>
            <a:noFill/>
            <a:ln w="9525">
              <a:noFill/>
              <a:miter lim="800000"/>
              <a:headEnd/>
              <a:tailEnd/>
            </a:ln>
          </p:spPr>
          <p:txBody>
            <a:bodyPr>
              <a:spAutoFit/>
            </a:bodyPr>
            <a:lstStyle/>
            <a:p>
              <a:pPr>
                <a:spcBef>
                  <a:spcPct val="50000"/>
                </a:spcBef>
              </a:pPr>
              <a:r>
                <a:rPr lang="en-US" sz="2400">
                  <a:latin typeface="Verdana" pitchFamily="34" charset="0"/>
                </a:rPr>
                <a:t>U</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9458"/>
                                        </p:tgtEl>
                                        <p:attrNameLst>
                                          <p:attrName>style.visibility</p:attrName>
                                        </p:attrNameLst>
                                      </p:cBhvr>
                                      <p:to>
                                        <p:strVal val="visible"/>
                                      </p:to>
                                    </p:set>
                                    <p:animEffect transition="in" filter="wipe(down)">
                                      <p:cBhvr>
                                        <p:cTn id="17" dur="500"/>
                                        <p:tgtEl>
                                          <p:spTgt spid="1945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down)">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2"/>
          <p:cNvSpPr txBox="1">
            <a:spLocks noChangeArrowheads="1"/>
          </p:cNvSpPr>
          <p:nvPr/>
        </p:nvSpPr>
        <p:spPr bwMode="auto">
          <a:xfrm>
            <a:off x="304800" y="476672"/>
            <a:ext cx="8237538" cy="369332"/>
          </a:xfrm>
          <a:prstGeom prst="rect">
            <a:avLst/>
          </a:prstGeom>
          <a:noFill/>
          <a:ln w="9525">
            <a:noFill/>
            <a:miter lim="800000"/>
            <a:headEnd/>
            <a:tailEnd/>
          </a:ln>
        </p:spPr>
        <p:txBody>
          <a:bodyPr>
            <a:spAutoFit/>
          </a:bodyPr>
          <a:lstStyle/>
          <a:p>
            <a:pPr eaLnBrk="0" hangingPunct="0">
              <a:spcBef>
                <a:spcPct val="50000"/>
              </a:spcBef>
            </a:pPr>
            <a:r>
              <a:rPr lang="en-US" altLang="en-US" b="1" dirty="0">
                <a:latin typeface="Verdana" pitchFamily="34" charset="0"/>
              </a:rPr>
              <a:t>Consider the function </a:t>
            </a:r>
            <a:r>
              <a:rPr lang="en-US" altLang="en-US" b="1" i="1" dirty="0">
                <a:latin typeface="Verdana" pitchFamily="34" charset="0"/>
              </a:rPr>
              <a:t>f</a:t>
            </a:r>
            <a:r>
              <a:rPr lang="en-US" altLang="en-US" b="1" dirty="0">
                <a:latin typeface="Verdana" pitchFamily="34" charset="0"/>
              </a:rPr>
              <a:t>(</a:t>
            </a:r>
            <a:r>
              <a:rPr lang="en-US" altLang="en-US" b="1" i="1" dirty="0">
                <a:latin typeface="Verdana" pitchFamily="34" charset="0"/>
              </a:rPr>
              <a:t>x</a:t>
            </a:r>
            <a:r>
              <a:rPr lang="en-US" altLang="en-US" b="1" dirty="0">
                <a:latin typeface="Verdana" pitchFamily="34" charset="0"/>
              </a:rPr>
              <a:t>) = 2</a:t>
            </a:r>
            <a:r>
              <a:rPr lang="en-US" altLang="en-US" b="1" i="1" dirty="0">
                <a:latin typeface="Verdana" pitchFamily="34" charset="0"/>
              </a:rPr>
              <a:t>x</a:t>
            </a:r>
            <a:r>
              <a:rPr lang="en-US" altLang="en-US" b="1" baseline="30000" dirty="0">
                <a:latin typeface="Verdana" pitchFamily="34" charset="0"/>
              </a:rPr>
              <a:t>2</a:t>
            </a:r>
            <a:r>
              <a:rPr lang="en-US" altLang="en-US" b="1" dirty="0">
                <a:latin typeface="Verdana" pitchFamily="34" charset="0"/>
              </a:rPr>
              <a:t> – 4</a:t>
            </a:r>
            <a:r>
              <a:rPr lang="en-US" altLang="en-US" b="1" i="1" dirty="0">
                <a:latin typeface="Verdana" pitchFamily="34" charset="0"/>
              </a:rPr>
              <a:t>x</a:t>
            </a:r>
            <a:r>
              <a:rPr lang="en-US" altLang="en-US" b="1" dirty="0">
                <a:latin typeface="Verdana" pitchFamily="34" charset="0"/>
              </a:rPr>
              <a:t> + 5.</a:t>
            </a:r>
            <a:endParaRPr lang="en-US" altLang="en-US" dirty="0">
              <a:latin typeface="Times" pitchFamily="18" charset="0"/>
            </a:endParaRPr>
          </a:p>
        </p:txBody>
      </p:sp>
      <p:sp>
        <p:nvSpPr>
          <p:cNvPr id="3078" name="Text Box 3"/>
          <p:cNvSpPr txBox="1">
            <a:spLocks noChangeArrowheads="1"/>
          </p:cNvSpPr>
          <p:nvPr/>
        </p:nvSpPr>
        <p:spPr bwMode="auto">
          <a:xfrm>
            <a:off x="38100" y="74904"/>
            <a:ext cx="9067800" cy="369332"/>
          </a:xfrm>
          <a:prstGeom prst="rect">
            <a:avLst/>
          </a:prstGeom>
          <a:noFill/>
          <a:ln w="9525">
            <a:noFill/>
            <a:miter lim="800000"/>
            <a:headEnd/>
            <a:tailEnd/>
          </a:ln>
        </p:spPr>
        <p:txBody>
          <a:bodyPr anchor="ctr">
            <a:spAutoFit/>
          </a:bodyPr>
          <a:lstStyle/>
          <a:p>
            <a:pPr algn="ctr" eaLnBrk="0" hangingPunct="0">
              <a:spcBef>
                <a:spcPct val="50000"/>
              </a:spcBef>
            </a:pPr>
            <a:r>
              <a:rPr lang="en-US" altLang="en-US" dirty="0">
                <a:solidFill>
                  <a:srgbClr val="006699"/>
                </a:solidFill>
                <a:latin typeface="Arial Black" pitchFamily="34" charset="0"/>
              </a:rPr>
              <a:t>Example 2A: Graphing Quadratic Functions in Standard Form</a:t>
            </a:r>
            <a:endParaRPr lang="en-US" altLang="en-US" dirty="0">
              <a:solidFill>
                <a:schemeClr val="accent2"/>
              </a:solidFill>
              <a:latin typeface="Arial MT Bl" charset="0"/>
            </a:endParaRPr>
          </a:p>
        </p:txBody>
      </p:sp>
      <p:sp>
        <p:nvSpPr>
          <p:cNvPr id="3079" name="Text Box 4"/>
          <p:cNvSpPr txBox="1">
            <a:spLocks noChangeArrowheads="1"/>
          </p:cNvSpPr>
          <p:nvPr/>
        </p:nvSpPr>
        <p:spPr bwMode="auto">
          <a:xfrm>
            <a:off x="251520" y="836712"/>
            <a:ext cx="8968680" cy="369332"/>
          </a:xfrm>
          <a:prstGeom prst="rect">
            <a:avLst/>
          </a:prstGeom>
          <a:noFill/>
          <a:ln w="9525">
            <a:noFill/>
            <a:miter lim="800000"/>
            <a:headEnd/>
            <a:tailEnd/>
          </a:ln>
        </p:spPr>
        <p:txBody>
          <a:bodyPr wrap="square">
            <a:spAutoFit/>
          </a:bodyPr>
          <a:lstStyle/>
          <a:p>
            <a:pPr marL="400050" indent="-400050">
              <a:spcBef>
                <a:spcPct val="50000"/>
              </a:spcBef>
            </a:pPr>
            <a:r>
              <a:rPr lang="en-US" b="1" dirty="0">
                <a:latin typeface="Verdana" pitchFamily="34" charset="0"/>
              </a:rPr>
              <a:t>a. Determine whether the graph opens </a:t>
            </a:r>
            <a:r>
              <a:rPr lang="en-US" b="1" dirty="0" smtClean="0">
                <a:latin typeface="Verdana" pitchFamily="34" charset="0"/>
              </a:rPr>
              <a:t>upward </a:t>
            </a:r>
            <a:r>
              <a:rPr lang="en-US" b="1" dirty="0">
                <a:latin typeface="Verdana" pitchFamily="34" charset="0"/>
              </a:rPr>
              <a:t>or downward.</a:t>
            </a:r>
          </a:p>
        </p:txBody>
      </p:sp>
      <p:sp>
        <p:nvSpPr>
          <p:cNvPr id="3080" name="Text Box 7"/>
          <p:cNvSpPr txBox="1">
            <a:spLocks noChangeArrowheads="1"/>
          </p:cNvSpPr>
          <p:nvPr/>
        </p:nvSpPr>
        <p:spPr bwMode="auto">
          <a:xfrm>
            <a:off x="299193" y="1700808"/>
            <a:ext cx="3966150" cy="369332"/>
          </a:xfrm>
          <a:prstGeom prst="rect">
            <a:avLst/>
          </a:prstGeom>
          <a:noFill/>
          <a:ln w="9525">
            <a:noFill/>
            <a:miter lim="800000"/>
            <a:headEnd/>
            <a:tailEnd/>
          </a:ln>
        </p:spPr>
        <p:txBody>
          <a:bodyPr wrap="none">
            <a:spAutoFit/>
          </a:bodyPr>
          <a:lstStyle/>
          <a:p>
            <a:r>
              <a:rPr lang="en-US" b="1">
                <a:latin typeface="Verdana" pitchFamily="34" charset="0"/>
              </a:rPr>
              <a:t>b. Find the axis of symmetry.</a:t>
            </a:r>
          </a:p>
        </p:txBody>
      </p:sp>
      <p:sp>
        <p:nvSpPr>
          <p:cNvPr id="29708" name="Text Box 12"/>
          <p:cNvSpPr txBox="1">
            <a:spLocks noChangeArrowheads="1"/>
          </p:cNvSpPr>
          <p:nvPr/>
        </p:nvSpPr>
        <p:spPr bwMode="auto">
          <a:xfrm>
            <a:off x="1139825" y="1196752"/>
            <a:ext cx="6019277" cy="369332"/>
          </a:xfrm>
          <a:prstGeom prst="rect">
            <a:avLst/>
          </a:prstGeom>
          <a:noFill/>
          <a:ln w="9525">
            <a:noFill/>
            <a:miter lim="800000"/>
            <a:headEnd/>
            <a:tailEnd/>
          </a:ln>
        </p:spPr>
        <p:txBody>
          <a:bodyPr wrap="none">
            <a:spAutoFit/>
          </a:bodyPr>
          <a:lstStyle/>
          <a:p>
            <a:r>
              <a:rPr lang="en-US">
                <a:latin typeface="Verdana" pitchFamily="34" charset="0"/>
              </a:rPr>
              <a:t>Because</a:t>
            </a:r>
            <a:r>
              <a:rPr lang="en-US" i="1">
                <a:latin typeface="Verdana" pitchFamily="34" charset="0"/>
              </a:rPr>
              <a:t> a</a:t>
            </a:r>
            <a:r>
              <a:rPr lang="en-US">
                <a:latin typeface="Verdana" pitchFamily="34" charset="0"/>
              </a:rPr>
              <a:t> is positive, the parabola opens upward.</a:t>
            </a:r>
          </a:p>
        </p:txBody>
      </p:sp>
      <p:sp>
        <p:nvSpPr>
          <p:cNvPr id="29709" name="Text Box 13"/>
          <p:cNvSpPr txBox="1">
            <a:spLocks noChangeArrowheads="1"/>
          </p:cNvSpPr>
          <p:nvPr/>
        </p:nvSpPr>
        <p:spPr bwMode="auto">
          <a:xfrm>
            <a:off x="716706" y="3393306"/>
            <a:ext cx="4804520" cy="369332"/>
          </a:xfrm>
          <a:prstGeom prst="rect">
            <a:avLst/>
          </a:prstGeom>
          <a:noFill/>
          <a:ln w="9525">
            <a:noFill/>
            <a:miter lim="800000"/>
            <a:headEnd/>
            <a:tailEnd/>
          </a:ln>
        </p:spPr>
        <p:txBody>
          <a:bodyPr wrap="none">
            <a:spAutoFit/>
          </a:bodyPr>
          <a:lstStyle/>
          <a:p>
            <a:r>
              <a:rPr lang="en-US">
                <a:latin typeface="Verdana" pitchFamily="34" charset="0"/>
              </a:rPr>
              <a:t>The axis of symmetry is the line </a:t>
            </a:r>
            <a:r>
              <a:rPr lang="en-US" i="1">
                <a:latin typeface="Verdana" pitchFamily="34" charset="0"/>
              </a:rPr>
              <a:t>x </a:t>
            </a:r>
            <a:r>
              <a:rPr lang="en-US">
                <a:latin typeface="Verdana" pitchFamily="34" charset="0"/>
              </a:rPr>
              <a:t>= 1. </a:t>
            </a:r>
          </a:p>
        </p:txBody>
      </p:sp>
      <p:sp>
        <p:nvSpPr>
          <p:cNvPr id="29712" name="Text Box 16"/>
          <p:cNvSpPr txBox="1">
            <a:spLocks noChangeArrowheads="1"/>
          </p:cNvSpPr>
          <p:nvPr/>
        </p:nvSpPr>
        <p:spPr bwMode="auto">
          <a:xfrm>
            <a:off x="3294063" y="2847752"/>
            <a:ext cx="3820277" cy="369332"/>
          </a:xfrm>
          <a:prstGeom prst="rect">
            <a:avLst/>
          </a:prstGeom>
          <a:noFill/>
          <a:ln w="9525">
            <a:noFill/>
            <a:miter lim="800000"/>
            <a:headEnd/>
            <a:tailEnd/>
          </a:ln>
        </p:spPr>
        <p:txBody>
          <a:bodyPr wrap="none">
            <a:spAutoFit/>
          </a:bodyPr>
          <a:lstStyle/>
          <a:p>
            <a:r>
              <a:rPr lang="en-US" i="1">
                <a:solidFill>
                  <a:srgbClr val="3333FF"/>
                </a:solidFill>
                <a:latin typeface="Verdana" pitchFamily="34" charset="0"/>
              </a:rPr>
              <a:t>Substitute </a:t>
            </a:r>
            <a:r>
              <a:rPr lang="en-US" i="1">
                <a:solidFill>
                  <a:srgbClr val="3333FF"/>
                </a:solidFill>
                <a:latin typeface="Verdana" pitchFamily="34" charset="0"/>
                <a:cs typeface="Arial" charset="0"/>
              </a:rPr>
              <a:t>–4 for b and 2 for a.</a:t>
            </a:r>
          </a:p>
        </p:txBody>
      </p:sp>
      <p:graphicFrame>
        <p:nvGraphicFramePr>
          <p:cNvPr id="3074" name="Object 19"/>
          <p:cNvGraphicFramePr>
            <a:graphicFrameLocks noChangeAspect="1"/>
          </p:cNvGraphicFramePr>
          <p:nvPr/>
        </p:nvGraphicFramePr>
        <p:xfrm>
          <a:off x="2057400" y="261158"/>
          <a:ext cx="914400" cy="288925"/>
        </p:xfrm>
        <a:graphic>
          <a:graphicData uri="http://schemas.openxmlformats.org/presentationml/2006/ole">
            <p:oleObj spid="_x0000_s3074" name="Equation" r:id="rId4" imgW="914400" imgH="289440" progId="">
              <p:embed/>
            </p:oleObj>
          </a:graphicData>
        </a:graphic>
      </p:graphicFrame>
      <p:graphicFrame>
        <p:nvGraphicFramePr>
          <p:cNvPr id="3075" name="Object 21"/>
          <p:cNvGraphicFramePr>
            <a:graphicFrameLocks noChangeAspect="1"/>
          </p:cNvGraphicFramePr>
          <p:nvPr/>
        </p:nvGraphicFramePr>
        <p:xfrm>
          <a:off x="2057400" y="261158"/>
          <a:ext cx="914400" cy="288925"/>
        </p:xfrm>
        <a:graphic>
          <a:graphicData uri="http://schemas.openxmlformats.org/presentationml/2006/ole">
            <p:oleObj spid="_x0000_s3075" name="Equation" r:id="rId5" imgW="914400" imgH="289440" progId="">
              <p:embed/>
            </p:oleObj>
          </a:graphicData>
        </a:graphic>
      </p:graphicFrame>
      <p:pic>
        <p:nvPicPr>
          <p:cNvPr id="29718" name="Picture 22" descr="x"/>
          <p:cNvPicPr>
            <a:picLocks noChangeAspect="1" noChangeArrowheads="1"/>
          </p:cNvPicPr>
          <p:nvPr/>
        </p:nvPicPr>
        <p:blipFill>
          <a:blip r:embed="rId6" cstate="print"/>
          <a:srcRect/>
          <a:stretch>
            <a:fillRect/>
          </a:stretch>
        </p:blipFill>
        <p:spPr bwMode="auto">
          <a:xfrm>
            <a:off x="889743" y="2662833"/>
            <a:ext cx="1619250" cy="733425"/>
          </a:xfrm>
          <a:prstGeom prst="rect">
            <a:avLst/>
          </a:prstGeom>
          <a:noFill/>
          <a:ln w="9525">
            <a:noFill/>
            <a:miter lim="800000"/>
            <a:headEnd/>
            <a:tailEnd/>
          </a:ln>
        </p:spPr>
      </p:pic>
      <p:graphicFrame>
        <p:nvGraphicFramePr>
          <p:cNvPr id="3076" name="Object 24"/>
          <p:cNvGraphicFramePr>
            <a:graphicFrameLocks noChangeAspect="1"/>
          </p:cNvGraphicFramePr>
          <p:nvPr/>
        </p:nvGraphicFramePr>
        <p:xfrm>
          <a:off x="2057400" y="261158"/>
          <a:ext cx="914400" cy="288925"/>
        </p:xfrm>
        <a:graphic>
          <a:graphicData uri="http://schemas.openxmlformats.org/presentationml/2006/ole">
            <p:oleObj spid="_x0000_s3076" name="Equation" r:id="rId7" imgW="914400" imgH="289440" progId="">
              <p:embed/>
            </p:oleObj>
          </a:graphicData>
        </a:graphic>
      </p:graphicFrame>
      <p:grpSp>
        <p:nvGrpSpPr>
          <p:cNvPr id="2" name="Group 26"/>
          <p:cNvGrpSpPr>
            <a:grpSpLocks/>
          </p:cNvGrpSpPr>
          <p:nvPr/>
        </p:nvGrpSpPr>
        <p:grpSpPr bwMode="auto">
          <a:xfrm>
            <a:off x="726231" y="2024658"/>
            <a:ext cx="5141913" cy="685800"/>
            <a:chOff x="480" y="2580"/>
            <a:chExt cx="3239" cy="432"/>
          </a:xfrm>
        </p:grpSpPr>
        <p:sp>
          <p:nvSpPr>
            <p:cNvPr id="3086" name="Text Box 9"/>
            <p:cNvSpPr txBox="1">
              <a:spLocks noChangeArrowheads="1"/>
            </p:cNvSpPr>
            <p:nvPr/>
          </p:nvSpPr>
          <p:spPr bwMode="auto">
            <a:xfrm>
              <a:off x="480" y="2640"/>
              <a:ext cx="3164" cy="233"/>
            </a:xfrm>
            <a:prstGeom prst="rect">
              <a:avLst/>
            </a:prstGeom>
            <a:noFill/>
            <a:ln w="9525">
              <a:noFill/>
              <a:miter lim="800000"/>
              <a:headEnd/>
              <a:tailEnd/>
            </a:ln>
          </p:spPr>
          <p:txBody>
            <a:bodyPr wrap="none">
              <a:spAutoFit/>
            </a:bodyPr>
            <a:lstStyle/>
            <a:p>
              <a:r>
                <a:rPr lang="en-US">
                  <a:latin typeface="Verdana" pitchFamily="34" charset="0"/>
                </a:rPr>
                <a:t>The axis of symmetry is given by           .</a:t>
              </a:r>
            </a:p>
          </p:txBody>
        </p:sp>
        <p:pic>
          <p:nvPicPr>
            <p:cNvPr id="3087" name="Picture 25" descr="1"/>
            <p:cNvPicPr>
              <a:picLocks noChangeAspect="1" noChangeArrowheads="1"/>
            </p:cNvPicPr>
            <p:nvPr/>
          </p:nvPicPr>
          <p:blipFill>
            <a:blip r:embed="rId8" cstate="print"/>
            <a:srcRect/>
            <a:stretch>
              <a:fillRect/>
            </a:stretch>
          </p:blipFill>
          <p:spPr bwMode="auto">
            <a:xfrm>
              <a:off x="3065" y="2580"/>
              <a:ext cx="654" cy="432"/>
            </a:xfrm>
            <a:prstGeom prst="rect">
              <a:avLst/>
            </a:prstGeom>
            <a:noFill/>
            <a:ln w="9525">
              <a:noFill/>
              <a:miter lim="800000"/>
              <a:headEnd/>
              <a:tailEnd/>
            </a:ln>
          </p:spPr>
        </p:pic>
      </p:grpSp>
      <p:sp>
        <p:nvSpPr>
          <p:cNvPr id="16" name="Text Box 6"/>
          <p:cNvSpPr txBox="1">
            <a:spLocks noChangeArrowheads="1"/>
          </p:cNvSpPr>
          <p:nvPr/>
        </p:nvSpPr>
        <p:spPr bwMode="auto">
          <a:xfrm>
            <a:off x="249875" y="3789040"/>
            <a:ext cx="2537874" cy="369332"/>
          </a:xfrm>
          <a:prstGeom prst="rect">
            <a:avLst/>
          </a:prstGeom>
          <a:noFill/>
          <a:ln w="9525">
            <a:noFill/>
            <a:miter lim="800000"/>
            <a:headEnd/>
            <a:tailEnd/>
          </a:ln>
        </p:spPr>
        <p:txBody>
          <a:bodyPr wrap="none">
            <a:spAutoFit/>
          </a:bodyPr>
          <a:lstStyle/>
          <a:p>
            <a:r>
              <a:rPr lang="en-US" b="1" dirty="0">
                <a:latin typeface="Verdana" pitchFamily="34" charset="0"/>
              </a:rPr>
              <a:t>c. Find the vertex.</a:t>
            </a:r>
          </a:p>
        </p:txBody>
      </p:sp>
      <p:sp>
        <p:nvSpPr>
          <p:cNvPr id="18" name="Text Box 9"/>
          <p:cNvSpPr txBox="1">
            <a:spLocks noChangeArrowheads="1"/>
          </p:cNvSpPr>
          <p:nvPr/>
        </p:nvSpPr>
        <p:spPr bwMode="auto">
          <a:xfrm>
            <a:off x="1013463" y="5147900"/>
            <a:ext cx="3363421" cy="369332"/>
          </a:xfrm>
          <a:prstGeom prst="rect">
            <a:avLst/>
          </a:prstGeom>
          <a:noFill/>
          <a:ln w="9525">
            <a:noFill/>
            <a:miter lim="800000"/>
            <a:headEnd/>
            <a:tailEnd/>
          </a:ln>
        </p:spPr>
        <p:txBody>
          <a:bodyPr wrap="none">
            <a:spAutoFit/>
          </a:bodyPr>
          <a:lstStyle/>
          <a:p>
            <a:r>
              <a:rPr lang="en-US" i="1">
                <a:latin typeface="Verdana" pitchFamily="34" charset="0"/>
              </a:rPr>
              <a:t>f</a:t>
            </a:r>
            <a:r>
              <a:rPr lang="en-US">
                <a:latin typeface="Verdana" pitchFamily="34" charset="0"/>
              </a:rPr>
              <a:t>(</a:t>
            </a:r>
            <a:r>
              <a:rPr lang="en-US">
                <a:solidFill>
                  <a:srgbClr val="FF0000"/>
                </a:solidFill>
                <a:latin typeface="Verdana" pitchFamily="34" charset="0"/>
              </a:rPr>
              <a:t>1</a:t>
            </a:r>
            <a:r>
              <a:rPr lang="en-US">
                <a:latin typeface="Verdana" pitchFamily="34" charset="0"/>
              </a:rPr>
              <a:t>) = 2(</a:t>
            </a:r>
            <a:r>
              <a:rPr lang="en-US">
                <a:solidFill>
                  <a:srgbClr val="FF0000"/>
                </a:solidFill>
                <a:latin typeface="Verdana" pitchFamily="34" charset="0"/>
              </a:rPr>
              <a:t>1</a:t>
            </a:r>
            <a:r>
              <a:rPr lang="en-US">
                <a:latin typeface="Verdana" pitchFamily="34" charset="0"/>
              </a:rPr>
              <a:t>)</a:t>
            </a:r>
            <a:r>
              <a:rPr lang="en-US" baseline="30000">
                <a:latin typeface="Verdana" pitchFamily="34" charset="0"/>
              </a:rPr>
              <a:t>2 </a:t>
            </a:r>
            <a:r>
              <a:rPr lang="en-US">
                <a:latin typeface="Verdana" pitchFamily="34" charset="0"/>
              </a:rPr>
              <a:t>– 4(</a:t>
            </a:r>
            <a:r>
              <a:rPr lang="en-US">
                <a:solidFill>
                  <a:srgbClr val="FF0000"/>
                </a:solidFill>
                <a:latin typeface="Verdana" pitchFamily="34" charset="0"/>
              </a:rPr>
              <a:t>1</a:t>
            </a:r>
            <a:r>
              <a:rPr lang="en-US">
                <a:latin typeface="Verdana" pitchFamily="34" charset="0"/>
              </a:rPr>
              <a:t>) + 5 = 3</a:t>
            </a:r>
            <a:endParaRPr lang="en-US" baseline="30000">
              <a:latin typeface="Verdana" pitchFamily="34" charset="0"/>
            </a:endParaRPr>
          </a:p>
        </p:txBody>
      </p:sp>
      <p:sp>
        <p:nvSpPr>
          <p:cNvPr id="19" name="Text Box 10"/>
          <p:cNvSpPr txBox="1">
            <a:spLocks noChangeArrowheads="1"/>
          </p:cNvSpPr>
          <p:nvPr/>
        </p:nvSpPr>
        <p:spPr bwMode="auto">
          <a:xfrm>
            <a:off x="702313" y="5579948"/>
            <a:ext cx="2527808" cy="369332"/>
          </a:xfrm>
          <a:prstGeom prst="rect">
            <a:avLst/>
          </a:prstGeom>
          <a:noFill/>
          <a:ln w="9525">
            <a:noFill/>
            <a:miter lim="800000"/>
            <a:headEnd/>
            <a:tailEnd/>
          </a:ln>
        </p:spPr>
        <p:txBody>
          <a:bodyPr wrap="none">
            <a:spAutoFit/>
          </a:bodyPr>
          <a:lstStyle/>
          <a:p>
            <a:r>
              <a:rPr lang="en-US">
                <a:latin typeface="Verdana" pitchFamily="34" charset="0"/>
              </a:rPr>
              <a:t>The vertex is (1, 3).</a:t>
            </a:r>
          </a:p>
        </p:txBody>
      </p:sp>
      <p:sp>
        <p:nvSpPr>
          <p:cNvPr id="20" name="Text Box 11"/>
          <p:cNvSpPr txBox="1">
            <a:spLocks noChangeArrowheads="1"/>
          </p:cNvSpPr>
          <p:nvPr/>
        </p:nvSpPr>
        <p:spPr bwMode="auto">
          <a:xfrm>
            <a:off x="321313" y="6011996"/>
            <a:ext cx="3167855" cy="369332"/>
          </a:xfrm>
          <a:prstGeom prst="rect">
            <a:avLst/>
          </a:prstGeom>
          <a:noFill/>
          <a:ln w="9525">
            <a:noFill/>
            <a:miter lim="800000"/>
            <a:headEnd/>
            <a:tailEnd/>
          </a:ln>
        </p:spPr>
        <p:txBody>
          <a:bodyPr wrap="none">
            <a:spAutoFit/>
          </a:bodyPr>
          <a:lstStyle/>
          <a:p>
            <a:r>
              <a:rPr lang="en-US" b="1" dirty="0">
                <a:latin typeface="Verdana" pitchFamily="34" charset="0"/>
              </a:rPr>
              <a:t>d. Find the </a:t>
            </a:r>
            <a:r>
              <a:rPr lang="en-US" b="1" i="1" dirty="0">
                <a:latin typeface="Verdana" pitchFamily="34" charset="0"/>
              </a:rPr>
              <a:t>y</a:t>
            </a:r>
            <a:r>
              <a:rPr lang="en-US" b="1" dirty="0">
                <a:latin typeface="Verdana" pitchFamily="34" charset="0"/>
              </a:rPr>
              <a:t>-intercept.</a:t>
            </a:r>
          </a:p>
        </p:txBody>
      </p:sp>
      <p:sp>
        <p:nvSpPr>
          <p:cNvPr id="21" name="Text Box 12"/>
          <p:cNvSpPr txBox="1">
            <a:spLocks noChangeArrowheads="1"/>
          </p:cNvSpPr>
          <p:nvPr/>
        </p:nvSpPr>
        <p:spPr bwMode="auto">
          <a:xfrm>
            <a:off x="783275" y="6353944"/>
            <a:ext cx="4076757" cy="369332"/>
          </a:xfrm>
          <a:prstGeom prst="rect">
            <a:avLst/>
          </a:prstGeom>
          <a:noFill/>
          <a:ln w="9525">
            <a:noFill/>
            <a:miter lim="800000"/>
            <a:headEnd/>
            <a:tailEnd/>
          </a:ln>
        </p:spPr>
        <p:txBody>
          <a:bodyPr wrap="none">
            <a:spAutoFit/>
          </a:bodyPr>
          <a:lstStyle/>
          <a:p>
            <a:r>
              <a:rPr lang="en-US">
                <a:latin typeface="Verdana" pitchFamily="34" charset="0"/>
              </a:rPr>
              <a:t>Because </a:t>
            </a:r>
            <a:r>
              <a:rPr lang="en-US" i="1">
                <a:latin typeface="Verdana" pitchFamily="34" charset="0"/>
              </a:rPr>
              <a:t>c </a:t>
            </a:r>
            <a:r>
              <a:rPr lang="en-US">
                <a:latin typeface="Verdana" pitchFamily="34" charset="0"/>
              </a:rPr>
              <a:t>= 5, the intercept is 5.</a:t>
            </a:r>
          </a:p>
        </p:txBody>
      </p:sp>
      <p:pic>
        <p:nvPicPr>
          <p:cNvPr id="22" name="Picture 25" descr="1"/>
          <p:cNvPicPr>
            <a:picLocks noChangeAspect="1" noChangeArrowheads="1"/>
          </p:cNvPicPr>
          <p:nvPr/>
        </p:nvPicPr>
        <p:blipFill>
          <a:blip r:embed="rId8" cstate="print"/>
          <a:srcRect/>
          <a:stretch>
            <a:fillRect/>
          </a:stretch>
        </p:blipFill>
        <p:spPr bwMode="auto">
          <a:xfrm>
            <a:off x="869095" y="4255368"/>
            <a:ext cx="929213" cy="613792"/>
          </a:xfrm>
          <a:prstGeom prst="rect">
            <a:avLst/>
          </a:prstGeom>
          <a:noFill/>
          <a:ln w="9525">
            <a:noFill/>
            <a:miter lim="800000"/>
            <a:headEnd/>
            <a:tailEnd/>
          </a:ln>
        </p:spPr>
      </p:pic>
      <p:pic>
        <p:nvPicPr>
          <p:cNvPr id="23" name="Picture 16" descr="2Aline"/>
          <p:cNvPicPr>
            <a:picLocks noChangeAspect="1" noChangeArrowheads="1"/>
          </p:cNvPicPr>
          <p:nvPr/>
        </p:nvPicPr>
        <p:blipFill>
          <a:blip r:embed="rId9" cstate="print"/>
          <a:srcRect/>
          <a:stretch>
            <a:fillRect/>
          </a:stretch>
        </p:blipFill>
        <p:spPr bwMode="auto">
          <a:xfrm>
            <a:off x="5890964" y="3523828"/>
            <a:ext cx="2857500" cy="2857500"/>
          </a:xfrm>
          <a:prstGeom prst="rect">
            <a:avLst/>
          </a:prstGeom>
          <a:noFill/>
          <a:ln w="9525">
            <a:noFill/>
            <a:miter lim="800000"/>
            <a:headEnd/>
            <a:tailEnd/>
          </a:ln>
        </p:spPr>
      </p:pic>
      <p:pic>
        <p:nvPicPr>
          <p:cNvPr id="24" name="Picture 18" descr="2Acombo"/>
          <p:cNvPicPr>
            <a:picLocks noChangeAspect="1" noChangeArrowheads="1"/>
          </p:cNvPicPr>
          <p:nvPr/>
        </p:nvPicPr>
        <p:blipFill>
          <a:blip r:embed="rId10" cstate="print"/>
          <a:srcRect/>
          <a:stretch>
            <a:fillRect/>
          </a:stretch>
        </p:blipFill>
        <p:spPr bwMode="auto">
          <a:xfrm>
            <a:off x="5890964" y="3523828"/>
            <a:ext cx="2857500" cy="28575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708"/>
                                        </p:tgtEl>
                                        <p:attrNameLst>
                                          <p:attrName>style.visibility</p:attrName>
                                        </p:attrNameLst>
                                      </p:cBhvr>
                                      <p:to>
                                        <p:strVal val="visible"/>
                                      </p:to>
                                    </p:set>
                                    <p:animEffect transition="in" filter="blinds(horizontal)">
                                      <p:cBhvr>
                                        <p:cTn id="7" dur="500"/>
                                        <p:tgtEl>
                                          <p:spTgt spid="2970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par>
                          <p:cTn id="13" fill="hold">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29712"/>
                                        </p:tgtEl>
                                        <p:attrNameLst>
                                          <p:attrName>style.visibility</p:attrName>
                                        </p:attrNameLst>
                                      </p:cBhvr>
                                      <p:to>
                                        <p:strVal val="visible"/>
                                      </p:to>
                                    </p:set>
                                    <p:animEffect transition="in" filter="blinds(horizontal)">
                                      <p:cBhvr>
                                        <p:cTn id="16" dur="500"/>
                                        <p:tgtEl>
                                          <p:spTgt spid="29712"/>
                                        </p:tgtEl>
                                      </p:cBhvr>
                                    </p:animEffect>
                                  </p:childTnLst>
                                </p:cTn>
                              </p:par>
                            </p:childTnLst>
                          </p:cTn>
                        </p:par>
                        <p:par>
                          <p:cTn id="17" fill="hold">
                            <p:stCondLst>
                              <p:cond delay="1000"/>
                            </p:stCondLst>
                            <p:childTnLst>
                              <p:par>
                                <p:cTn id="18" presetID="3" presetClass="entr" presetSubtype="10" fill="hold" nodeType="afterEffect">
                                  <p:stCondLst>
                                    <p:cond delay="0"/>
                                  </p:stCondLst>
                                  <p:childTnLst>
                                    <p:set>
                                      <p:cBhvr>
                                        <p:cTn id="19" dur="1" fill="hold">
                                          <p:stCondLst>
                                            <p:cond delay="0"/>
                                          </p:stCondLst>
                                        </p:cTn>
                                        <p:tgtEl>
                                          <p:spTgt spid="29718"/>
                                        </p:tgtEl>
                                        <p:attrNameLst>
                                          <p:attrName>style.visibility</p:attrName>
                                        </p:attrNameLst>
                                      </p:cBhvr>
                                      <p:to>
                                        <p:strVal val="visible"/>
                                      </p:to>
                                    </p:set>
                                    <p:animEffect transition="in" filter="blinds(horizontal)">
                                      <p:cBhvr>
                                        <p:cTn id="20" dur="500"/>
                                        <p:tgtEl>
                                          <p:spTgt spid="29718"/>
                                        </p:tgtEl>
                                      </p:cBhvr>
                                    </p:animEffect>
                                  </p:childTnLst>
                                </p:cTn>
                              </p:par>
                            </p:childTnLst>
                          </p:cTn>
                        </p:par>
                        <p:par>
                          <p:cTn id="21" fill="hold">
                            <p:stCondLst>
                              <p:cond delay="1500"/>
                            </p:stCondLst>
                            <p:childTnLst>
                              <p:par>
                                <p:cTn id="22" presetID="3" presetClass="entr" presetSubtype="10" fill="hold" grpId="0" nodeType="afterEffect">
                                  <p:stCondLst>
                                    <p:cond delay="0"/>
                                  </p:stCondLst>
                                  <p:childTnLst>
                                    <p:set>
                                      <p:cBhvr>
                                        <p:cTn id="23" dur="1" fill="hold">
                                          <p:stCondLst>
                                            <p:cond delay="0"/>
                                          </p:stCondLst>
                                        </p:cTn>
                                        <p:tgtEl>
                                          <p:spTgt spid="29709"/>
                                        </p:tgtEl>
                                        <p:attrNameLst>
                                          <p:attrName>style.visibility</p:attrName>
                                        </p:attrNameLst>
                                      </p:cBhvr>
                                      <p:to>
                                        <p:strVal val="visible"/>
                                      </p:to>
                                    </p:set>
                                    <p:animEffect transition="in" filter="blinds(horizontal)">
                                      <p:cBhvr>
                                        <p:cTn id="24" dur="500"/>
                                        <p:tgtEl>
                                          <p:spTgt spid="29709"/>
                                        </p:tgtEl>
                                      </p:cBhvr>
                                    </p:animEffect>
                                  </p:childTnLst>
                                </p:cTn>
                              </p:par>
                            </p:childTnLst>
                          </p:cTn>
                        </p:par>
                        <p:par>
                          <p:cTn id="25" fill="hold">
                            <p:stCondLst>
                              <p:cond delay="2000"/>
                            </p:stCondLst>
                            <p:childTnLst>
                              <p:par>
                                <p:cTn id="26" presetID="3" presetClass="entr" presetSubtype="10" fill="hold" grpId="0"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blinds(horizontal)">
                                      <p:cBhvr>
                                        <p:cTn id="28" dur="1000"/>
                                        <p:tgtEl>
                                          <p:spTgt spid="18"/>
                                        </p:tgtEl>
                                      </p:cBhvr>
                                    </p:animEffect>
                                  </p:childTnLst>
                                </p:cTn>
                              </p:par>
                            </p:childTnLst>
                          </p:cTn>
                        </p:par>
                        <p:par>
                          <p:cTn id="29" fill="hold">
                            <p:stCondLst>
                              <p:cond delay="3000"/>
                            </p:stCondLst>
                            <p:childTnLst>
                              <p:par>
                                <p:cTn id="30" presetID="3" presetClass="entr" presetSubtype="10"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linds(horizontal)">
                                      <p:cBhvr>
                                        <p:cTn id="32" dur="10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p:cTn id="37" dur="500" fill="hold"/>
                                        <p:tgtEl>
                                          <p:spTgt spid="21"/>
                                        </p:tgtEl>
                                        <p:attrNameLst>
                                          <p:attrName>ppt_w</p:attrName>
                                        </p:attrNameLst>
                                      </p:cBhvr>
                                      <p:tavLst>
                                        <p:tav tm="0">
                                          <p:val>
                                            <p:fltVal val="0"/>
                                          </p:val>
                                        </p:tav>
                                        <p:tav tm="100000">
                                          <p:val>
                                            <p:strVal val="#ppt_w"/>
                                          </p:val>
                                        </p:tav>
                                      </p:tavLst>
                                    </p:anim>
                                    <p:anim calcmode="lin" valueType="num">
                                      <p:cBhvr>
                                        <p:cTn id="38" dur="500" fill="hold"/>
                                        <p:tgtEl>
                                          <p:spTgt spid="21"/>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slide(fromBottom)">
                                      <p:cBhvr>
                                        <p:cTn id="43" dur="500"/>
                                        <p:tgtEl>
                                          <p:spTgt spid="23"/>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nodeType="click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dissolve">
                                      <p:cBhvr>
                                        <p:cTn id="4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8" grpId="0"/>
      <p:bldP spid="29709" grpId="0"/>
      <p:bldP spid="29712" grpId="0"/>
      <p:bldP spid="18" grpId="0"/>
      <p:bldP spid="19"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2"/>
          <p:cNvSpPr txBox="1">
            <a:spLocks noChangeArrowheads="1"/>
          </p:cNvSpPr>
          <p:nvPr/>
        </p:nvSpPr>
        <p:spPr bwMode="auto">
          <a:xfrm>
            <a:off x="228600" y="404664"/>
            <a:ext cx="8237538" cy="369332"/>
          </a:xfrm>
          <a:prstGeom prst="rect">
            <a:avLst/>
          </a:prstGeom>
          <a:noFill/>
          <a:ln w="9525">
            <a:noFill/>
            <a:miter lim="800000"/>
            <a:headEnd/>
            <a:tailEnd/>
          </a:ln>
        </p:spPr>
        <p:txBody>
          <a:bodyPr>
            <a:spAutoFit/>
          </a:bodyPr>
          <a:lstStyle/>
          <a:p>
            <a:pPr eaLnBrk="0" hangingPunct="0">
              <a:spcBef>
                <a:spcPct val="50000"/>
              </a:spcBef>
            </a:pPr>
            <a:r>
              <a:rPr lang="en-US" altLang="en-US" b="1">
                <a:latin typeface="Verdana" pitchFamily="34" charset="0"/>
              </a:rPr>
              <a:t>Consider the function </a:t>
            </a:r>
            <a:r>
              <a:rPr lang="en-US" altLang="en-US" b="1" i="1">
                <a:latin typeface="Verdana" pitchFamily="34" charset="0"/>
              </a:rPr>
              <a:t>f</a:t>
            </a:r>
            <a:r>
              <a:rPr lang="en-US" altLang="en-US" b="1">
                <a:latin typeface="Verdana" pitchFamily="34" charset="0"/>
              </a:rPr>
              <a:t>(</a:t>
            </a:r>
            <a:r>
              <a:rPr lang="en-US" altLang="en-US" b="1" i="1">
                <a:latin typeface="Verdana" pitchFamily="34" charset="0"/>
              </a:rPr>
              <a:t>x</a:t>
            </a:r>
            <a:r>
              <a:rPr lang="en-US" altLang="en-US" b="1">
                <a:latin typeface="Verdana" pitchFamily="34" charset="0"/>
              </a:rPr>
              <a:t>) = –</a:t>
            </a:r>
            <a:r>
              <a:rPr lang="en-US" altLang="en-US" b="1" i="1">
                <a:latin typeface="Verdana" pitchFamily="34" charset="0"/>
              </a:rPr>
              <a:t>x</a:t>
            </a:r>
            <a:r>
              <a:rPr lang="en-US" altLang="en-US" b="1" baseline="30000">
                <a:latin typeface="Verdana" pitchFamily="34" charset="0"/>
              </a:rPr>
              <a:t>2</a:t>
            </a:r>
            <a:r>
              <a:rPr lang="en-US" altLang="en-US" b="1">
                <a:latin typeface="Verdana" pitchFamily="34" charset="0"/>
              </a:rPr>
              <a:t> – 2</a:t>
            </a:r>
            <a:r>
              <a:rPr lang="en-US" altLang="en-US" b="1" i="1">
                <a:latin typeface="Verdana" pitchFamily="34" charset="0"/>
              </a:rPr>
              <a:t>x</a:t>
            </a:r>
            <a:r>
              <a:rPr lang="en-US" altLang="en-US" b="1">
                <a:latin typeface="Verdana" pitchFamily="34" charset="0"/>
              </a:rPr>
              <a:t> + 3.</a:t>
            </a:r>
            <a:endParaRPr lang="en-US" altLang="en-US">
              <a:latin typeface="Times" pitchFamily="18" charset="0"/>
            </a:endParaRPr>
          </a:p>
        </p:txBody>
      </p:sp>
      <p:sp>
        <p:nvSpPr>
          <p:cNvPr id="4100" name="Text Box 3"/>
          <p:cNvSpPr txBox="1">
            <a:spLocks noChangeArrowheads="1"/>
          </p:cNvSpPr>
          <p:nvPr/>
        </p:nvSpPr>
        <p:spPr bwMode="auto">
          <a:xfrm>
            <a:off x="0" y="116632"/>
            <a:ext cx="9144000" cy="369332"/>
          </a:xfrm>
          <a:prstGeom prst="rect">
            <a:avLst/>
          </a:prstGeom>
          <a:noFill/>
          <a:ln w="9525">
            <a:noFill/>
            <a:miter lim="800000"/>
            <a:headEnd/>
            <a:tailEnd/>
          </a:ln>
        </p:spPr>
        <p:txBody>
          <a:bodyPr anchor="ctr">
            <a:spAutoFit/>
          </a:bodyPr>
          <a:lstStyle/>
          <a:p>
            <a:pPr algn="ctr" eaLnBrk="0" hangingPunct="0">
              <a:spcBef>
                <a:spcPct val="50000"/>
              </a:spcBef>
            </a:pPr>
            <a:r>
              <a:rPr lang="en-US" altLang="en-US" dirty="0">
                <a:solidFill>
                  <a:srgbClr val="FF0000"/>
                </a:solidFill>
                <a:latin typeface="Arial Black" pitchFamily="34" charset="0"/>
              </a:rPr>
              <a:t>Check It Out!</a:t>
            </a:r>
            <a:r>
              <a:rPr lang="en-US" altLang="en-US" dirty="0">
                <a:solidFill>
                  <a:srgbClr val="006699"/>
                </a:solidFill>
                <a:latin typeface="Arial Black" pitchFamily="34" charset="0"/>
              </a:rPr>
              <a:t> : Graphing Quadratic Functions in Standard Form</a:t>
            </a:r>
            <a:endParaRPr lang="en-US" altLang="en-US" dirty="0">
              <a:solidFill>
                <a:schemeClr val="accent2"/>
              </a:solidFill>
              <a:latin typeface="Arial MT Bl" charset="0"/>
            </a:endParaRPr>
          </a:p>
        </p:txBody>
      </p:sp>
      <p:sp>
        <p:nvSpPr>
          <p:cNvPr id="4101" name="Text Box 4"/>
          <p:cNvSpPr txBox="1">
            <a:spLocks noChangeArrowheads="1"/>
          </p:cNvSpPr>
          <p:nvPr/>
        </p:nvSpPr>
        <p:spPr bwMode="auto">
          <a:xfrm>
            <a:off x="304800" y="861864"/>
            <a:ext cx="8382000" cy="369332"/>
          </a:xfrm>
          <a:prstGeom prst="rect">
            <a:avLst/>
          </a:prstGeom>
          <a:noFill/>
          <a:ln w="9525">
            <a:noFill/>
            <a:miter lim="800000"/>
            <a:headEnd/>
            <a:tailEnd/>
          </a:ln>
        </p:spPr>
        <p:txBody>
          <a:bodyPr>
            <a:spAutoFit/>
          </a:bodyPr>
          <a:lstStyle/>
          <a:p>
            <a:pPr marL="400050" indent="-400050">
              <a:spcBef>
                <a:spcPct val="50000"/>
              </a:spcBef>
            </a:pPr>
            <a:r>
              <a:rPr lang="en-US" b="1">
                <a:latin typeface="Verdana" pitchFamily="34" charset="0"/>
              </a:rPr>
              <a:t>a. Determine whether the graph opens  upward or downward.</a:t>
            </a:r>
          </a:p>
        </p:txBody>
      </p:sp>
      <p:sp>
        <p:nvSpPr>
          <p:cNvPr id="4102" name="Text Box 5"/>
          <p:cNvSpPr txBox="1">
            <a:spLocks noChangeArrowheads="1"/>
          </p:cNvSpPr>
          <p:nvPr/>
        </p:nvSpPr>
        <p:spPr bwMode="auto">
          <a:xfrm>
            <a:off x="233363" y="2309664"/>
            <a:ext cx="3966150" cy="369332"/>
          </a:xfrm>
          <a:prstGeom prst="rect">
            <a:avLst/>
          </a:prstGeom>
          <a:noFill/>
          <a:ln w="9525">
            <a:noFill/>
            <a:miter lim="800000"/>
            <a:headEnd/>
            <a:tailEnd/>
          </a:ln>
        </p:spPr>
        <p:txBody>
          <a:bodyPr wrap="none">
            <a:spAutoFit/>
          </a:bodyPr>
          <a:lstStyle/>
          <a:p>
            <a:r>
              <a:rPr lang="en-US" b="1">
                <a:latin typeface="Verdana" pitchFamily="34" charset="0"/>
              </a:rPr>
              <a:t>b. Find the axis of symmetry.</a:t>
            </a:r>
          </a:p>
        </p:txBody>
      </p:sp>
      <p:graphicFrame>
        <p:nvGraphicFramePr>
          <p:cNvPr id="4098" name="Object 13"/>
          <p:cNvGraphicFramePr>
            <a:graphicFrameLocks noChangeAspect="1"/>
          </p:cNvGraphicFramePr>
          <p:nvPr/>
        </p:nvGraphicFramePr>
        <p:xfrm>
          <a:off x="2057400" y="1358900"/>
          <a:ext cx="914400" cy="288925"/>
        </p:xfrm>
        <a:graphic>
          <a:graphicData uri="http://schemas.openxmlformats.org/presentationml/2006/ole">
            <p:oleObj spid="_x0000_s4098" name="Equation" r:id="rId4" imgW="914400" imgH="289440" progId="">
              <p:embed/>
            </p:oleObj>
          </a:graphicData>
        </a:graphic>
      </p:graphicFrame>
      <p:sp>
        <p:nvSpPr>
          <p:cNvPr id="7" name="Text Box 4"/>
          <p:cNvSpPr txBox="1">
            <a:spLocks noChangeArrowheads="1"/>
          </p:cNvSpPr>
          <p:nvPr/>
        </p:nvSpPr>
        <p:spPr bwMode="auto">
          <a:xfrm>
            <a:off x="264988" y="4067780"/>
            <a:ext cx="2537874" cy="369332"/>
          </a:xfrm>
          <a:prstGeom prst="rect">
            <a:avLst/>
          </a:prstGeom>
          <a:noFill/>
          <a:ln w="9525">
            <a:noFill/>
            <a:miter lim="800000"/>
            <a:headEnd/>
            <a:tailEnd/>
          </a:ln>
        </p:spPr>
        <p:txBody>
          <a:bodyPr wrap="none">
            <a:spAutoFit/>
          </a:bodyPr>
          <a:lstStyle/>
          <a:p>
            <a:r>
              <a:rPr lang="en-US" b="1" dirty="0">
                <a:latin typeface="Verdana" pitchFamily="34" charset="0"/>
              </a:rPr>
              <a:t>c. Find the vertex.</a:t>
            </a:r>
          </a:p>
        </p:txBody>
      </p:sp>
      <p:sp>
        <p:nvSpPr>
          <p:cNvPr id="8" name="Text Box 8"/>
          <p:cNvSpPr txBox="1">
            <a:spLocks noChangeArrowheads="1"/>
          </p:cNvSpPr>
          <p:nvPr/>
        </p:nvSpPr>
        <p:spPr bwMode="auto">
          <a:xfrm>
            <a:off x="241176" y="6068144"/>
            <a:ext cx="3167855" cy="369332"/>
          </a:xfrm>
          <a:prstGeom prst="rect">
            <a:avLst/>
          </a:prstGeom>
          <a:noFill/>
          <a:ln w="9525">
            <a:noFill/>
            <a:miter lim="800000"/>
            <a:headEnd/>
            <a:tailEnd/>
          </a:ln>
        </p:spPr>
        <p:txBody>
          <a:bodyPr wrap="none">
            <a:spAutoFit/>
          </a:bodyPr>
          <a:lstStyle/>
          <a:p>
            <a:r>
              <a:rPr lang="en-US" b="1">
                <a:latin typeface="Verdana" pitchFamily="34" charset="0"/>
              </a:rPr>
              <a:t>d. Find the </a:t>
            </a:r>
            <a:r>
              <a:rPr lang="en-US" b="1" i="1">
                <a:latin typeface="Verdana" pitchFamily="34" charset="0"/>
              </a:rPr>
              <a:t>y</a:t>
            </a:r>
            <a:r>
              <a:rPr lang="en-US" b="1">
                <a:latin typeface="Verdana" pitchFamily="34" charset="0"/>
              </a:rPr>
              <a:t>-intercept.</a:t>
            </a:r>
          </a:p>
        </p:txBody>
      </p:sp>
      <p:pic>
        <p:nvPicPr>
          <p:cNvPr id="9" name="Picture 13" descr="2B1"/>
          <p:cNvPicPr>
            <a:picLocks noChangeAspect="1" noChangeArrowheads="1"/>
          </p:cNvPicPr>
          <p:nvPr/>
        </p:nvPicPr>
        <p:blipFill>
          <a:blip r:embed="rId5" cstate="print"/>
          <a:srcRect/>
          <a:stretch>
            <a:fillRect/>
          </a:stretch>
        </p:blipFill>
        <p:spPr bwMode="auto">
          <a:xfrm>
            <a:off x="5791200" y="3185120"/>
            <a:ext cx="3124200" cy="31242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Bottom)">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4"/>
          <p:cNvSpPr txBox="1">
            <a:spLocks noChangeArrowheads="1"/>
          </p:cNvSpPr>
          <p:nvPr/>
        </p:nvSpPr>
        <p:spPr bwMode="auto">
          <a:xfrm>
            <a:off x="304800" y="260648"/>
            <a:ext cx="8534400" cy="923330"/>
          </a:xfrm>
          <a:prstGeom prst="rect">
            <a:avLst/>
          </a:prstGeom>
          <a:noFill/>
          <a:ln w="9525">
            <a:noFill/>
            <a:miter lim="800000"/>
            <a:headEnd/>
            <a:tailEnd/>
          </a:ln>
        </p:spPr>
        <p:txBody>
          <a:bodyPr>
            <a:spAutoFit/>
          </a:bodyPr>
          <a:lstStyle/>
          <a:p>
            <a:r>
              <a:rPr lang="en-US" dirty="0">
                <a:latin typeface="Verdana" pitchFamily="34" charset="0"/>
              </a:rPr>
              <a:t>What is the </a:t>
            </a:r>
            <a:r>
              <a:rPr lang="en-US" dirty="0" smtClean="0">
                <a:latin typeface="Verdana" pitchFamily="34" charset="0"/>
              </a:rPr>
              <a:t>domain </a:t>
            </a:r>
            <a:r>
              <a:rPr lang="en-US" dirty="0">
                <a:latin typeface="Verdana" pitchFamily="34" charset="0"/>
              </a:rPr>
              <a:t>of a function </a:t>
            </a:r>
            <a:r>
              <a:rPr lang="en-US" i="1" dirty="0">
                <a:latin typeface="Verdana" pitchFamily="34" charset="0"/>
              </a:rPr>
              <a:t>f(x)</a:t>
            </a:r>
            <a:r>
              <a:rPr lang="en-US" dirty="0">
                <a:latin typeface="Verdana" pitchFamily="34" charset="0"/>
              </a:rPr>
              <a:t>?</a:t>
            </a:r>
          </a:p>
          <a:p>
            <a:endParaRPr lang="en-US" dirty="0">
              <a:latin typeface="Verdana" pitchFamily="34" charset="0"/>
            </a:endParaRPr>
          </a:p>
          <a:p>
            <a:endParaRPr lang="en-US" dirty="0">
              <a:latin typeface="Verdana" pitchFamily="34" charset="0"/>
            </a:endParaRPr>
          </a:p>
        </p:txBody>
      </p:sp>
      <p:pic>
        <p:nvPicPr>
          <p:cNvPr id="4" name="Picture 6"/>
          <p:cNvPicPr>
            <a:picLocks noChangeAspect="1" noChangeArrowheads="1"/>
          </p:cNvPicPr>
          <p:nvPr/>
        </p:nvPicPr>
        <p:blipFill>
          <a:blip r:embed="rId3" cstate="print"/>
          <a:srcRect/>
          <a:stretch>
            <a:fillRect/>
          </a:stretch>
        </p:blipFill>
        <p:spPr bwMode="auto">
          <a:xfrm>
            <a:off x="539552" y="1700808"/>
            <a:ext cx="7391441" cy="4298826"/>
          </a:xfrm>
          <a:prstGeom prst="rect">
            <a:avLst/>
          </a:prstGeom>
          <a:noFill/>
          <a:ln w="9525">
            <a:noFill/>
            <a:miter lim="800000"/>
            <a:headEnd/>
            <a:tailEnd/>
          </a:ln>
        </p:spPr>
      </p:pic>
      <p:grpSp>
        <p:nvGrpSpPr>
          <p:cNvPr id="5" name="Group 6"/>
          <p:cNvGrpSpPr>
            <a:grpSpLocks/>
          </p:cNvGrpSpPr>
          <p:nvPr/>
        </p:nvGrpSpPr>
        <p:grpSpPr bwMode="auto">
          <a:xfrm>
            <a:off x="165100" y="5671961"/>
            <a:ext cx="7848600" cy="1069975"/>
            <a:chOff x="344" y="2063"/>
            <a:chExt cx="4944" cy="674"/>
          </a:xfrm>
        </p:grpSpPr>
        <p:sp>
          <p:nvSpPr>
            <p:cNvPr id="6" name="Text Box 3"/>
            <p:cNvSpPr txBox="1">
              <a:spLocks noChangeArrowheads="1"/>
            </p:cNvSpPr>
            <p:nvPr/>
          </p:nvSpPr>
          <p:spPr bwMode="auto">
            <a:xfrm>
              <a:off x="344" y="2330"/>
              <a:ext cx="4944" cy="407"/>
            </a:xfrm>
            <a:prstGeom prst="rect">
              <a:avLst/>
            </a:prstGeom>
            <a:noFill/>
            <a:ln w="19050">
              <a:solidFill>
                <a:srgbClr val="FF0000"/>
              </a:solidFill>
              <a:miter lim="800000"/>
              <a:headEnd/>
              <a:tailEnd/>
            </a:ln>
          </p:spPr>
          <p:txBody>
            <a:bodyPr>
              <a:spAutoFit/>
            </a:bodyPr>
            <a:lstStyle/>
            <a:p>
              <a:pPr eaLnBrk="0" hangingPunct="0">
                <a:spcBef>
                  <a:spcPct val="50000"/>
                </a:spcBef>
              </a:pPr>
              <a:r>
                <a:rPr lang="en-US" altLang="en-US" dirty="0">
                  <a:latin typeface="Verdana" pitchFamily="34" charset="0"/>
                </a:rPr>
                <a:t>The minimum (or maximum) value is the </a:t>
              </a:r>
              <a:r>
                <a:rPr lang="en-US" altLang="en-US" i="1" dirty="0">
                  <a:latin typeface="Verdana" pitchFamily="34" charset="0"/>
                </a:rPr>
                <a:t>y-value</a:t>
              </a:r>
              <a:r>
                <a:rPr lang="en-US" altLang="en-US" dirty="0">
                  <a:latin typeface="Verdana" pitchFamily="34" charset="0"/>
                </a:rPr>
                <a:t> at the vertex. It is </a:t>
              </a:r>
              <a:r>
                <a:rPr lang="en-US" altLang="en-US" i="1" dirty="0">
                  <a:latin typeface="Verdana" pitchFamily="34" charset="0"/>
                </a:rPr>
                <a:t>not</a:t>
              </a:r>
              <a:r>
                <a:rPr lang="en-US" altLang="en-US" dirty="0">
                  <a:latin typeface="Verdana" pitchFamily="34" charset="0"/>
                </a:rPr>
                <a:t> the ordered pair that represents the vertex. </a:t>
              </a:r>
            </a:p>
          </p:txBody>
        </p:sp>
        <p:sp>
          <p:nvSpPr>
            <p:cNvPr id="7" name="Text Box 4"/>
            <p:cNvSpPr txBox="1">
              <a:spLocks noChangeArrowheads="1"/>
            </p:cNvSpPr>
            <p:nvPr/>
          </p:nvSpPr>
          <p:spPr bwMode="auto">
            <a:xfrm>
              <a:off x="353" y="2063"/>
              <a:ext cx="801" cy="233"/>
            </a:xfrm>
            <a:prstGeom prst="rect">
              <a:avLst/>
            </a:prstGeom>
            <a:solidFill>
              <a:srgbClr val="FF0000"/>
            </a:solidFill>
            <a:ln w="19050">
              <a:noFill/>
              <a:miter lim="800000"/>
              <a:headEnd/>
              <a:tailEnd/>
            </a:ln>
          </p:spPr>
          <p:txBody>
            <a:bodyPr wrap="none" anchor="ctr">
              <a:spAutoFit/>
            </a:bodyPr>
            <a:lstStyle/>
            <a:p>
              <a:pPr algn="ctr" eaLnBrk="0" hangingPunct="0">
                <a:spcBef>
                  <a:spcPct val="50000"/>
                </a:spcBef>
              </a:pPr>
              <a:r>
                <a:rPr lang="en-US" altLang="en-US" b="1" dirty="0">
                  <a:solidFill>
                    <a:srgbClr val="FFFF00"/>
                  </a:solidFill>
                  <a:latin typeface="Verdana" pitchFamily="34" charset="0"/>
                </a:rPr>
                <a:t>Caution!</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296863" y="378530"/>
            <a:ext cx="8237537" cy="1754326"/>
          </a:xfrm>
          <a:prstGeom prst="rect">
            <a:avLst/>
          </a:prstGeom>
          <a:noFill/>
          <a:ln w="9525">
            <a:noFill/>
            <a:miter lim="800000"/>
            <a:headEnd/>
            <a:tailEnd/>
          </a:ln>
        </p:spPr>
        <p:txBody>
          <a:bodyPr>
            <a:spAutoFit/>
          </a:bodyPr>
          <a:lstStyle/>
          <a:p>
            <a:pPr eaLnBrk="0" hangingPunct="0">
              <a:spcBef>
                <a:spcPct val="50000"/>
              </a:spcBef>
            </a:pPr>
            <a:r>
              <a:rPr lang="en-US" altLang="en-US" b="1" dirty="0">
                <a:latin typeface="Verdana" pitchFamily="34" charset="0"/>
              </a:rPr>
              <a:t>The average height </a:t>
            </a:r>
            <a:r>
              <a:rPr lang="en-US" altLang="en-US" b="1" i="1" dirty="0">
                <a:latin typeface="Verdana" pitchFamily="34" charset="0"/>
              </a:rPr>
              <a:t>h</a:t>
            </a:r>
            <a:r>
              <a:rPr lang="en-US" altLang="en-US" b="1" dirty="0">
                <a:latin typeface="Verdana" pitchFamily="34" charset="0"/>
              </a:rPr>
              <a:t> in centimeters of a certain type of grain can be modeled by the function </a:t>
            </a:r>
            <a:r>
              <a:rPr lang="en-US" altLang="en-US" b="1" i="1" dirty="0">
                <a:latin typeface="Verdana" pitchFamily="34" charset="0"/>
              </a:rPr>
              <a:t>h</a:t>
            </a:r>
            <a:r>
              <a:rPr lang="en-US" altLang="en-US" b="1" dirty="0">
                <a:latin typeface="Verdana" pitchFamily="34" charset="0"/>
              </a:rPr>
              <a:t>(</a:t>
            </a:r>
            <a:r>
              <a:rPr lang="en-US" altLang="en-US" b="1" i="1" dirty="0">
                <a:latin typeface="Verdana" pitchFamily="34" charset="0"/>
              </a:rPr>
              <a:t>r</a:t>
            </a:r>
            <a:r>
              <a:rPr lang="en-US" altLang="en-US" b="1" dirty="0">
                <a:latin typeface="Verdana" pitchFamily="34" charset="0"/>
              </a:rPr>
              <a:t>) = 0.024</a:t>
            </a:r>
            <a:r>
              <a:rPr lang="en-US" altLang="en-US" b="1" i="1" dirty="0">
                <a:latin typeface="Verdana" pitchFamily="34" charset="0"/>
              </a:rPr>
              <a:t>r</a:t>
            </a:r>
            <a:r>
              <a:rPr lang="en-US" altLang="en-US" b="1" baseline="30000" dirty="0">
                <a:latin typeface="Verdana" pitchFamily="34" charset="0"/>
              </a:rPr>
              <a:t>2 </a:t>
            </a:r>
            <a:r>
              <a:rPr lang="en-US" altLang="en-US" b="1" dirty="0">
                <a:latin typeface="Verdana" pitchFamily="34" charset="0"/>
              </a:rPr>
              <a:t>– 1.28</a:t>
            </a:r>
            <a:r>
              <a:rPr lang="en-US" altLang="en-US" b="1" i="1" dirty="0">
                <a:latin typeface="Verdana" pitchFamily="34" charset="0"/>
              </a:rPr>
              <a:t>r </a:t>
            </a:r>
            <a:r>
              <a:rPr lang="en-US" altLang="en-US" b="1" dirty="0">
                <a:latin typeface="Verdana" pitchFamily="34" charset="0"/>
              </a:rPr>
              <a:t>+ 33.6, where </a:t>
            </a:r>
            <a:r>
              <a:rPr lang="en-US" altLang="en-US" b="1" i="1" dirty="0">
                <a:latin typeface="Verdana" pitchFamily="34" charset="0"/>
              </a:rPr>
              <a:t>r</a:t>
            </a:r>
            <a:r>
              <a:rPr lang="en-US" altLang="en-US" b="1" dirty="0">
                <a:latin typeface="Verdana" pitchFamily="34" charset="0"/>
              </a:rPr>
              <a:t> is the distance in centimeters between the rows in which the grain is planted. Based on this model, what is the minimum average height of the grain, and what is the row spacing that results in this height?</a:t>
            </a:r>
          </a:p>
        </p:txBody>
      </p:sp>
      <p:sp>
        <p:nvSpPr>
          <p:cNvPr id="27651" name="Text Box 3"/>
          <p:cNvSpPr txBox="1">
            <a:spLocks noChangeArrowheads="1"/>
          </p:cNvSpPr>
          <p:nvPr/>
        </p:nvSpPr>
        <p:spPr bwMode="auto">
          <a:xfrm>
            <a:off x="0" y="44624"/>
            <a:ext cx="9144000" cy="369332"/>
          </a:xfrm>
          <a:prstGeom prst="rect">
            <a:avLst/>
          </a:prstGeom>
          <a:noFill/>
          <a:ln w="9525">
            <a:noFill/>
            <a:miter lim="800000"/>
            <a:headEnd/>
            <a:tailEnd/>
          </a:ln>
        </p:spPr>
        <p:txBody>
          <a:bodyPr anchor="ctr">
            <a:spAutoFit/>
          </a:bodyPr>
          <a:lstStyle/>
          <a:p>
            <a:pPr algn="ctr" eaLnBrk="0" hangingPunct="0">
              <a:spcBef>
                <a:spcPct val="50000"/>
              </a:spcBef>
            </a:pPr>
            <a:r>
              <a:rPr lang="en-US" altLang="en-US" dirty="0">
                <a:solidFill>
                  <a:srgbClr val="006699"/>
                </a:solidFill>
                <a:latin typeface="Arial Black" pitchFamily="34" charset="0"/>
              </a:rPr>
              <a:t>Example 4: Agricultural Application</a:t>
            </a:r>
            <a:endParaRPr lang="en-US" altLang="en-US" dirty="0">
              <a:solidFill>
                <a:schemeClr val="accent2"/>
              </a:solidFill>
              <a:latin typeface="Arial MT Bl" charset="0"/>
            </a:endParaRPr>
          </a:p>
        </p:txBody>
      </p:sp>
      <p:sp>
        <p:nvSpPr>
          <p:cNvPr id="4" name="Text Box 4"/>
          <p:cNvSpPr txBox="1">
            <a:spLocks noChangeArrowheads="1"/>
          </p:cNvSpPr>
          <p:nvPr/>
        </p:nvSpPr>
        <p:spPr bwMode="auto">
          <a:xfrm>
            <a:off x="1363296" y="2060848"/>
            <a:ext cx="7097136" cy="369332"/>
          </a:xfrm>
          <a:prstGeom prst="rect">
            <a:avLst/>
          </a:prstGeom>
          <a:noFill/>
          <a:ln w="9525">
            <a:noFill/>
            <a:miter lim="800000"/>
            <a:headEnd/>
            <a:tailEnd/>
          </a:ln>
        </p:spPr>
        <p:txBody>
          <a:bodyPr wrap="none">
            <a:spAutoFit/>
          </a:bodyPr>
          <a:lstStyle/>
          <a:p>
            <a:r>
              <a:rPr lang="en-US" dirty="0">
                <a:latin typeface="Verdana" pitchFamily="34" charset="0"/>
              </a:rPr>
              <a:t>The minimum value will be at </a:t>
            </a:r>
            <a:r>
              <a:rPr lang="en-US" dirty="0" smtClean="0">
                <a:latin typeface="Verdana" pitchFamily="34" charset="0"/>
              </a:rPr>
              <a:t>_______________________</a:t>
            </a:r>
            <a:endParaRPr lang="en-US" dirty="0">
              <a:latin typeface="Verdana" pitchFamily="34" charset="0"/>
            </a:endParaRPr>
          </a:p>
        </p:txBody>
      </p:sp>
      <p:sp>
        <p:nvSpPr>
          <p:cNvPr id="5" name="Text Box 5"/>
          <p:cNvSpPr txBox="1">
            <a:spLocks noChangeArrowheads="1"/>
          </p:cNvSpPr>
          <p:nvPr/>
        </p:nvSpPr>
        <p:spPr bwMode="auto">
          <a:xfrm>
            <a:off x="228797" y="2985919"/>
            <a:ext cx="8474075" cy="646331"/>
          </a:xfrm>
          <a:prstGeom prst="rect">
            <a:avLst/>
          </a:prstGeom>
          <a:noFill/>
          <a:ln w="9525">
            <a:noFill/>
            <a:miter lim="800000"/>
            <a:headEnd/>
            <a:tailEnd/>
          </a:ln>
        </p:spPr>
        <p:txBody>
          <a:bodyPr>
            <a:spAutoFit/>
          </a:bodyPr>
          <a:lstStyle/>
          <a:p>
            <a:r>
              <a:rPr lang="en-US" b="1">
                <a:latin typeface="Verdana" pitchFamily="34" charset="0"/>
              </a:rPr>
              <a:t>Step 1</a:t>
            </a:r>
            <a:r>
              <a:rPr lang="en-US">
                <a:latin typeface="Verdana" pitchFamily="34" charset="0"/>
              </a:rPr>
              <a:t> Find the </a:t>
            </a:r>
            <a:r>
              <a:rPr lang="en-US" i="1">
                <a:latin typeface="Verdana" pitchFamily="34" charset="0"/>
              </a:rPr>
              <a:t>r</a:t>
            </a:r>
            <a:r>
              <a:rPr lang="en-US">
                <a:latin typeface="Verdana" pitchFamily="34" charset="0"/>
              </a:rPr>
              <a:t>-value of the vertex using </a:t>
            </a:r>
            <a:br>
              <a:rPr lang="en-US">
                <a:latin typeface="Verdana" pitchFamily="34" charset="0"/>
              </a:rPr>
            </a:br>
            <a:r>
              <a:rPr lang="en-US">
                <a:latin typeface="Verdana" pitchFamily="34" charset="0"/>
              </a:rPr>
              <a:t>           </a:t>
            </a:r>
            <a:r>
              <a:rPr lang="en-US" i="1">
                <a:latin typeface="Verdana" pitchFamily="34" charset="0"/>
              </a:rPr>
              <a:t>a </a:t>
            </a:r>
            <a:r>
              <a:rPr lang="en-US">
                <a:latin typeface="Verdana" pitchFamily="34" charset="0"/>
              </a:rPr>
              <a:t>= 0.024 and </a:t>
            </a:r>
            <a:r>
              <a:rPr lang="en-US" i="1">
                <a:latin typeface="Verdana" pitchFamily="34" charset="0"/>
              </a:rPr>
              <a:t>b </a:t>
            </a:r>
            <a:r>
              <a:rPr lang="en-US">
                <a:latin typeface="Verdana" pitchFamily="34" charset="0"/>
              </a:rPr>
              <a:t>= –1.28.</a:t>
            </a:r>
          </a:p>
        </p:txBody>
      </p:sp>
      <p:pic>
        <p:nvPicPr>
          <p:cNvPr id="6" name="Picture 27" descr="5-2"/>
          <p:cNvPicPr>
            <a:picLocks noChangeAspect="1" noChangeArrowheads="1"/>
          </p:cNvPicPr>
          <p:nvPr/>
        </p:nvPicPr>
        <p:blipFill>
          <a:blip r:embed="rId3" cstate="print"/>
          <a:srcRect/>
          <a:stretch>
            <a:fillRect/>
          </a:stretch>
        </p:blipFill>
        <p:spPr bwMode="auto">
          <a:xfrm>
            <a:off x="375790" y="3594353"/>
            <a:ext cx="3214514" cy="758791"/>
          </a:xfrm>
          <a:prstGeom prst="rect">
            <a:avLst/>
          </a:prstGeom>
          <a:noFill/>
          <a:ln w="9525">
            <a:noFill/>
            <a:miter lim="800000"/>
            <a:headEnd/>
            <a:tailEnd/>
          </a:ln>
        </p:spPr>
      </p:pic>
      <p:sp>
        <p:nvSpPr>
          <p:cNvPr id="7" name="Text Box 4"/>
          <p:cNvSpPr txBox="1">
            <a:spLocks noChangeArrowheads="1"/>
          </p:cNvSpPr>
          <p:nvPr/>
        </p:nvSpPr>
        <p:spPr bwMode="auto">
          <a:xfrm>
            <a:off x="105801" y="4211796"/>
            <a:ext cx="8885103" cy="646331"/>
          </a:xfrm>
          <a:prstGeom prst="rect">
            <a:avLst/>
          </a:prstGeom>
          <a:noFill/>
          <a:ln w="9525">
            <a:noFill/>
            <a:miter lim="800000"/>
            <a:headEnd/>
            <a:tailEnd/>
          </a:ln>
        </p:spPr>
        <p:txBody>
          <a:bodyPr wrap="square">
            <a:spAutoFit/>
          </a:bodyPr>
          <a:lstStyle/>
          <a:p>
            <a:r>
              <a:rPr lang="en-US" b="1" dirty="0">
                <a:latin typeface="Verdana" pitchFamily="34" charset="0"/>
              </a:rPr>
              <a:t>Step 2</a:t>
            </a:r>
            <a:r>
              <a:rPr lang="en-US" dirty="0">
                <a:latin typeface="Verdana" pitchFamily="34" charset="0"/>
              </a:rPr>
              <a:t> Substitute this </a:t>
            </a:r>
            <a:r>
              <a:rPr lang="en-US" i="1" dirty="0">
                <a:latin typeface="Verdana" pitchFamily="34" charset="0"/>
              </a:rPr>
              <a:t>r</a:t>
            </a:r>
            <a:r>
              <a:rPr lang="en-US" dirty="0">
                <a:latin typeface="Verdana" pitchFamily="34" charset="0"/>
              </a:rPr>
              <a:t>-value into </a:t>
            </a:r>
            <a:r>
              <a:rPr lang="en-US" i="1" dirty="0">
                <a:latin typeface="Verdana" pitchFamily="34" charset="0"/>
              </a:rPr>
              <a:t>h</a:t>
            </a:r>
            <a:r>
              <a:rPr lang="en-US" dirty="0">
                <a:latin typeface="Verdana" pitchFamily="34" charset="0"/>
              </a:rPr>
              <a:t> to find </a:t>
            </a:r>
            <a:r>
              <a:rPr lang="en-US" dirty="0" smtClean="0">
                <a:latin typeface="Verdana" pitchFamily="34" charset="0"/>
              </a:rPr>
              <a:t>the corresponding </a:t>
            </a:r>
            <a:r>
              <a:rPr lang="en-US" dirty="0">
                <a:latin typeface="Verdana" pitchFamily="34" charset="0"/>
              </a:rPr>
              <a:t>minimum, </a:t>
            </a:r>
            <a:r>
              <a:rPr lang="en-US" i="1" dirty="0">
                <a:latin typeface="Verdana" pitchFamily="34" charset="0"/>
              </a:rPr>
              <a:t>h</a:t>
            </a:r>
            <a:r>
              <a:rPr lang="en-US" dirty="0">
                <a:latin typeface="Verdana" pitchFamily="34" charset="0"/>
              </a:rPr>
              <a:t>(</a:t>
            </a:r>
            <a:r>
              <a:rPr lang="en-US" i="1" dirty="0">
                <a:latin typeface="Verdana" pitchFamily="34" charset="0"/>
              </a:rPr>
              <a:t>r</a:t>
            </a:r>
            <a:r>
              <a:rPr lang="en-US" dirty="0">
                <a:latin typeface="Verdana" pitchFamily="34" charset="0"/>
              </a:rPr>
              <a:t>).</a:t>
            </a:r>
          </a:p>
        </p:txBody>
      </p:sp>
      <p:sp>
        <p:nvSpPr>
          <p:cNvPr id="8" name="Text Box 5"/>
          <p:cNvSpPr txBox="1">
            <a:spLocks noChangeArrowheads="1"/>
          </p:cNvSpPr>
          <p:nvPr/>
        </p:nvSpPr>
        <p:spPr bwMode="auto">
          <a:xfrm>
            <a:off x="-45592" y="6372036"/>
            <a:ext cx="9082088" cy="369332"/>
          </a:xfrm>
          <a:prstGeom prst="rect">
            <a:avLst/>
          </a:prstGeom>
          <a:noFill/>
          <a:ln w="9525">
            <a:noFill/>
            <a:miter lim="800000"/>
            <a:headEnd/>
            <a:tailEnd/>
          </a:ln>
        </p:spPr>
        <p:txBody>
          <a:bodyPr wrap="square">
            <a:spAutoFit/>
          </a:bodyPr>
          <a:lstStyle/>
          <a:p>
            <a:r>
              <a:rPr lang="en-US">
                <a:latin typeface="Verdana" pitchFamily="34" charset="0"/>
              </a:rPr>
              <a:t>The minimum height of the grain is about 16.5 cm planted at 26.7 cm apart.</a:t>
            </a:r>
          </a:p>
        </p:txBody>
      </p:sp>
      <p:sp>
        <p:nvSpPr>
          <p:cNvPr id="9" name="Text Box 6"/>
          <p:cNvSpPr txBox="1">
            <a:spLocks noChangeArrowheads="1"/>
          </p:cNvSpPr>
          <p:nvPr/>
        </p:nvSpPr>
        <p:spPr bwMode="auto">
          <a:xfrm>
            <a:off x="452435" y="4920843"/>
            <a:ext cx="4073973" cy="369332"/>
          </a:xfrm>
          <a:prstGeom prst="rect">
            <a:avLst/>
          </a:prstGeom>
          <a:noFill/>
          <a:ln w="9525">
            <a:noFill/>
            <a:miter lim="800000"/>
            <a:headEnd/>
            <a:tailEnd/>
          </a:ln>
        </p:spPr>
        <p:txBody>
          <a:bodyPr wrap="square">
            <a:spAutoFit/>
          </a:bodyPr>
          <a:lstStyle/>
          <a:p>
            <a:r>
              <a:rPr lang="en-US" i="1">
                <a:latin typeface="Verdana" pitchFamily="34" charset="0"/>
              </a:rPr>
              <a:t>h</a:t>
            </a:r>
            <a:r>
              <a:rPr lang="en-US">
                <a:latin typeface="Verdana" pitchFamily="34" charset="0"/>
              </a:rPr>
              <a:t>(</a:t>
            </a:r>
            <a:r>
              <a:rPr lang="en-US" i="1">
                <a:latin typeface="Verdana" pitchFamily="34" charset="0"/>
              </a:rPr>
              <a:t>r</a:t>
            </a:r>
            <a:r>
              <a:rPr lang="en-US">
                <a:latin typeface="Verdana" pitchFamily="34" charset="0"/>
              </a:rPr>
              <a:t>) = 0.024</a:t>
            </a:r>
            <a:r>
              <a:rPr lang="en-US" i="1">
                <a:latin typeface="Verdana" pitchFamily="34" charset="0"/>
              </a:rPr>
              <a:t>r</a:t>
            </a:r>
            <a:r>
              <a:rPr lang="en-US" baseline="30000">
                <a:latin typeface="Verdana" pitchFamily="34" charset="0"/>
              </a:rPr>
              <a:t>2</a:t>
            </a:r>
            <a:r>
              <a:rPr lang="en-US">
                <a:latin typeface="Verdana" pitchFamily="34" charset="0"/>
              </a:rPr>
              <a:t> – 1.28</a:t>
            </a:r>
            <a:r>
              <a:rPr lang="en-US" i="1">
                <a:latin typeface="Verdana" pitchFamily="34" charset="0"/>
              </a:rPr>
              <a:t>r</a:t>
            </a:r>
            <a:r>
              <a:rPr lang="en-US">
                <a:latin typeface="Verdana" pitchFamily="34" charset="0"/>
              </a:rPr>
              <a:t> + 33.6  </a:t>
            </a:r>
          </a:p>
        </p:txBody>
      </p:sp>
      <p:sp>
        <p:nvSpPr>
          <p:cNvPr id="10" name="Text Box 7"/>
          <p:cNvSpPr txBox="1">
            <a:spLocks noChangeArrowheads="1"/>
          </p:cNvSpPr>
          <p:nvPr/>
        </p:nvSpPr>
        <p:spPr bwMode="auto">
          <a:xfrm>
            <a:off x="335733" y="5352891"/>
            <a:ext cx="6350915" cy="369332"/>
          </a:xfrm>
          <a:prstGeom prst="rect">
            <a:avLst/>
          </a:prstGeom>
          <a:noFill/>
          <a:ln w="9525">
            <a:noFill/>
            <a:miter lim="800000"/>
            <a:headEnd/>
            <a:tailEnd/>
          </a:ln>
        </p:spPr>
        <p:txBody>
          <a:bodyPr wrap="square">
            <a:spAutoFit/>
          </a:bodyPr>
          <a:lstStyle/>
          <a:p>
            <a:r>
              <a:rPr lang="en-US" i="1">
                <a:latin typeface="Verdana" pitchFamily="34" charset="0"/>
              </a:rPr>
              <a:t>h</a:t>
            </a:r>
            <a:r>
              <a:rPr lang="en-US">
                <a:solidFill>
                  <a:srgbClr val="FF0000"/>
                </a:solidFill>
                <a:latin typeface="Verdana" pitchFamily="34" charset="0"/>
              </a:rPr>
              <a:t>(26.67)</a:t>
            </a:r>
            <a:r>
              <a:rPr lang="en-US">
                <a:latin typeface="Verdana" pitchFamily="34" charset="0"/>
              </a:rPr>
              <a:t> = 0.024</a:t>
            </a:r>
            <a:r>
              <a:rPr lang="en-US">
                <a:solidFill>
                  <a:srgbClr val="FF0000"/>
                </a:solidFill>
                <a:latin typeface="Verdana" pitchFamily="34" charset="0"/>
              </a:rPr>
              <a:t>(26.67)</a:t>
            </a:r>
            <a:r>
              <a:rPr lang="en-US" baseline="30000">
                <a:latin typeface="Verdana" pitchFamily="34" charset="0"/>
              </a:rPr>
              <a:t>2</a:t>
            </a:r>
            <a:r>
              <a:rPr lang="en-US">
                <a:latin typeface="Verdana" pitchFamily="34" charset="0"/>
              </a:rPr>
              <a:t> – 1.28</a:t>
            </a:r>
            <a:r>
              <a:rPr lang="en-US">
                <a:solidFill>
                  <a:srgbClr val="FF0000"/>
                </a:solidFill>
                <a:latin typeface="Verdana" pitchFamily="34" charset="0"/>
              </a:rPr>
              <a:t>(26.67)</a:t>
            </a:r>
            <a:r>
              <a:rPr lang="en-US">
                <a:latin typeface="Verdana" pitchFamily="34" charset="0"/>
              </a:rPr>
              <a:t> + 33.6  </a:t>
            </a:r>
          </a:p>
        </p:txBody>
      </p:sp>
      <p:sp>
        <p:nvSpPr>
          <p:cNvPr id="11" name="Text Box 8"/>
          <p:cNvSpPr txBox="1">
            <a:spLocks noChangeArrowheads="1"/>
          </p:cNvSpPr>
          <p:nvPr/>
        </p:nvSpPr>
        <p:spPr bwMode="auto">
          <a:xfrm>
            <a:off x="277936" y="5909905"/>
            <a:ext cx="2394792" cy="369332"/>
          </a:xfrm>
          <a:prstGeom prst="rect">
            <a:avLst/>
          </a:prstGeom>
          <a:noFill/>
          <a:ln w="9525">
            <a:noFill/>
            <a:miter lim="800000"/>
            <a:headEnd/>
            <a:tailEnd/>
          </a:ln>
        </p:spPr>
        <p:txBody>
          <a:bodyPr wrap="square">
            <a:spAutoFit/>
          </a:bodyPr>
          <a:lstStyle/>
          <a:p>
            <a:r>
              <a:rPr lang="en-US" i="1">
                <a:latin typeface="Verdana" pitchFamily="34" charset="0"/>
              </a:rPr>
              <a:t>h</a:t>
            </a:r>
            <a:r>
              <a:rPr lang="en-US">
                <a:latin typeface="Verdana" pitchFamily="34" charset="0"/>
              </a:rPr>
              <a:t>(26.67) ≈ 16.5  </a:t>
            </a:r>
          </a:p>
        </p:txBody>
      </p:sp>
      <p:sp>
        <p:nvSpPr>
          <p:cNvPr id="12" name="Text Box 13"/>
          <p:cNvSpPr txBox="1">
            <a:spLocks noChangeArrowheads="1"/>
          </p:cNvSpPr>
          <p:nvPr/>
        </p:nvSpPr>
        <p:spPr bwMode="auto">
          <a:xfrm>
            <a:off x="5407781" y="4848835"/>
            <a:ext cx="3157227" cy="369332"/>
          </a:xfrm>
          <a:prstGeom prst="rect">
            <a:avLst/>
          </a:prstGeom>
          <a:noFill/>
          <a:ln w="9525">
            <a:noFill/>
            <a:miter lim="800000"/>
            <a:headEnd/>
            <a:tailEnd/>
          </a:ln>
        </p:spPr>
        <p:txBody>
          <a:bodyPr wrap="square">
            <a:spAutoFit/>
          </a:bodyPr>
          <a:lstStyle/>
          <a:p>
            <a:pPr>
              <a:spcBef>
                <a:spcPct val="50000"/>
              </a:spcBef>
            </a:pPr>
            <a:r>
              <a:rPr lang="en-US" i="1">
                <a:solidFill>
                  <a:srgbClr val="3333FF"/>
                </a:solidFill>
              </a:rPr>
              <a:t>Substitute 26.67 for r.</a:t>
            </a:r>
          </a:p>
        </p:txBody>
      </p:sp>
      <p:sp>
        <p:nvSpPr>
          <p:cNvPr id="13" name="Text Box 14"/>
          <p:cNvSpPr txBox="1">
            <a:spLocks noChangeArrowheads="1"/>
          </p:cNvSpPr>
          <p:nvPr/>
        </p:nvSpPr>
        <p:spPr bwMode="auto">
          <a:xfrm>
            <a:off x="4894057" y="5928955"/>
            <a:ext cx="3157227" cy="369332"/>
          </a:xfrm>
          <a:prstGeom prst="rect">
            <a:avLst/>
          </a:prstGeom>
          <a:noFill/>
          <a:ln w="9525">
            <a:noFill/>
            <a:miter lim="800000"/>
            <a:headEnd/>
            <a:tailEnd/>
          </a:ln>
        </p:spPr>
        <p:txBody>
          <a:bodyPr wrap="square">
            <a:spAutoFit/>
          </a:bodyPr>
          <a:lstStyle/>
          <a:p>
            <a:pPr>
              <a:spcBef>
                <a:spcPct val="50000"/>
              </a:spcBef>
            </a:pPr>
            <a:r>
              <a:rPr lang="en-US" i="1">
                <a:solidFill>
                  <a:srgbClr val="3333FF"/>
                </a:solidFill>
              </a:rPr>
              <a:t>Use a calculator.</a:t>
            </a:r>
          </a:p>
        </p:txBody>
      </p:sp>
      <p:pic>
        <p:nvPicPr>
          <p:cNvPr id="14" name="Picture 9" descr="5-2CIOMIN"/>
          <p:cNvPicPr>
            <a:picLocks noChangeAspect="1" noChangeArrowheads="1"/>
          </p:cNvPicPr>
          <p:nvPr/>
        </p:nvPicPr>
        <p:blipFill>
          <a:blip r:embed="rId4" cstate="print"/>
          <a:srcRect/>
          <a:stretch>
            <a:fillRect/>
          </a:stretch>
        </p:blipFill>
        <p:spPr bwMode="auto">
          <a:xfrm>
            <a:off x="5767382" y="2420888"/>
            <a:ext cx="2765058" cy="1888976"/>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3" presetClass="entr" presetSubtype="1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linds(horizontal)">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linds(horizontal)">
                                      <p:cBhvr>
                                        <p:cTn id="26" dur="500"/>
                                        <p:tgtEl>
                                          <p:spTgt spid="12"/>
                                        </p:tgtEl>
                                      </p:cBhvr>
                                    </p:animEffect>
                                  </p:childTnLst>
                                </p:cTn>
                              </p:par>
                            </p:childTnLst>
                          </p:cTn>
                        </p:par>
                        <p:par>
                          <p:cTn id="27" fill="hold">
                            <p:stCondLst>
                              <p:cond delay="500"/>
                            </p:stCondLst>
                            <p:childTnLst>
                              <p:par>
                                <p:cTn id="28" presetID="3" presetClass="entr" presetSubtype="10"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linds(horizontal)">
                                      <p:cBhvr>
                                        <p:cTn id="30" dur="500"/>
                                        <p:tgtEl>
                                          <p:spTgt spid="9"/>
                                        </p:tgtEl>
                                      </p:cBhvr>
                                    </p:animEffect>
                                  </p:childTnLst>
                                </p:cTn>
                              </p:par>
                            </p:childTnLst>
                          </p:cTn>
                        </p:par>
                        <p:par>
                          <p:cTn id="31" fill="hold">
                            <p:stCondLst>
                              <p:cond delay="1000"/>
                            </p:stCondLst>
                            <p:childTnLst>
                              <p:par>
                                <p:cTn id="32" presetID="4" presetClass="entr" presetSubtype="16" fill="hold" grpId="0"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ox(in)">
                                      <p:cBhvr>
                                        <p:cTn id="34" dur="500"/>
                                        <p:tgtEl>
                                          <p:spTgt spid="10"/>
                                        </p:tgtEl>
                                      </p:cBhvr>
                                    </p:animEffect>
                                  </p:childTnLst>
                                </p:cTn>
                              </p:par>
                            </p:childTnLst>
                          </p:cTn>
                        </p:par>
                        <p:par>
                          <p:cTn id="35" fill="hold">
                            <p:stCondLst>
                              <p:cond delay="1500"/>
                            </p:stCondLst>
                            <p:childTnLst>
                              <p:par>
                                <p:cTn id="36" presetID="4" presetClass="entr" presetSubtype="16"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box(in)">
                                      <p:cBhvr>
                                        <p:cTn id="38" dur="500"/>
                                        <p:tgtEl>
                                          <p:spTgt spid="13"/>
                                        </p:tgtEl>
                                      </p:cBhvr>
                                    </p:animEffect>
                                  </p:childTnLst>
                                </p:cTn>
                              </p:par>
                            </p:childTnLst>
                          </p:cTn>
                        </p:par>
                        <p:par>
                          <p:cTn id="39" fill="hold">
                            <p:stCondLst>
                              <p:cond delay="2000"/>
                            </p:stCondLst>
                            <p:childTnLst>
                              <p:par>
                                <p:cTn id="40" presetID="9" presetClass="entr" presetSubtype="0"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dissolve">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slide(fromBottom)">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blinds(horizontal)">
                                      <p:cBhvr>
                                        <p:cTn id="5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0" grpId="0"/>
      <p:bldP spid="11" grpId="0"/>
      <p:bldP spid="12" grpId="0"/>
      <p:bldP spid="1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139</TotalTime>
  <Words>636</Words>
  <Application>Microsoft Office PowerPoint</Application>
  <PresentationFormat>On-screen Show (4:3)</PresentationFormat>
  <Paragraphs>74</Paragraphs>
  <Slides>9</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Oriel</vt:lpstr>
      <vt:lpstr>Equation</vt:lpstr>
      <vt:lpstr>5.2 Properties of Quadratic Functions in Standard Form</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5.2 Properties of Quadratic Functions in Standard Form</dc:title>
  <dc:creator>admin</dc:creator>
  <cp:lastModifiedBy>admin</cp:lastModifiedBy>
  <cp:revision>6</cp:revision>
  <dcterms:created xsi:type="dcterms:W3CDTF">2012-01-10T13:25:27Z</dcterms:created>
  <dcterms:modified xsi:type="dcterms:W3CDTF">2012-01-11T05:25:59Z</dcterms:modified>
</cp:coreProperties>
</file>