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0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57" r:id="rId18"/>
    <p:sldId id="274" r:id="rId1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57EC6-A941-4CFF-ABE7-3B818F2F1245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744CC-D18D-4620-B535-57C9E04E2DB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EBB3742-2190-4A99-AA6B-32B3183D2202}" type="datetimeFigureOut">
              <a:rPr lang="en-US" smtClean="0"/>
              <a:pPr/>
              <a:t>1/9/2012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0892426-D9D8-40F8-A5A3-0DE45BB0B0F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5.1 The </a:t>
            </a:r>
            <a:r>
              <a:rPr lang="en-CA" sz="2400" dirty="0" smtClean="0">
                <a:solidFill>
                  <a:srgbClr val="FF0000"/>
                </a:solidFill>
              </a:rPr>
              <a:t>Perpendicular Side Bisectors</a:t>
            </a:r>
            <a:r>
              <a:rPr lang="en-CA" sz="2400" dirty="0" smtClean="0"/>
              <a:t>, </a:t>
            </a:r>
            <a:r>
              <a:rPr lang="en-CA" sz="2400" dirty="0" smtClean="0">
                <a:solidFill>
                  <a:schemeClr val="accent1"/>
                </a:solidFill>
              </a:rPr>
              <a:t>Angle Bisectors</a:t>
            </a:r>
            <a:r>
              <a:rPr lang="en-CA" sz="2400" dirty="0" smtClean="0"/>
              <a:t>, </a:t>
            </a:r>
            <a:r>
              <a:rPr lang="en-CA" sz="2400" dirty="0" smtClean="0">
                <a:solidFill>
                  <a:schemeClr val="accent3"/>
                </a:solidFill>
              </a:rPr>
              <a:t>Medians</a:t>
            </a:r>
            <a:r>
              <a:rPr lang="en-CA" sz="2400" dirty="0" smtClean="0"/>
              <a:t>, and </a:t>
            </a:r>
            <a:r>
              <a:rPr lang="en-CA" sz="2400" dirty="0" smtClean="0">
                <a:solidFill>
                  <a:srgbClr val="7030A0"/>
                </a:solidFill>
              </a:rPr>
              <a:t>Altitudes</a:t>
            </a:r>
            <a:r>
              <a:rPr lang="en-CA" sz="2400" dirty="0" smtClean="0"/>
              <a:t> of a Triangle</a:t>
            </a:r>
            <a:endParaRPr lang="en-C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733358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smtClean="0"/>
              <a:t>Definition: </a:t>
            </a:r>
          </a:p>
          <a:p>
            <a:r>
              <a:rPr lang="en-CA" dirty="0" smtClean="0"/>
              <a:t>A segment whose endpoints are the vertex of a triangle and the midpoint of the opposite side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CA" dirty="0" smtClean="0">
                <a:solidFill>
                  <a:schemeClr val="accent3"/>
                </a:solidFill>
              </a:rPr>
              <a:t>Median </a:t>
            </a:r>
            <a:endParaRPr lang="en-CA" dirty="0">
              <a:solidFill>
                <a:schemeClr val="accent3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714620"/>
            <a:ext cx="4910147" cy="3949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376168"/>
          </a:xfrm>
          <a:ln>
            <a:solidFill>
              <a:schemeClr val="accent3"/>
            </a:solidFill>
          </a:ln>
        </p:spPr>
        <p:txBody>
          <a:bodyPr>
            <a:normAutofit lnSpcReduction="10000"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Point of Concurrency</a:t>
            </a:r>
            <a:r>
              <a:rPr lang="en-CA" dirty="0" smtClean="0"/>
              <a:t>: </a:t>
            </a:r>
            <a:r>
              <a:rPr lang="en-CA" dirty="0" err="1" smtClean="0"/>
              <a:t>Centroid</a:t>
            </a:r>
            <a:endParaRPr lang="en-CA" dirty="0" smtClean="0"/>
          </a:p>
          <a:p>
            <a:r>
              <a:rPr lang="en-CA" dirty="0" smtClean="0"/>
              <a:t>Interesting Fact: The </a:t>
            </a:r>
            <a:r>
              <a:rPr lang="en-CA" dirty="0" err="1" smtClean="0"/>
              <a:t>centroid</a:t>
            </a:r>
            <a:r>
              <a:rPr lang="en-CA" dirty="0" smtClean="0"/>
              <a:t> is the point of balance for any triangle.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CA" dirty="0" smtClean="0"/>
              <a:t>Medians are Concurrent!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928934"/>
            <a:ext cx="6715172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What is so special about this </a:t>
            </a:r>
            <a:r>
              <a:rPr lang="en-CA" dirty="0" smtClean="0">
                <a:solidFill>
                  <a:srgbClr val="C00000"/>
                </a:solidFill>
              </a:rPr>
              <a:t>point of concurrency?</a:t>
            </a:r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092211" y="252029"/>
            <a:ext cx="2807742" cy="9018808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CA" sz="2400" dirty="0" smtClean="0"/>
              <a:t>Example: Using the </a:t>
            </a:r>
            <a:r>
              <a:rPr lang="en-CA" sz="2400" dirty="0" err="1" smtClean="0"/>
              <a:t>Th’m</a:t>
            </a:r>
            <a:r>
              <a:rPr lang="en-CA" sz="2400" dirty="0" smtClean="0"/>
              <a:t> to make an equation.</a:t>
            </a:r>
            <a:endParaRPr lang="en-CA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9449" y="-951255"/>
            <a:ext cx="5021750" cy="906735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520" y="4355812"/>
            <a:ext cx="5176596" cy="36933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1587631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CA" sz="2200" dirty="0" smtClean="0"/>
              <a:t>Definition:</a:t>
            </a:r>
          </a:p>
          <a:p>
            <a:r>
              <a:rPr lang="en-CA" sz="2200" dirty="0" smtClean="0"/>
              <a:t>A segment from a vertex to the opposite side and it is perpendicular to the opposite side. </a:t>
            </a:r>
          </a:p>
          <a:p>
            <a:pPr>
              <a:buNone/>
            </a:pPr>
            <a:r>
              <a:rPr lang="en-CA" sz="2200" dirty="0" smtClean="0"/>
              <a:t>*In some triangles the medians and altitudes are the same</a:t>
            </a:r>
            <a:endParaRPr lang="en-CA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Altitude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8990" y="2276872"/>
            <a:ext cx="4943490" cy="299169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rgbClr val="7030A0"/>
            </a:solidFill>
          </a:ln>
        </p:spPr>
        <p:txBody>
          <a:bodyPr/>
          <a:lstStyle/>
          <a:p>
            <a:r>
              <a:rPr lang="en-CA" dirty="0" smtClean="0"/>
              <a:t>Altitudes are concurrent</a:t>
            </a:r>
            <a:endParaRPr lang="en-CA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844824"/>
            <a:ext cx="8229600" cy="804664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CA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Point of concurrency</a:t>
            </a:r>
            <a:r>
              <a:rPr kumimoji="0" lang="en-CA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orthocenter</a:t>
            </a:r>
            <a:endParaRPr kumimoji="0" lang="en-CA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58721" y="1919692"/>
            <a:ext cx="3088608" cy="511970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CA" sz="2000" dirty="0" smtClean="0"/>
              <a:t>Use a System of Equations to Find the orthocenter </a:t>
            </a:r>
            <a:endParaRPr lang="en-CA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76484" y="-1424533"/>
            <a:ext cx="9048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559996" y="851841"/>
            <a:ext cx="335259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779902" y="294424"/>
            <a:ext cx="236948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1520" y="4005064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Please find an equation of the altitude from K to line JL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87221" y="-2131076"/>
            <a:ext cx="4143403" cy="85609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61126" y="1381654"/>
            <a:ext cx="2500331" cy="8651143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CA" dirty="0" smtClean="0"/>
              <a:t>Assessment:</a:t>
            </a:r>
            <a:endParaRPr lang="en-CA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1858169"/>
            <a:ext cx="4552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Assessment: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96583" y="1481138"/>
            <a:ext cx="37508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804796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CA" dirty="0" smtClean="0"/>
              <a:t>Definition:</a:t>
            </a:r>
          </a:p>
          <a:p>
            <a:r>
              <a:rPr lang="en-CA" dirty="0" smtClean="0"/>
              <a:t>A line that passes through the midpoint of the side of a triangle and is perpendicular to that side. 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Perpendicular Side Bisector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912908"/>
            <a:ext cx="4719653" cy="354980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CA" sz="2800" dirty="0" smtClean="0"/>
              <a:t>Special Properties of Perpendicular Bisectors</a:t>
            </a:r>
            <a:endParaRPr lang="en-CA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89988" y="-1953544"/>
            <a:ext cx="3147731" cy="916029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5467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1275" y="3786190"/>
            <a:ext cx="27527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7158" y="4429132"/>
            <a:ext cx="521497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Example: Using </a:t>
            </a:r>
            <a:r>
              <a:rPr lang="en-CA" dirty="0" err="1" smtClean="0"/>
              <a:t>Th’m</a:t>
            </a:r>
            <a:r>
              <a:rPr lang="en-CA" dirty="0" smtClean="0"/>
              <a:t> to get an equation: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161986"/>
          </a:xfrm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CA" sz="2400" dirty="0" smtClean="0"/>
              <a:t>Triangle has 3 sides ∴ there are 3 perpendicular bisectors in a triangle</a:t>
            </a:r>
          </a:p>
          <a:p>
            <a:r>
              <a:rPr lang="en-CA" sz="2400" dirty="0" smtClean="0"/>
              <a:t>Something beautiful:</a:t>
            </a:r>
          </a:p>
          <a:p>
            <a:r>
              <a:rPr lang="en-CA" sz="2400" dirty="0" smtClean="0"/>
              <a:t>The 3 lines intersect at a common point called the </a:t>
            </a:r>
            <a:r>
              <a:rPr lang="en-CA" sz="2400" dirty="0" err="1" smtClean="0"/>
              <a:t>circumcenter</a:t>
            </a:r>
            <a:r>
              <a:rPr lang="en-CA" sz="2400" dirty="0" smtClean="0"/>
              <a:t>!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en-CA" sz="3200" dirty="0" smtClean="0"/>
              <a:t>Concurrent Lines: Points of Concurrency</a:t>
            </a:r>
            <a:endParaRPr lang="en-C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072074"/>
            <a:ext cx="7500990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C00000"/>
                </a:solidFill>
              </a:rPr>
              <a:t>Concurrent lines</a:t>
            </a:r>
            <a:r>
              <a:rPr lang="en-CA" dirty="0" smtClean="0"/>
              <a:t>: Three or more lines that intersect at the same point</a:t>
            </a:r>
          </a:p>
          <a:p>
            <a:r>
              <a:rPr lang="en-CA" dirty="0" smtClean="0">
                <a:solidFill>
                  <a:srgbClr val="C00000"/>
                </a:solidFill>
              </a:rPr>
              <a:t>Point of concurrency</a:t>
            </a:r>
            <a:r>
              <a:rPr lang="en-CA" dirty="0" smtClean="0"/>
              <a:t>: The point where the concurrent lines cross. 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484311" y="1140426"/>
            <a:ext cx="2283889" cy="498883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CA" sz="3200" dirty="0" smtClean="0"/>
              <a:t>Points of Concurrency are Special!!!</a:t>
            </a:r>
            <a:endParaRPr lang="en-CA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72149" y="-1559374"/>
            <a:ext cx="3230670" cy="917496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4714884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Does this Theorem make sense? </a:t>
            </a:r>
          </a:p>
          <a:p>
            <a:r>
              <a:rPr lang="en-CA" dirty="0" smtClean="0"/>
              <a:t>Can we prove it is true?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151904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Definition:</a:t>
            </a:r>
          </a:p>
          <a:p>
            <a:r>
              <a:rPr lang="en-CA" dirty="0" smtClean="0"/>
              <a:t>A line that passes through the exact middle of an angle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/>
              <a:t>Angle Bisectors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71744"/>
            <a:ext cx="5503705" cy="41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sz="2800" dirty="0" smtClean="0"/>
              <a:t>Special Properties </a:t>
            </a:r>
            <a:r>
              <a:rPr lang="en-CA" sz="2800" dirty="0" smtClean="0"/>
              <a:t>of Points on </a:t>
            </a:r>
            <a:r>
              <a:rPr lang="en-CA" sz="2800" dirty="0" smtClean="0"/>
              <a:t>Angle Bisector</a:t>
            </a:r>
            <a:endParaRPr lang="en-CA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13706" y="-2894728"/>
            <a:ext cx="2323398" cy="906619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89599" y="136290"/>
            <a:ext cx="1534106" cy="69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80842" y="3666832"/>
            <a:ext cx="2420887" cy="396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846638" y="3964288"/>
            <a:ext cx="2492895" cy="32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CA" sz="2800" dirty="0" smtClean="0"/>
              <a:t>Example: Use the </a:t>
            </a:r>
            <a:r>
              <a:rPr lang="en-CA" sz="2800" dirty="0" err="1" smtClean="0"/>
              <a:t>Th’m</a:t>
            </a:r>
            <a:r>
              <a:rPr lang="en-CA" sz="2800" dirty="0" smtClean="0"/>
              <a:t> to make an equation</a:t>
            </a:r>
            <a:endParaRPr lang="en-CA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50"/>
            <a:ext cx="5705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617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Point of Concurrency</a:t>
            </a:r>
            <a:r>
              <a:rPr lang="en-CA" dirty="0" smtClean="0"/>
              <a:t>: </a:t>
            </a:r>
            <a:r>
              <a:rPr lang="en-CA" dirty="0" err="1" smtClean="0">
                <a:solidFill>
                  <a:schemeClr val="accent1"/>
                </a:solidFill>
              </a:rPr>
              <a:t>incenter</a:t>
            </a: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1"/>
                </a:solidFill>
              </a:rPr>
              <a:t>Angle Bisectors </a:t>
            </a:r>
            <a:r>
              <a:rPr lang="en-CA" dirty="0" smtClean="0"/>
              <a:t>are </a:t>
            </a:r>
            <a:r>
              <a:rPr lang="en-CA" dirty="0" smtClean="0">
                <a:solidFill>
                  <a:srgbClr val="C00000"/>
                </a:solidFill>
              </a:rPr>
              <a:t>Concurrent</a:t>
            </a:r>
            <a:endParaRPr lang="en-CA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354474" y="220738"/>
            <a:ext cx="2057935" cy="4153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3212976"/>
            <a:ext cx="742955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Remember: </a:t>
            </a:r>
            <a:r>
              <a:rPr lang="en-CA" dirty="0" smtClean="0">
                <a:solidFill>
                  <a:srgbClr val="C00000"/>
                </a:solidFill>
              </a:rPr>
              <a:t>Points of Concurrency </a:t>
            </a:r>
            <a:r>
              <a:rPr lang="en-CA" dirty="0" smtClean="0"/>
              <a:t>are special:</a:t>
            </a:r>
            <a:endParaRPr lang="en-C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59278" y="675404"/>
            <a:ext cx="2663582" cy="90348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564</TotalTime>
  <Words>309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5.1 The Perpendicular Side Bisectors, Angle Bisectors, Medians, and Altitudes of a Triangle</vt:lpstr>
      <vt:lpstr>Perpendicular Side Bisector </vt:lpstr>
      <vt:lpstr>Special Properties of Perpendicular Bisectors</vt:lpstr>
      <vt:lpstr>Concurrent Lines: Points of Concurrency</vt:lpstr>
      <vt:lpstr>Points of Concurrency are Special!!!</vt:lpstr>
      <vt:lpstr>Angle Bisectors</vt:lpstr>
      <vt:lpstr>Special Properties of Points on Angle Bisector</vt:lpstr>
      <vt:lpstr>Example: Use the Th’m to make an equation</vt:lpstr>
      <vt:lpstr>Angle Bisectors are Concurrent</vt:lpstr>
      <vt:lpstr>Median </vt:lpstr>
      <vt:lpstr>Medians are Concurrent!</vt:lpstr>
      <vt:lpstr>Example: Using the Th’m to make an equation.</vt:lpstr>
      <vt:lpstr>Altitude</vt:lpstr>
      <vt:lpstr>Altitudes are concurrent</vt:lpstr>
      <vt:lpstr>Use a System of Equations to Find the orthocenter </vt:lpstr>
      <vt:lpstr>Slide 16</vt:lpstr>
      <vt:lpstr>Assessment:</vt:lpstr>
      <vt:lpstr>Assessment: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38</cp:revision>
  <dcterms:created xsi:type="dcterms:W3CDTF">2011-01-05T23:55:06Z</dcterms:created>
  <dcterms:modified xsi:type="dcterms:W3CDTF">2012-01-09T12:05:36Z</dcterms:modified>
</cp:coreProperties>
</file>