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2" r:id="rId3"/>
    <p:sldId id="265" r:id="rId4"/>
    <p:sldId id="268" r:id="rId5"/>
    <p:sldId id="274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224D2-157D-47D6-827D-CBA0FD3D8A3D}" type="datetimeFigureOut">
              <a:rPr lang="en-CA" smtClean="0"/>
              <a:t>10/12/2011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880FD-43F4-4FBB-A3D6-B814D7CCC9B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80362E-E6BD-4269-A909-BB352D354DAE}" type="datetimeFigureOut">
              <a:rPr lang="en-CA" smtClean="0"/>
              <a:t>10/12/2011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00DDFF-CF21-4D85-B104-B9F4BD43B7A5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362E-E6BD-4269-A909-BB352D354DAE}" type="datetimeFigureOut">
              <a:rPr lang="en-CA" smtClean="0"/>
              <a:t>10/12/2011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DDFF-CF21-4D85-B104-B9F4BD43B7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362E-E6BD-4269-A909-BB352D354DAE}" type="datetimeFigureOut">
              <a:rPr lang="en-CA" smtClean="0"/>
              <a:t>10/12/2011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DDFF-CF21-4D85-B104-B9F4BD43B7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80362E-E6BD-4269-A909-BB352D354DAE}" type="datetimeFigureOut">
              <a:rPr lang="en-CA" smtClean="0"/>
              <a:t>10/12/2011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00DDFF-CF21-4D85-B104-B9F4BD43B7A5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80362E-E6BD-4269-A909-BB352D354DAE}" type="datetimeFigureOut">
              <a:rPr lang="en-CA" smtClean="0"/>
              <a:t>10/12/2011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00DDFF-CF21-4D85-B104-B9F4BD43B7A5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362E-E6BD-4269-A909-BB352D354DAE}" type="datetimeFigureOut">
              <a:rPr lang="en-CA" smtClean="0"/>
              <a:t>10/12/2011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DDFF-CF21-4D85-B104-B9F4BD43B7A5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362E-E6BD-4269-A909-BB352D354DAE}" type="datetimeFigureOut">
              <a:rPr lang="en-CA" smtClean="0"/>
              <a:t>10/12/2011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DDFF-CF21-4D85-B104-B9F4BD43B7A5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80362E-E6BD-4269-A909-BB352D354DAE}" type="datetimeFigureOut">
              <a:rPr lang="en-CA" smtClean="0"/>
              <a:t>10/12/2011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00DDFF-CF21-4D85-B104-B9F4BD43B7A5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362E-E6BD-4269-A909-BB352D354DAE}" type="datetimeFigureOut">
              <a:rPr lang="en-CA" smtClean="0"/>
              <a:t>10/12/2011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DDFF-CF21-4D85-B104-B9F4BD43B7A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80362E-E6BD-4269-A909-BB352D354DAE}" type="datetimeFigureOut">
              <a:rPr lang="en-CA" smtClean="0"/>
              <a:t>10/12/2011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00DDFF-CF21-4D85-B104-B9F4BD43B7A5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80362E-E6BD-4269-A909-BB352D354DAE}" type="datetimeFigureOut">
              <a:rPr lang="en-CA" smtClean="0"/>
              <a:t>10/12/2011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00DDFF-CF21-4D85-B104-B9F4BD43B7A5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80362E-E6BD-4269-A909-BB352D354DAE}" type="datetimeFigureOut">
              <a:rPr lang="en-CA" smtClean="0"/>
              <a:t>10/12/2011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00DDFF-CF21-4D85-B104-B9F4BD43B7A5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944" y="188640"/>
            <a:ext cx="6766520" cy="108550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4.5 Scatter Plots and Trend Lines</a:t>
            </a:r>
            <a:br>
              <a:rPr lang="en-US" dirty="0" smtClean="0">
                <a:latin typeface="Arial Black" pitchFamily="34" charset="0"/>
              </a:rPr>
            </a:br>
            <a:endParaRPr lang="en-CA" dirty="0"/>
          </a:p>
        </p:txBody>
      </p:sp>
      <p:sp>
        <p:nvSpPr>
          <p:cNvPr id="4" name="Rectangle 1026"/>
          <p:cNvSpPr>
            <a:spLocks noChangeArrowheads="1"/>
          </p:cNvSpPr>
          <p:nvPr/>
        </p:nvSpPr>
        <p:spPr bwMode="auto">
          <a:xfrm>
            <a:off x="2555776" y="1412776"/>
            <a:ext cx="6359624" cy="95915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000" dirty="0"/>
              <a:t>Create and interpret scatter plots.</a:t>
            </a:r>
          </a:p>
          <a:p>
            <a:pPr>
              <a:spcBef>
                <a:spcPct val="20000"/>
              </a:spcBef>
            </a:pPr>
            <a:r>
              <a:rPr lang="en-US" altLang="en-US" sz="2000" dirty="0" smtClean="0"/>
              <a:t>Use </a:t>
            </a:r>
            <a:r>
              <a:rPr lang="en-US" altLang="en-US" sz="2000" dirty="0"/>
              <a:t>trend lines to make predictions.</a:t>
            </a:r>
          </a:p>
          <a:p>
            <a:pPr>
              <a:spcBef>
                <a:spcPct val="20000"/>
              </a:spcBef>
            </a:pPr>
            <a:endParaRPr lang="en-US" altLang="en-US" sz="2000" dirty="0"/>
          </a:p>
        </p:txBody>
      </p:sp>
      <p:sp>
        <p:nvSpPr>
          <p:cNvPr id="5" name="Rectangle 1055"/>
          <p:cNvSpPr>
            <a:spLocks noChangeArrowheads="1"/>
          </p:cNvSpPr>
          <p:nvPr/>
        </p:nvSpPr>
        <p:spPr bwMode="auto">
          <a:xfrm>
            <a:off x="1547664" y="908720"/>
            <a:ext cx="6813883" cy="57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000" i="1" dirty="0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sz="2000" b="1" dirty="0">
              <a:latin typeface="Arial Black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739658" y="3068960"/>
            <a:ext cx="5337542" cy="3005336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2000" dirty="0"/>
              <a:t>scatter plot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2000" dirty="0"/>
              <a:t>correlation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2000" dirty="0"/>
              <a:t>positive correlation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2000" dirty="0"/>
              <a:t>negative correlation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2000" dirty="0"/>
              <a:t>no correlation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2000" dirty="0"/>
              <a:t>trend line</a:t>
            </a:r>
          </a:p>
          <a:p>
            <a:pPr marL="342900" indent="-342900">
              <a:spcBef>
                <a:spcPct val="20000"/>
              </a:spcBef>
            </a:pPr>
            <a:endParaRPr lang="en-US" altLang="en-US" sz="2000" dirty="0">
              <a:latin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47664" y="2492896"/>
            <a:ext cx="6813883" cy="57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altLang="en-US" sz="2000" i="1" dirty="0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sz="20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2" name="Text Box 4"/>
          <p:cNvSpPr txBox="1">
            <a:spLocks noChangeArrowheads="1"/>
          </p:cNvSpPr>
          <p:nvPr/>
        </p:nvSpPr>
        <p:spPr bwMode="auto">
          <a:xfrm>
            <a:off x="0" y="3326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406650" indent="-2406650" algn="ctr"/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1: Graphing a Scatter Plot from Given Data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60453" name="Text Box 5"/>
          <p:cNvSpPr txBox="1">
            <a:spLocks noChangeArrowheads="1"/>
          </p:cNvSpPr>
          <p:nvPr/>
        </p:nvSpPr>
        <p:spPr bwMode="auto">
          <a:xfrm>
            <a:off x="593725" y="764704"/>
            <a:ext cx="815473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The table shows the number of cookies in a jar from the time since they were baked. Graph a scatter plot using the given data.</a:t>
            </a:r>
          </a:p>
        </p:txBody>
      </p:sp>
      <p:sp>
        <p:nvSpPr>
          <p:cNvPr id="360498" name="Text Box 50"/>
          <p:cNvSpPr txBox="1">
            <a:spLocks noChangeArrowheads="1"/>
          </p:cNvSpPr>
          <p:nvPr/>
        </p:nvSpPr>
        <p:spPr bwMode="auto">
          <a:xfrm>
            <a:off x="619125" y="3933056"/>
            <a:ext cx="43211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3333FF"/>
                </a:solidFill>
                <a:latin typeface="Arial" charset="0"/>
              </a:rPr>
              <a:t>Use the table to make ordered pairs for the scatter plot.</a:t>
            </a:r>
          </a:p>
        </p:txBody>
      </p:sp>
      <p:sp>
        <p:nvSpPr>
          <p:cNvPr id="360499" name="Text Box 51"/>
          <p:cNvSpPr txBox="1">
            <a:spLocks noChangeArrowheads="1"/>
          </p:cNvSpPr>
          <p:nvPr/>
        </p:nvSpPr>
        <p:spPr bwMode="auto">
          <a:xfrm>
            <a:off x="609600" y="4725144"/>
            <a:ext cx="81692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  <a:latin typeface="Arial" charset="0"/>
              </a:rPr>
              <a:t>The x-value represents the time since the cookies were baked and the y-value represents the number of cookies left in the jar. </a:t>
            </a:r>
          </a:p>
        </p:txBody>
      </p:sp>
      <p:sp>
        <p:nvSpPr>
          <p:cNvPr id="360500" name="Text Box 52"/>
          <p:cNvSpPr txBox="1">
            <a:spLocks noChangeArrowheads="1"/>
          </p:cNvSpPr>
          <p:nvPr/>
        </p:nvSpPr>
        <p:spPr bwMode="auto">
          <a:xfrm>
            <a:off x="622300" y="5661248"/>
            <a:ext cx="26797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  <a:latin typeface="Arial" charset="0"/>
              </a:rPr>
              <a:t>Plot the ordered pairs.</a:t>
            </a:r>
          </a:p>
        </p:txBody>
      </p:sp>
      <p:pic>
        <p:nvPicPr>
          <p:cNvPr id="360515" name="Picture 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44824"/>
            <a:ext cx="3810000" cy="1924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60516" name="Picture 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628800"/>
            <a:ext cx="2895600" cy="2887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0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0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0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0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6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98" grpId="0"/>
      <p:bldP spid="360499" grpId="0"/>
      <p:bldP spid="3605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24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7753350" cy="3476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969368" y="44624"/>
            <a:ext cx="692311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A </a:t>
            </a:r>
            <a:r>
              <a:rPr lang="en-US" b="1" u="sng" dirty="0"/>
              <a:t>correlation</a:t>
            </a:r>
            <a:r>
              <a:rPr lang="en-US" dirty="0"/>
              <a:t> describes a relationship between two data sets. </a:t>
            </a:r>
            <a:endParaRPr lang="en-US" b="1" u="sng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350100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2: Describing Correlations from Scatter Plots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95536" y="5589240"/>
            <a:ext cx="439248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There is a </a:t>
            </a:r>
            <a:r>
              <a:rPr lang="en-US" dirty="0" smtClean="0"/>
              <a:t>_______________ </a:t>
            </a:r>
            <a:r>
              <a:rPr lang="en-US" dirty="0"/>
              <a:t>correlation between the two data sets.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51520" y="4149080"/>
            <a:ext cx="4898504" cy="11121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i="1" dirty="0">
                <a:solidFill>
                  <a:srgbClr val="3333FF"/>
                </a:solidFill>
              </a:rPr>
              <a:t>As the average daily temperature increased,  </a:t>
            </a:r>
            <a:r>
              <a:rPr lang="en-US" i="1" dirty="0" smtClean="0">
                <a:solidFill>
                  <a:srgbClr val="3333FF"/>
                </a:solidFill>
              </a:rPr>
              <a:t>__________________________</a:t>
            </a:r>
            <a:endParaRPr lang="en-US" i="1" dirty="0">
              <a:solidFill>
                <a:srgbClr val="3333FF"/>
              </a:solidFill>
            </a:endParaRPr>
          </a:p>
        </p:txBody>
      </p:sp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50" y="3933056"/>
            <a:ext cx="3047950" cy="29249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33400" y="3861048"/>
            <a:ext cx="78263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Describe the correlation illustrated by the scatter plot.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0" y="116632"/>
            <a:ext cx="9144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286000" indent="-2286000" algn="ctr">
              <a:lnSpc>
                <a:spcPct val="85000"/>
              </a:lnSpc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    Example 3A: Identifying Correlations  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47141" name="Text Box 5"/>
          <p:cNvSpPr txBox="1">
            <a:spLocks noChangeArrowheads="1"/>
          </p:cNvSpPr>
          <p:nvPr/>
        </p:nvSpPr>
        <p:spPr bwMode="auto">
          <a:xfrm>
            <a:off x="381000" y="1196752"/>
            <a:ext cx="8382000" cy="646331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he </a:t>
            </a:r>
            <a:r>
              <a:rPr lang="en-US" b="1" dirty="0"/>
              <a:t>average temperature in a city and the number of speeding tickets given in the city</a:t>
            </a:r>
          </a:p>
        </p:txBody>
      </p:sp>
      <p:sp>
        <p:nvSpPr>
          <p:cNvPr id="347147" name="Text Box 11"/>
          <p:cNvSpPr txBox="1">
            <a:spLocks noChangeArrowheads="1"/>
          </p:cNvSpPr>
          <p:nvPr/>
        </p:nvSpPr>
        <p:spPr bwMode="auto">
          <a:xfrm>
            <a:off x="381000" y="548680"/>
            <a:ext cx="84359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Identify the correlation you would expect to see between the pair of data sets. Explain. </a:t>
            </a:r>
          </a:p>
        </p:txBody>
      </p:sp>
      <p:sp>
        <p:nvSpPr>
          <p:cNvPr id="347148" name="Line 12"/>
          <p:cNvSpPr>
            <a:spLocks noChangeShapeType="1"/>
          </p:cNvSpPr>
          <p:nvPr/>
        </p:nvSpPr>
        <p:spPr bwMode="auto">
          <a:xfrm flipH="1">
            <a:off x="381000" y="914400"/>
            <a:ext cx="76200" cy="45720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1000" y="3284984"/>
            <a:ext cx="8093075" cy="369332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number of people in an audience and ticket sales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03225" y="5003884"/>
            <a:ext cx="8369300" cy="369332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smtClean="0"/>
              <a:t>A </a:t>
            </a:r>
            <a:r>
              <a:rPr lang="en-US" b="1" dirty="0"/>
              <a:t>runner</a:t>
            </a:r>
            <a:r>
              <a:rPr lang="en-US" b="1" dirty="0">
                <a:latin typeface="Arial"/>
              </a:rPr>
              <a:t>’</a:t>
            </a:r>
            <a:r>
              <a:rPr lang="en-US" b="1" dirty="0"/>
              <a:t>s time and the distance to the finish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Text Box 2"/>
          <p:cNvSpPr txBox="1">
            <a:spLocks noChangeArrowheads="1"/>
          </p:cNvSpPr>
          <p:nvPr/>
        </p:nvSpPr>
        <p:spPr bwMode="auto">
          <a:xfrm>
            <a:off x="495672" y="188640"/>
            <a:ext cx="6956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2406650" indent="-2406650"/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    Example 4: Matching Scatter Plots to Situations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65571" name="Text Box 3"/>
          <p:cNvSpPr txBox="1">
            <a:spLocks noChangeArrowheads="1"/>
          </p:cNvSpPr>
          <p:nvPr/>
        </p:nvSpPr>
        <p:spPr bwMode="auto">
          <a:xfrm>
            <a:off x="126181" y="620689"/>
            <a:ext cx="8550275" cy="923330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Choose the scatter plot that best represents the relationship between the age of a car and the amount of money spent each year on repairs. Explain.</a:t>
            </a:r>
          </a:p>
        </p:txBody>
      </p:sp>
      <p:sp>
        <p:nvSpPr>
          <p:cNvPr id="365575" name="Text Box 7"/>
          <p:cNvSpPr txBox="1">
            <a:spLocks noChangeArrowheads="1"/>
          </p:cNvSpPr>
          <p:nvPr/>
        </p:nvSpPr>
        <p:spPr bwMode="auto">
          <a:xfrm>
            <a:off x="649983" y="1718270"/>
            <a:ext cx="13303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Graph A</a:t>
            </a:r>
          </a:p>
        </p:txBody>
      </p:sp>
      <p:sp>
        <p:nvSpPr>
          <p:cNvPr id="365587" name="Text Box 19"/>
          <p:cNvSpPr txBox="1">
            <a:spLocks noChangeArrowheads="1"/>
          </p:cNvSpPr>
          <p:nvPr/>
        </p:nvSpPr>
        <p:spPr bwMode="auto">
          <a:xfrm>
            <a:off x="3723383" y="1700808"/>
            <a:ext cx="13271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Graph B</a:t>
            </a:r>
          </a:p>
        </p:txBody>
      </p:sp>
      <p:sp>
        <p:nvSpPr>
          <p:cNvPr id="365599" name="Text Box 31"/>
          <p:cNvSpPr txBox="1">
            <a:spLocks noChangeArrowheads="1"/>
          </p:cNvSpPr>
          <p:nvPr/>
        </p:nvSpPr>
        <p:spPr bwMode="auto">
          <a:xfrm>
            <a:off x="6661845" y="1718270"/>
            <a:ext cx="131762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/>
              <a:t>Graph C</a:t>
            </a:r>
          </a:p>
        </p:txBody>
      </p:sp>
      <p:pic>
        <p:nvPicPr>
          <p:cNvPr id="365612" name="Picture 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91345"/>
            <a:ext cx="2286000" cy="2933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65613" name="Picture 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4720" y="2191345"/>
            <a:ext cx="2600325" cy="290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365614" name="Picture 4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0320" y="2191345"/>
            <a:ext cx="2695575" cy="3067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6" name="Text Box 4"/>
          <p:cNvSpPr txBox="1"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406650" indent="-2406650" algn="ctr"/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   Example 5: </a:t>
            </a:r>
            <a:r>
              <a:rPr lang="en-US" altLang="en-US" i="1">
                <a:solidFill>
                  <a:srgbClr val="FF3300"/>
                </a:solidFill>
                <a:latin typeface="Arial Black" pitchFamily="34" charset="0"/>
              </a:rPr>
              <a:t>Fund-Raising Application</a:t>
            </a:r>
            <a:endParaRPr lang="en-US" altLang="en-US" sz="2600" i="1">
              <a:solidFill>
                <a:srgbClr val="FF3300"/>
              </a:solidFill>
              <a:latin typeface="Arial MT Bl" charset="0"/>
            </a:endParaRPr>
          </a:p>
        </p:txBody>
      </p:sp>
      <p:sp>
        <p:nvSpPr>
          <p:cNvPr id="356357" name="Text Box 5"/>
          <p:cNvSpPr txBox="1">
            <a:spLocks noChangeArrowheads="1"/>
          </p:cNvSpPr>
          <p:nvPr/>
        </p:nvSpPr>
        <p:spPr bwMode="auto">
          <a:xfrm>
            <a:off x="76200" y="1143000"/>
            <a:ext cx="9144000" cy="161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The scatter plot shows a relationship between the total amount of money collected at the concession stand and the total number of tickets sold at a movie theater. Based on this relationship, predict how much money will be collected at the concession stand when 150 tickets have been sold.</a:t>
            </a:r>
          </a:p>
        </p:txBody>
      </p:sp>
      <p:sp>
        <p:nvSpPr>
          <p:cNvPr id="356374" name="Text Box 22"/>
          <p:cNvSpPr txBox="1">
            <a:spLocks noChangeArrowheads="1"/>
          </p:cNvSpPr>
          <p:nvPr/>
        </p:nvSpPr>
        <p:spPr bwMode="auto">
          <a:xfrm>
            <a:off x="228600" y="2971800"/>
            <a:ext cx="68119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Draw a trend line and use it to make a prediction.</a:t>
            </a:r>
          </a:p>
        </p:txBody>
      </p:sp>
      <p:sp>
        <p:nvSpPr>
          <p:cNvPr id="356375" name="Text Box 23"/>
          <p:cNvSpPr txBox="1">
            <a:spLocks noChangeArrowheads="1"/>
          </p:cNvSpPr>
          <p:nvPr/>
        </p:nvSpPr>
        <p:spPr bwMode="auto">
          <a:xfrm>
            <a:off x="3657600" y="3429000"/>
            <a:ext cx="5311775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3333FF"/>
                </a:solidFill>
                <a:latin typeface="Arial" charset="0"/>
              </a:rPr>
              <a:t>Draw a line that has about the same number of points above and below it. Your line may or may not go through data points.</a:t>
            </a:r>
          </a:p>
        </p:txBody>
      </p:sp>
      <p:sp>
        <p:nvSpPr>
          <p:cNvPr id="356376" name="Text Box 24"/>
          <p:cNvSpPr txBox="1">
            <a:spLocks noChangeArrowheads="1"/>
          </p:cNvSpPr>
          <p:nvPr/>
        </p:nvSpPr>
        <p:spPr bwMode="auto">
          <a:xfrm>
            <a:off x="3657600" y="4419600"/>
            <a:ext cx="51974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>
                <a:solidFill>
                  <a:srgbClr val="3333FF"/>
                </a:solidFill>
                <a:latin typeface="Arial" charset="0"/>
              </a:rPr>
              <a:t>Find the point on the line whose x-value is 150. The corresponding y-value is 750.</a:t>
            </a:r>
          </a:p>
        </p:txBody>
      </p:sp>
      <p:sp>
        <p:nvSpPr>
          <p:cNvPr id="356377" name="Text Box 25"/>
          <p:cNvSpPr txBox="1">
            <a:spLocks noChangeArrowheads="1"/>
          </p:cNvSpPr>
          <p:nvPr/>
        </p:nvSpPr>
        <p:spPr bwMode="auto">
          <a:xfrm>
            <a:off x="3581400" y="5181600"/>
            <a:ext cx="5207000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Based on the data, $750 is a reasonable prediction of how much money will be collected when 150 tickets have been sold.</a:t>
            </a:r>
          </a:p>
        </p:txBody>
      </p:sp>
      <p:pic>
        <p:nvPicPr>
          <p:cNvPr id="356379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505200"/>
            <a:ext cx="3181350" cy="287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56381" name="Line 29"/>
          <p:cNvSpPr>
            <a:spLocks noChangeShapeType="1"/>
          </p:cNvSpPr>
          <p:nvPr/>
        </p:nvSpPr>
        <p:spPr bwMode="auto">
          <a:xfrm flipH="1">
            <a:off x="1066800" y="4191000"/>
            <a:ext cx="1524000" cy="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356382" name="Line 30"/>
          <p:cNvSpPr>
            <a:spLocks noChangeShapeType="1"/>
          </p:cNvSpPr>
          <p:nvPr/>
        </p:nvSpPr>
        <p:spPr bwMode="auto">
          <a:xfrm flipV="1">
            <a:off x="2603500" y="4178300"/>
            <a:ext cx="0" cy="15240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83568" y="118373"/>
            <a:ext cx="7559675" cy="646331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You can graph a </a:t>
            </a:r>
            <a:r>
              <a:rPr lang="en-US" dirty="0" smtClean="0"/>
              <a:t>line </a:t>
            </a:r>
            <a:r>
              <a:rPr lang="en-US" dirty="0"/>
              <a:t>on a scatter plot to help show </a:t>
            </a:r>
            <a:r>
              <a:rPr lang="en-US" dirty="0" smtClean="0"/>
              <a:t>the relationship. </a:t>
            </a:r>
            <a:r>
              <a:rPr lang="en-US" dirty="0"/>
              <a:t>This line, called a </a:t>
            </a:r>
            <a:r>
              <a:rPr lang="en-US" b="1" u="sng" dirty="0"/>
              <a:t>trend line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dirty="0" smtClean="0"/>
              <a:t> is used to make predictions.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5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35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5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74" grpId="0"/>
      <p:bldP spid="356375" grpId="0"/>
      <p:bldP spid="356376" grpId="0"/>
      <p:bldP spid="356377" grpId="0"/>
      <p:bldP spid="356381" grpId="0" animBg="1"/>
      <p:bldP spid="35638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425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4.5 Scatter Plots and Trend Lines 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 Scatter Plots and Trend Lines</dc:title>
  <dc:creator>admin</dc:creator>
  <cp:lastModifiedBy>admin</cp:lastModifiedBy>
  <cp:revision>3</cp:revision>
  <dcterms:created xsi:type="dcterms:W3CDTF">2011-12-10T08:35:38Z</dcterms:created>
  <dcterms:modified xsi:type="dcterms:W3CDTF">2011-12-10T08:52:46Z</dcterms:modified>
</cp:coreProperties>
</file>