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5598B1-C73B-4811-924D-6313171C893E}" type="datetimeFigureOut">
              <a:rPr lang="en-US" smtClean="0"/>
              <a:pPr/>
              <a:t>11/7/2011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AE6206-4BE2-4B84-9836-92A2099012A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1085506"/>
          </a:xfrm>
        </p:spPr>
        <p:txBody>
          <a:bodyPr/>
          <a:lstStyle/>
          <a:p>
            <a:r>
              <a:rPr lang="en-CA" dirty="0" smtClean="0"/>
              <a:t>4.3 Graphs of Polynomial Functions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474930"/>
            <a:ext cx="6606480" cy="4546358"/>
          </a:xfrm>
        </p:spPr>
        <p:txBody>
          <a:bodyPr>
            <a:normAutofit/>
          </a:bodyPr>
          <a:lstStyle/>
          <a:p>
            <a:r>
              <a:rPr lang="en-CA" dirty="0" smtClean="0"/>
              <a:t>Objective: 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Recognize the shape of basic polynomial functions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Describe the graph of a polynomial function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Identify properties of general polynomial functions: Continuity, End Behaviour, Intercepts, Local </a:t>
            </a:r>
            <a:r>
              <a:rPr lang="en-CA" dirty="0" err="1" smtClean="0"/>
              <a:t>Extrema</a:t>
            </a:r>
            <a:r>
              <a:rPr lang="en-CA" dirty="0" smtClean="0"/>
              <a:t>, Points of Inflection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Identify complete graphs of polynomial functions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r>
              <a:rPr lang="en-CA" dirty="0" smtClean="0"/>
              <a:t>Basically we are learning about the </a:t>
            </a:r>
            <a:r>
              <a:rPr lang="en-CA" dirty="0" smtClean="0"/>
              <a:t>graphs of higher degree polynomial functions in order to interpret these graphs correctly and know if they are complete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37999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Number of Local </a:t>
            </a:r>
            <a:r>
              <a:rPr lang="en-CA" sz="2200" dirty="0" err="1" smtClean="0"/>
              <a:t>Extrema</a:t>
            </a:r>
            <a:endParaRPr lang="en-CA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034" y="1340768"/>
            <a:ext cx="7356376" cy="582334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Circle the </a:t>
            </a:r>
            <a:r>
              <a:rPr lang="en-CA" dirty="0" smtClean="0"/>
              <a:t>function </a:t>
            </a:r>
            <a:r>
              <a:rPr lang="en-CA" dirty="0" smtClean="0"/>
              <a:t>that has </a:t>
            </a:r>
            <a:r>
              <a:rPr lang="en-CA" i="1" dirty="0" smtClean="0"/>
              <a:t>less</a:t>
            </a:r>
            <a:r>
              <a:rPr lang="en-CA" dirty="0" smtClean="0"/>
              <a:t> </a:t>
            </a:r>
            <a:r>
              <a:rPr lang="en-CA" i="1" dirty="0" smtClean="0"/>
              <a:t>than</a:t>
            </a:r>
            <a:r>
              <a:rPr lang="en-CA" dirty="0" smtClean="0"/>
              <a:t> </a:t>
            </a:r>
            <a:r>
              <a:rPr lang="en-CA" i="1" dirty="0" smtClean="0"/>
              <a:t>n-1</a:t>
            </a:r>
            <a:r>
              <a:rPr lang="en-CA" dirty="0" smtClean="0"/>
              <a:t> local </a:t>
            </a:r>
            <a:r>
              <a:rPr lang="en-CA" dirty="0" err="1" smtClean="0"/>
              <a:t>extrema</a:t>
            </a:r>
            <a:r>
              <a:rPr lang="en-CA" dirty="0" smtClean="0"/>
              <a:t>?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19549" y="-2399396"/>
            <a:ext cx="714380" cy="66105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213" y="1772816"/>
            <a:ext cx="5743575" cy="493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3805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Number of Points of Inflection</a:t>
            </a:r>
            <a:endParaRPr lang="en-CA" sz="2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07133" y="-2100089"/>
            <a:ext cx="642943" cy="62285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76623" y="-1348929"/>
            <a:ext cx="571505" cy="62389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2348880"/>
            <a:ext cx="7457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u="sng" dirty="0" smtClean="0"/>
              <a:t>Questions to answer</a:t>
            </a:r>
            <a:r>
              <a:rPr lang="en-CA" dirty="0" smtClean="0"/>
              <a:t>:</a:t>
            </a:r>
          </a:p>
          <a:p>
            <a:r>
              <a:rPr lang="en-CA" dirty="0" smtClean="0"/>
              <a:t>How many points of inflection does an quadratic </a:t>
            </a:r>
            <a:r>
              <a:rPr lang="en-CA" dirty="0" smtClean="0"/>
              <a:t>have (degree 2)? </a:t>
            </a:r>
            <a:r>
              <a:rPr lang="en-CA" dirty="0" smtClean="0"/>
              <a:t>Answer this question using the above rule. Then draw a picture to confirm your results. 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How many points of inflection does a cubic have</a:t>
            </a:r>
            <a:r>
              <a:rPr lang="en-CA" dirty="0" smtClean="0"/>
              <a:t>? Draw a picture. Think and explain why we need the second rule for odd functions: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472608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 </a:t>
            </a:r>
            <a:r>
              <a:rPr lang="en-CA" sz="2000" dirty="0" smtClean="0"/>
              <a:t>1: A Complete Graph of a Polynomial</a:t>
            </a:r>
            <a:endParaRPr lang="en-CA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14282" y="764704"/>
            <a:ext cx="6143668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000" dirty="0" smtClean="0"/>
              <a:t>Is this a complete graph of the function:</a:t>
            </a:r>
            <a:endParaRPr lang="en-CA" sz="2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19322" y="-654518"/>
            <a:ext cx="45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29007" y="-247178"/>
            <a:ext cx="2627654" cy="36433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7504" y="1700808"/>
            <a:ext cx="8606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Questions to ask: </a:t>
            </a:r>
          </a:p>
          <a:p>
            <a:r>
              <a:rPr lang="en-CA" dirty="0" smtClean="0"/>
              <a:t>Does it show the y-intercept</a:t>
            </a:r>
            <a:r>
              <a:rPr lang="en-CA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Yes!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Does it show all the </a:t>
            </a:r>
            <a:r>
              <a:rPr lang="en-CA" dirty="0" err="1" smtClean="0"/>
              <a:t>extrema</a:t>
            </a:r>
            <a:r>
              <a:rPr lang="en-CA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dirty="0" smtClean="0"/>
              <a:t>Yes: poly of degree 4 can have at most 3 </a:t>
            </a:r>
            <a:r>
              <a:rPr lang="en-CA" dirty="0" err="1" smtClean="0"/>
              <a:t>extremas</a:t>
            </a:r>
            <a:r>
              <a:rPr lang="en-CA" dirty="0" smtClean="0"/>
              <a:t>. There are 3 in the picture so there cannot be any more even if we extend the axes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Does it show all the x-intercepts</a:t>
            </a:r>
            <a:r>
              <a:rPr lang="en-CA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Yes: poly with degree 4 can have at most 4 x-intercepts. This one only has 2 but I know there is not any more if the graph turned down again towards the x-axis  there would be another </a:t>
            </a:r>
            <a:r>
              <a:rPr lang="en-CA" dirty="0" err="1" smtClean="0"/>
              <a:t>extrema</a:t>
            </a:r>
            <a:r>
              <a:rPr lang="en-CA" dirty="0" smtClean="0"/>
              <a:t> which is impossible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Is the end behaviour correct</a:t>
            </a:r>
            <a:r>
              <a:rPr lang="en-CA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Yes: even degree polynomial with positive leading coefficient should have both ends going up.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Therefore</a:t>
            </a:r>
            <a:r>
              <a:rPr lang="en-CA" dirty="0" smtClean="0"/>
              <a:t>, the graph of this poly fn is complete (it shows all important features)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7467600" cy="38113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200" dirty="0" smtClean="0"/>
              <a:t>Our Last Example: A complete Graph?</a:t>
            </a:r>
            <a:endParaRPr lang="en-CA" sz="2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14874" y="-2402705"/>
            <a:ext cx="785819" cy="66885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"/>
            <a:ext cx="3275856" cy="24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7504" y="1268760"/>
            <a:ext cx="8606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Questions to ask: </a:t>
            </a:r>
          </a:p>
          <a:p>
            <a:r>
              <a:rPr lang="en-CA" dirty="0" smtClean="0"/>
              <a:t>Does it show the </a:t>
            </a:r>
            <a:r>
              <a:rPr lang="en-CA" dirty="0" smtClean="0"/>
              <a:t>y-intercept? </a:t>
            </a:r>
            <a:r>
              <a:rPr lang="en-CA" dirty="0" smtClean="0"/>
              <a:t>Yes!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Does </a:t>
            </a:r>
            <a:r>
              <a:rPr lang="en-CA" dirty="0" smtClean="0"/>
              <a:t>it show all the </a:t>
            </a:r>
            <a:r>
              <a:rPr lang="en-CA" dirty="0" err="1" smtClean="0"/>
              <a:t>extrema</a:t>
            </a:r>
            <a:r>
              <a:rPr lang="en-CA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dirty="0" smtClean="0"/>
              <a:t>Maybe: poly of degree 5 can have at most 4 </a:t>
            </a:r>
            <a:r>
              <a:rPr lang="en-CA" dirty="0" err="1" smtClean="0"/>
              <a:t>extrema</a:t>
            </a:r>
            <a:r>
              <a:rPr lang="en-CA" dirty="0" smtClean="0"/>
              <a:t>. There is 3 in the picture meaning if we extend the axes we might find another or we might not.</a:t>
            </a:r>
            <a:r>
              <a:rPr lang="en-CA" dirty="0" smtClean="0"/>
              <a:t> More investigation is needed to answer </a:t>
            </a:r>
            <a:r>
              <a:rPr lang="en-CA" dirty="0" smtClean="0"/>
              <a:t>(let us continue because one of the next questions could easily tell us if the graph is complete)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Does </a:t>
            </a:r>
            <a:r>
              <a:rPr lang="en-CA" dirty="0" smtClean="0"/>
              <a:t>it show all the x-intercepts</a:t>
            </a:r>
            <a:r>
              <a:rPr lang="en-CA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Maybe: poly of degree 5 can have at most 5 x-intercepts. This graph shows 4 (same issue </a:t>
            </a:r>
            <a:r>
              <a:rPr lang="en-CA" dirty="0" smtClean="0"/>
              <a:t>as just describe).</a:t>
            </a:r>
            <a:r>
              <a:rPr lang="en-CA" dirty="0" smtClean="0"/>
              <a:t> </a:t>
            </a:r>
            <a:r>
              <a:rPr lang="en-CA" dirty="0" smtClean="0"/>
              <a:t>We would have to factor the polynomial in order to be certain.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Is the end behaviour correct</a:t>
            </a:r>
            <a:r>
              <a:rPr lang="en-CA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No!: odd degree polynomial with positive leading coefficient has the left end going down and the right end going up. This graph shows the left </a:t>
            </a:r>
            <a:r>
              <a:rPr lang="en-CA" dirty="0" smtClean="0"/>
              <a:t>end going up</a:t>
            </a:r>
            <a:r>
              <a:rPr lang="en-CA" dirty="0" smtClean="0"/>
              <a:t>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Therefore</a:t>
            </a:r>
            <a:r>
              <a:rPr lang="en-CA" dirty="0" smtClean="0"/>
              <a:t>, the graph of this poly fn is not complete (we need to exten</a:t>
            </a:r>
            <a:r>
              <a:rPr lang="en-CA" dirty="0" smtClean="0"/>
              <a:t>d the viewing window</a:t>
            </a:r>
            <a:r>
              <a:rPr lang="en-CA" dirty="0" smtClean="0"/>
              <a:t> 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7467600" cy="4180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Our last example Continue: A complete Graph</a:t>
            </a:r>
            <a:endParaRPr lang="en-CA" sz="22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262" y="1350293"/>
            <a:ext cx="31718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" y="1340768"/>
            <a:ext cx="34004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69269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Adding Figure 4.3-9b gives a complete graph. We still need Figure 4.3-9a in order to see the curves that happen very close to the origin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2210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With the two graphs we now see that the end behaviour is correct. Also now we can be certain that we see all the </a:t>
            </a:r>
            <a:r>
              <a:rPr lang="en-CA" dirty="0" err="1" smtClean="0"/>
              <a:t>extrema</a:t>
            </a:r>
            <a:r>
              <a:rPr lang="en-CA" dirty="0" smtClean="0"/>
              <a:t> and x-intercepts.</a:t>
            </a:r>
          </a:p>
          <a:p>
            <a:endParaRPr lang="en-CA" dirty="0" smtClean="0"/>
          </a:p>
          <a:p>
            <a:r>
              <a:rPr lang="en-CA" dirty="0" smtClean="0"/>
              <a:t>Therefore, these two graphs show all the important features the polynomial 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4.3 </a:t>
            </a:r>
            <a:r>
              <a:rPr lang="en-CA" dirty="0" err="1" smtClean="0"/>
              <a:t>Hmwr</a:t>
            </a:r>
            <a:r>
              <a:rPr lang="en-CA" dirty="0" smtClean="0"/>
              <a:t>: p. 269</a:t>
            </a:r>
            <a:r>
              <a:rPr lang="en-CA" dirty="0" smtClean="0"/>
              <a:t>: 1-4, 7-11odd, 15, 17, 19-24, 43, 44, 47, 58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4525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The Basic Polynomial Shapes</a:t>
            </a:r>
            <a:endParaRPr lang="en-CA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157163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 parent </a:t>
            </a:r>
            <a:r>
              <a:rPr lang="en-CA" dirty="0" smtClean="0"/>
              <a:t>functions </a:t>
            </a:r>
            <a:r>
              <a:rPr lang="en-CA" dirty="0" smtClean="0"/>
              <a:t>of the different polynomials </a:t>
            </a:r>
            <a:r>
              <a:rPr lang="en-CA" dirty="0" smtClean="0"/>
              <a:t>are always in the form </a:t>
            </a:r>
            <a:r>
              <a:rPr lang="en-CA" i="1" dirty="0" smtClean="0"/>
              <a:t>f(x</a:t>
            </a:r>
            <a:r>
              <a:rPr lang="en-CA" i="1" dirty="0" smtClean="0"/>
              <a:t>) = </a:t>
            </a:r>
            <a:r>
              <a:rPr lang="en-CA" i="1" dirty="0" err="1" smtClean="0"/>
              <a:t>ax</a:t>
            </a:r>
            <a:r>
              <a:rPr lang="en-CA" i="1" baseline="30000" dirty="0" err="1" smtClean="0"/>
              <a:t>n</a:t>
            </a:r>
            <a:r>
              <a:rPr lang="en-CA" i="1" dirty="0" smtClean="0"/>
              <a:t> </a:t>
            </a:r>
          </a:p>
          <a:p>
            <a:r>
              <a:rPr lang="en-CA" dirty="0" smtClean="0"/>
              <a:t>There are two basic shapes when </a:t>
            </a:r>
            <a:r>
              <a:rPr lang="en-CA" i="1" dirty="0" smtClean="0"/>
              <a:t>n ≥ 2. </a:t>
            </a:r>
          </a:p>
          <a:p>
            <a:pPr algn="ctr">
              <a:buNone/>
            </a:pPr>
            <a:r>
              <a:rPr lang="en-CA" i="1" dirty="0" smtClean="0"/>
              <a:t>Basic Shape for Even Degree:</a:t>
            </a:r>
            <a:endParaRPr lang="en-C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81440" y="1876420"/>
            <a:ext cx="4762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5273" y="3324225"/>
            <a:ext cx="3752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86275" y="3271838"/>
            <a:ext cx="3743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3127" y="620688"/>
            <a:ext cx="4467225" cy="371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857" y="692696"/>
            <a:ext cx="2466975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Basic Shape for Odd Degree Polynomials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38578" y="561960"/>
            <a:ext cx="4000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0314" y="1965645"/>
            <a:ext cx="3571876" cy="364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62525" y="2252657"/>
            <a:ext cx="2781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72196" y="1785928"/>
            <a:ext cx="428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5643578"/>
            <a:ext cx="7467600" cy="71438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Only when we add more to the function rule does the basic shape change.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57606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Properties of General Poly </a:t>
            </a:r>
            <a:r>
              <a:rPr lang="en-CA" sz="2400" dirty="0" smtClean="0"/>
              <a:t>Fn: Continuity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3284984"/>
            <a:ext cx="8501122" cy="1759068"/>
          </a:xfrm>
        </p:spPr>
        <p:txBody>
          <a:bodyPr>
            <a:normAutofit/>
          </a:bodyPr>
          <a:lstStyle/>
          <a:p>
            <a:r>
              <a:rPr lang="en-CA" sz="2000" dirty="0" smtClean="0"/>
              <a:t>Are </a:t>
            </a:r>
            <a:r>
              <a:rPr lang="en-CA" sz="2000" dirty="0" smtClean="0"/>
              <a:t>the above functions polynomials? No!</a:t>
            </a:r>
            <a:endParaRPr lang="en-CA" sz="2000" dirty="0" smtClean="0"/>
          </a:p>
          <a:p>
            <a:r>
              <a:rPr lang="en-CA" sz="2000" dirty="0" smtClean="0"/>
              <a:t>Every graph of a polynomial function is continuous (</a:t>
            </a:r>
            <a:r>
              <a:rPr lang="en-CA" sz="2000" dirty="0" err="1" smtClean="0"/>
              <a:t>cts</a:t>
            </a:r>
            <a:r>
              <a:rPr lang="en-CA" sz="2000" dirty="0" smtClean="0"/>
              <a:t>) and with no sharp turns.</a:t>
            </a:r>
            <a:endParaRPr lang="en-CA" sz="2000" dirty="0" smtClean="0"/>
          </a:p>
          <a:p>
            <a:r>
              <a:rPr lang="en-CA" sz="2000" dirty="0" smtClean="0"/>
              <a:t>Why?</a:t>
            </a:r>
            <a:endParaRPr lang="en-C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90840" y="-1040283"/>
            <a:ext cx="24669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90425" y="3457579"/>
            <a:ext cx="2370391" cy="404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147248" cy="66859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000" b="1" i="1" u="sng" dirty="0" smtClean="0"/>
              <a:t>End Behaviour</a:t>
            </a:r>
            <a:r>
              <a:rPr lang="en-CA" sz="2000" dirty="0" smtClean="0"/>
              <a:t>: What does the graph look like </a:t>
            </a:r>
            <a:r>
              <a:rPr lang="en-CA" sz="2000" dirty="0" smtClean="0"/>
              <a:t>When the Inputs are large </a:t>
            </a:r>
            <a:r>
              <a:rPr lang="en-CA" sz="2000" dirty="0" smtClean="0"/>
              <a:t>Positive and Negative X-Values (Aka. </a:t>
            </a:r>
            <a:r>
              <a:rPr lang="en-CA" sz="2000" dirty="0" err="1" smtClean="0"/>
              <a:t>Large|X</a:t>
            </a:r>
            <a:r>
              <a:rPr lang="en-CA" sz="2000" dirty="0" smtClean="0"/>
              <a:t>|-Values)</a:t>
            </a:r>
            <a:endParaRPr lang="en-CA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8037" y="385654"/>
            <a:ext cx="2374911" cy="572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36929" y="2444106"/>
            <a:ext cx="2736303" cy="600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69771" y="-1966007"/>
            <a:ext cx="700410" cy="61618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34133" y="-1206589"/>
            <a:ext cx="656470" cy="61832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End Behaviour for Odd Degree:</a:t>
            </a:r>
            <a:endParaRPr lang="en-CA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57694" y="-2379782"/>
            <a:ext cx="622832" cy="66237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47576" y="472336"/>
            <a:ext cx="2983341" cy="500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29812" y="2669432"/>
            <a:ext cx="3003099" cy="52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X and Y- Intercepts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13569" y="-1841922"/>
            <a:ext cx="361375" cy="56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73891" y="-1016426"/>
            <a:ext cx="423861" cy="48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767113" y="-981086"/>
            <a:ext cx="6381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2571744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Draw four quadratic functions: 1</a:t>
            </a:r>
            <a:r>
              <a:rPr lang="en-CA" baseline="30000" dirty="0" smtClean="0"/>
              <a:t>st</a:t>
            </a:r>
            <a:r>
              <a:rPr lang="en-CA" dirty="0" smtClean="0"/>
              <a:t> with no zeros/x-intercepts, 2</a:t>
            </a:r>
            <a:r>
              <a:rPr lang="en-CA" baseline="30000" dirty="0" smtClean="0"/>
              <a:t>nd</a:t>
            </a:r>
            <a:r>
              <a:rPr lang="en-CA" dirty="0" smtClean="0"/>
              <a:t> with one zero, 3</a:t>
            </a:r>
            <a:r>
              <a:rPr lang="en-CA" baseline="30000" dirty="0" smtClean="0"/>
              <a:t>rd</a:t>
            </a:r>
            <a:r>
              <a:rPr lang="en-CA" dirty="0" smtClean="0"/>
              <a:t> with two zeros, 4</a:t>
            </a:r>
            <a:r>
              <a:rPr lang="en-CA" baseline="30000" dirty="0" smtClean="0"/>
              <a:t>th</a:t>
            </a:r>
            <a:r>
              <a:rPr lang="en-CA" dirty="0" smtClean="0"/>
              <a:t> with no y-intercept. </a:t>
            </a:r>
          </a:p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542926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Which functions do not have an x-intercept?</a:t>
            </a:r>
            <a:endParaRPr lang="en-CA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53197" y="4333885"/>
            <a:ext cx="3905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511031" y="4633241"/>
            <a:ext cx="336779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162684" y="5267340"/>
            <a:ext cx="4000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548446" y="5310206"/>
            <a:ext cx="4000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43204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An Example of Multiplicity:</a:t>
            </a:r>
            <a:endParaRPr lang="en-CA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02522" y="-1309726"/>
            <a:ext cx="400484" cy="440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28772" y="6901"/>
            <a:ext cx="10953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22729" y="-182298"/>
            <a:ext cx="1798315" cy="83008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256490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Multiplicity and Graphs: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507207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Everyone: Where does our function cross the x-axis and where does it only touch (kiss!) the x-axis?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48872" cy="66688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1800" dirty="0" smtClean="0"/>
              <a:t>Critical Thinking: Make a Prediction about Number of </a:t>
            </a:r>
            <a:r>
              <a:rPr lang="en-CA" sz="1800" dirty="0" err="1" smtClean="0"/>
              <a:t>Extrema</a:t>
            </a:r>
            <a:r>
              <a:rPr lang="en-CA" sz="1800" dirty="0" smtClean="0"/>
              <a:t> and Points of Inflection for a Polynomial of Degree n</a:t>
            </a:r>
            <a:endParaRPr lang="en-CA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3357562"/>
            <a:ext cx="7649462" cy="1439590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dirty="0" smtClean="0"/>
              <a:t>Number of Local </a:t>
            </a:r>
            <a:r>
              <a:rPr lang="en-CA" dirty="0" err="1" smtClean="0"/>
              <a:t>Extrema</a:t>
            </a:r>
            <a:r>
              <a:rPr lang="en-CA" dirty="0" smtClean="0"/>
              <a:t>: A polynomial function </a:t>
            </a:r>
            <a:r>
              <a:rPr lang="en-CA" dirty="0" smtClean="0"/>
              <a:t>of degree </a:t>
            </a:r>
            <a:r>
              <a:rPr lang="en-CA" i="1" dirty="0" smtClean="0"/>
              <a:t>n</a:t>
            </a:r>
            <a:r>
              <a:rPr lang="en-CA" dirty="0" smtClean="0"/>
              <a:t> has at most </a:t>
            </a:r>
            <a:r>
              <a:rPr lang="en-CA" i="1" dirty="0" smtClean="0"/>
              <a:t>n</a:t>
            </a:r>
            <a:r>
              <a:rPr lang="en-CA" dirty="0" smtClean="0"/>
              <a:t> – 1 local </a:t>
            </a:r>
            <a:r>
              <a:rPr lang="en-CA" dirty="0" err="1" smtClean="0"/>
              <a:t>extrema</a:t>
            </a:r>
            <a:endParaRPr lang="en-CA" dirty="0" smtClean="0"/>
          </a:p>
          <a:p>
            <a:pPr>
              <a:buNone/>
            </a:pPr>
            <a:r>
              <a:rPr lang="en-CA" i="1" dirty="0" smtClean="0"/>
              <a:t>What does this mean? </a:t>
            </a:r>
            <a:r>
              <a:rPr lang="en-CA" i="1" dirty="0" smtClean="0"/>
              <a:t>Ex: A polynomial with degree 4 could have 3 local </a:t>
            </a:r>
            <a:r>
              <a:rPr lang="en-CA" i="1" dirty="0" err="1" smtClean="0"/>
              <a:t>extrema</a:t>
            </a:r>
            <a:r>
              <a:rPr lang="en-CA" i="1" dirty="0" smtClean="0"/>
              <a:t>, 2 local </a:t>
            </a:r>
            <a:r>
              <a:rPr lang="en-CA" i="1" dirty="0" err="1" smtClean="0"/>
              <a:t>extrema</a:t>
            </a:r>
            <a:r>
              <a:rPr lang="en-CA" i="1" dirty="0" smtClean="0"/>
              <a:t>, or 1 local </a:t>
            </a:r>
            <a:r>
              <a:rPr lang="en-CA" i="1" dirty="0" err="1" smtClean="0"/>
              <a:t>extremi</a:t>
            </a:r>
            <a:endParaRPr lang="en-CA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9512" y="4950288"/>
            <a:ext cx="7356376" cy="1143008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dirty="0" smtClean="0"/>
              <a:t>Number of Points of Inflection: The graph of a polynomial function of degree </a:t>
            </a:r>
            <a:r>
              <a:rPr lang="en-CA" i="1" dirty="0" smtClean="0"/>
              <a:t>n</a:t>
            </a:r>
            <a:r>
              <a:rPr lang="en-CA" dirty="0" smtClean="0"/>
              <a:t>, with </a:t>
            </a:r>
            <a:r>
              <a:rPr lang="en-CA" i="1" dirty="0" smtClean="0"/>
              <a:t>n ≥ 2, </a:t>
            </a:r>
            <a:r>
              <a:rPr lang="en-CA" dirty="0" smtClean="0"/>
              <a:t>has at most </a:t>
            </a:r>
            <a:r>
              <a:rPr lang="en-CA" i="1" dirty="0" smtClean="0"/>
              <a:t>n</a:t>
            </a:r>
            <a:r>
              <a:rPr lang="en-CA" dirty="0" smtClean="0"/>
              <a:t> – 2 points of inflection.</a:t>
            </a:r>
            <a:endParaRPr lang="en-C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1052737"/>
            <a:ext cx="8820472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u="sng" dirty="0" smtClean="0"/>
              <a:t>Definitions</a:t>
            </a:r>
            <a:r>
              <a:rPr lang="en-CA" dirty="0" smtClean="0"/>
              <a:t>:</a:t>
            </a:r>
          </a:p>
          <a:p>
            <a:r>
              <a:rPr lang="en-CA" dirty="0" smtClean="0"/>
              <a:t>An local </a:t>
            </a:r>
            <a:r>
              <a:rPr lang="en-CA" dirty="0" err="1" smtClean="0"/>
              <a:t>extrema</a:t>
            </a:r>
            <a:r>
              <a:rPr lang="en-CA" dirty="0" smtClean="0"/>
              <a:t> is a local maximum or local minimum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A point of </a:t>
            </a:r>
            <a:r>
              <a:rPr lang="en-CA" dirty="0" smtClean="0"/>
              <a:t>inflection is the point where the concavity of a graph of a function changes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Concavity is the way a curve bends: either concave up or concave down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340</TotalTime>
  <Words>926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4.3 Graphs of Polynomial Functions</vt:lpstr>
      <vt:lpstr>The Basic Polynomial Shapes</vt:lpstr>
      <vt:lpstr>Basic Shape for Odd Degree Polynomials</vt:lpstr>
      <vt:lpstr>Properties of General Poly Fn: Continuity</vt:lpstr>
      <vt:lpstr>End Behaviour: What does the graph look like When the Inputs are large Positive and Negative X-Values (Aka. Large|X|-Values)</vt:lpstr>
      <vt:lpstr>End Behaviour for Odd Degree:</vt:lpstr>
      <vt:lpstr>X and Y- Intercepts</vt:lpstr>
      <vt:lpstr>An Example of Multiplicity:</vt:lpstr>
      <vt:lpstr>Critical Thinking: Make a Prediction about Number of Extrema and Points of Inflection for a Polynomial of Degree n</vt:lpstr>
      <vt:lpstr>Number of Local Extrema</vt:lpstr>
      <vt:lpstr>Number of Points of Inflection</vt:lpstr>
      <vt:lpstr>Ex 1: A Complete Graph of a Polynomial</vt:lpstr>
      <vt:lpstr>Our Last Example: A complete Graph?</vt:lpstr>
      <vt:lpstr>Our last example Continue: A complete Graph</vt:lpstr>
      <vt:lpstr>4.3 Hmwr: p. 269: 1-4, 7-11odd, 15, 17, 19-24, 43, 44, 47, 58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 Graphs of Polynomial Functions</dc:title>
  <dc:creator>admin</dc:creator>
  <cp:lastModifiedBy>admin</cp:lastModifiedBy>
  <cp:revision>31</cp:revision>
  <dcterms:created xsi:type="dcterms:W3CDTF">2011-01-30T07:40:25Z</dcterms:created>
  <dcterms:modified xsi:type="dcterms:W3CDTF">2011-11-07T09:57:27Z</dcterms:modified>
</cp:coreProperties>
</file>