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1" r:id="rId3"/>
    <p:sldId id="267" r:id="rId4"/>
    <p:sldId id="270" r:id="rId5"/>
    <p:sldId id="275" r:id="rId6"/>
    <p:sldId id="280" r:id="rId7"/>
    <p:sldId id="28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F4EE99-7050-4116-BEF5-28911535108A}" type="datetimeFigureOut">
              <a:rPr lang="en-CA" smtClean="0"/>
              <a:t>30/11/2011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FC306-1D34-411B-BD07-E8FF9F13EF83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FC48A7E-D894-4B18-871E-F282E1148913}" type="datetimeFigureOut">
              <a:rPr lang="en-CA" smtClean="0"/>
              <a:t>30/11/2011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6B15F-B4A4-435B-AD45-AEF7CA9102B6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8A7E-D894-4B18-871E-F282E1148913}" type="datetimeFigureOut">
              <a:rPr lang="en-CA" smtClean="0"/>
              <a:t>30/11/2011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B15F-B4A4-435B-AD45-AEF7CA9102B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8A7E-D894-4B18-871E-F282E1148913}" type="datetimeFigureOut">
              <a:rPr lang="en-CA" smtClean="0"/>
              <a:t>30/11/2011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B15F-B4A4-435B-AD45-AEF7CA9102B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FC48A7E-D894-4B18-871E-F282E1148913}" type="datetimeFigureOut">
              <a:rPr lang="en-CA" smtClean="0"/>
              <a:t>30/11/2011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6B15F-B4A4-435B-AD45-AEF7CA9102B6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FC48A7E-D894-4B18-871E-F282E1148913}" type="datetimeFigureOut">
              <a:rPr lang="en-CA" smtClean="0"/>
              <a:t>30/11/2011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6B15F-B4A4-435B-AD45-AEF7CA9102B6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8A7E-D894-4B18-871E-F282E1148913}" type="datetimeFigureOut">
              <a:rPr lang="en-CA" smtClean="0"/>
              <a:t>30/11/2011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B15F-B4A4-435B-AD45-AEF7CA9102B6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8A7E-D894-4B18-871E-F282E1148913}" type="datetimeFigureOut">
              <a:rPr lang="en-CA" smtClean="0"/>
              <a:t>30/11/2011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B15F-B4A4-435B-AD45-AEF7CA9102B6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FC48A7E-D894-4B18-871E-F282E1148913}" type="datetimeFigureOut">
              <a:rPr lang="en-CA" smtClean="0"/>
              <a:t>30/11/2011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6B15F-B4A4-435B-AD45-AEF7CA9102B6}" type="slidenum">
              <a:rPr lang="en-CA" smtClean="0"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8A7E-D894-4B18-871E-F282E1148913}" type="datetimeFigureOut">
              <a:rPr lang="en-CA" smtClean="0"/>
              <a:t>30/11/2011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B15F-B4A4-435B-AD45-AEF7CA9102B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FC48A7E-D894-4B18-871E-F282E1148913}" type="datetimeFigureOut">
              <a:rPr lang="en-CA" smtClean="0"/>
              <a:t>30/11/2011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6B15F-B4A4-435B-AD45-AEF7CA9102B6}" type="slidenum">
              <a:rPr lang="en-CA" smtClean="0"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FC48A7E-D894-4B18-871E-F282E1148913}" type="datetimeFigureOut">
              <a:rPr lang="en-CA" smtClean="0"/>
              <a:t>30/11/2011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6B15F-B4A4-435B-AD45-AEF7CA9102B6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FC48A7E-D894-4B18-871E-F282E1148913}" type="datetimeFigureOut">
              <a:rPr lang="en-CA" smtClean="0"/>
              <a:t>30/11/2011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6B15F-B4A4-435B-AD45-AEF7CA9102B6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687310"/>
            <a:ext cx="6172200" cy="725466"/>
          </a:xfrm>
        </p:spPr>
        <p:txBody>
          <a:bodyPr/>
          <a:lstStyle/>
          <a:p>
            <a:r>
              <a:rPr lang="en-CA" dirty="0" smtClean="0"/>
              <a:t>4.3 Writing Functions</a:t>
            </a:r>
            <a:endParaRPr lang="en-CA" dirty="0"/>
          </a:p>
        </p:txBody>
      </p:sp>
      <p:sp>
        <p:nvSpPr>
          <p:cNvPr id="4" name="Rectangle 1026"/>
          <p:cNvSpPr>
            <a:spLocks noChangeArrowheads="1"/>
          </p:cNvSpPr>
          <p:nvPr/>
        </p:nvSpPr>
        <p:spPr bwMode="auto">
          <a:xfrm>
            <a:off x="1997714" y="1923119"/>
            <a:ext cx="6765286" cy="1649897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2000" b="0" dirty="0"/>
              <a:t>Identify independent and dependent variables.</a:t>
            </a:r>
          </a:p>
          <a:p>
            <a:pPr>
              <a:spcBef>
                <a:spcPct val="20000"/>
              </a:spcBef>
            </a:pPr>
            <a:endParaRPr lang="en-US" altLang="en-US" sz="2000" b="0" dirty="0"/>
          </a:p>
          <a:p>
            <a:pPr>
              <a:spcBef>
                <a:spcPct val="20000"/>
              </a:spcBef>
            </a:pPr>
            <a:r>
              <a:rPr lang="en-US" altLang="en-US" sz="2000" b="0" dirty="0"/>
              <a:t>Write an equation in function notation and evaluate a function for given input values.</a:t>
            </a:r>
          </a:p>
          <a:p>
            <a:pPr>
              <a:spcBef>
                <a:spcPct val="20000"/>
              </a:spcBef>
            </a:pPr>
            <a:endParaRPr lang="en-US" altLang="en-US" sz="2000" b="0" dirty="0"/>
          </a:p>
        </p:txBody>
      </p:sp>
      <p:sp>
        <p:nvSpPr>
          <p:cNvPr id="5" name="Rectangle 1055"/>
          <p:cNvSpPr>
            <a:spLocks noChangeArrowheads="1"/>
          </p:cNvSpPr>
          <p:nvPr/>
        </p:nvSpPr>
        <p:spPr bwMode="auto">
          <a:xfrm>
            <a:off x="1763688" y="1412776"/>
            <a:ext cx="7380312" cy="530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000" b="0" i="1">
                <a:solidFill>
                  <a:srgbClr val="FF6600"/>
                </a:solidFill>
                <a:latin typeface="Arial Black" pitchFamily="34" charset="0"/>
              </a:rPr>
              <a:t>Objectives</a:t>
            </a:r>
            <a:endParaRPr lang="en-US" sz="2000">
              <a:latin typeface="Arial Black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386278" y="4293096"/>
            <a:ext cx="5614722" cy="1656184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en-US" sz="2000" b="0" dirty="0"/>
              <a:t>independent variable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2000" b="0" dirty="0"/>
              <a:t>dependent variable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2000" b="0" dirty="0"/>
              <a:t>function rule 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2000" b="0" dirty="0"/>
              <a:t>function notation </a:t>
            </a:r>
          </a:p>
          <a:p>
            <a:pPr marL="342900" indent="-342900">
              <a:spcBef>
                <a:spcPct val="20000"/>
              </a:spcBef>
            </a:pPr>
            <a:endParaRPr lang="en-US" altLang="en-US" sz="2000" b="0" dirty="0">
              <a:latin typeface="Times New Roman" pitchFamily="18" charset="0"/>
            </a:endParaRPr>
          </a:p>
        </p:txBody>
      </p:sp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2051720" y="3717032"/>
            <a:ext cx="7092280" cy="611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altLang="en-US" sz="2000" b="0" i="1">
                <a:solidFill>
                  <a:srgbClr val="FF0000"/>
                </a:solidFill>
                <a:latin typeface="Arial Black" pitchFamily="34" charset="0"/>
              </a:rPr>
              <a:t>Vocabulary</a:t>
            </a:r>
            <a:endParaRPr lang="en-US" altLang="en-US" sz="2000" b="0" i="1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40" name="Text Box 4"/>
          <p:cNvSpPr txBox="1">
            <a:spLocks noChangeArrowheads="1"/>
          </p:cNvSpPr>
          <p:nvPr/>
        </p:nvSpPr>
        <p:spPr bwMode="auto">
          <a:xfrm>
            <a:off x="0" y="18864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2406650" indent="-2406650" algn="ctr"/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    Example 1: Using a Table to Write an Equation</a:t>
            </a:r>
            <a:endParaRPr lang="en-US" altLang="en-US" sz="2600" b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295941" name="Text Box 5"/>
          <p:cNvSpPr txBox="1">
            <a:spLocks noChangeArrowheads="1"/>
          </p:cNvSpPr>
          <p:nvPr/>
        </p:nvSpPr>
        <p:spPr bwMode="auto">
          <a:xfrm>
            <a:off x="533400" y="722040"/>
            <a:ext cx="8169275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Determine a relationship between the </a:t>
            </a:r>
            <a:r>
              <a:rPr lang="en-US" i="1"/>
              <a:t>x</a:t>
            </a:r>
            <a:r>
              <a:rPr lang="en-US"/>
              <a:t>- and </a:t>
            </a:r>
            <a:r>
              <a:rPr lang="en-US" i="1"/>
              <a:t>y-</a:t>
            </a:r>
            <a:r>
              <a:rPr lang="en-US"/>
              <a:t>values. Write an equation.</a:t>
            </a:r>
          </a:p>
        </p:txBody>
      </p:sp>
      <p:graphicFrame>
        <p:nvGraphicFramePr>
          <p:cNvPr id="296023" name="Group 87"/>
          <p:cNvGraphicFramePr>
            <a:graphicFrameLocks noGrp="1"/>
          </p:cNvGraphicFramePr>
          <p:nvPr/>
        </p:nvGraphicFramePr>
        <p:xfrm>
          <a:off x="1905000" y="1178247"/>
          <a:ext cx="3429000" cy="1371600"/>
        </p:xfrm>
        <a:graphic>
          <a:graphicData uri="http://schemas.openxmlformats.org/drawingml/2006/table">
            <a:tbl>
              <a:tblPr/>
              <a:tblGrid>
                <a:gridCol w="533400"/>
                <a:gridCol w="762000"/>
                <a:gridCol w="685800"/>
                <a:gridCol w="685800"/>
                <a:gridCol w="762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5996" name="Text Box 60"/>
          <p:cNvSpPr txBox="1">
            <a:spLocks noChangeArrowheads="1"/>
          </p:cNvSpPr>
          <p:nvPr/>
        </p:nvSpPr>
        <p:spPr bwMode="auto">
          <a:xfrm>
            <a:off x="2624138" y="1482799"/>
            <a:ext cx="4016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295997" name="Text Box 61"/>
          <p:cNvSpPr txBox="1">
            <a:spLocks noChangeArrowheads="1"/>
          </p:cNvSpPr>
          <p:nvPr/>
        </p:nvSpPr>
        <p:spPr bwMode="auto">
          <a:xfrm>
            <a:off x="3200400" y="1482799"/>
            <a:ext cx="6191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295998" name="Text Box 62"/>
          <p:cNvSpPr txBox="1">
            <a:spLocks noChangeArrowheads="1"/>
          </p:cNvSpPr>
          <p:nvPr/>
        </p:nvSpPr>
        <p:spPr bwMode="auto">
          <a:xfrm>
            <a:off x="3929063" y="1482799"/>
            <a:ext cx="6191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15</a:t>
            </a:r>
          </a:p>
        </p:txBody>
      </p:sp>
      <p:sp>
        <p:nvSpPr>
          <p:cNvPr id="295999" name="Text Box 63"/>
          <p:cNvSpPr txBox="1">
            <a:spLocks noChangeArrowheads="1"/>
          </p:cNvSpPr>
          <p:nvPr/>
        </p:nvSpPr>
        <p:spPr bwMode="auto">
          <a:xfrm>
            <a:off x="4638675" y="1495499"/>
            <a:ext cx="6191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20</a:t>
            </a:r>
          </a:p>
        </p:txBody>
      </p:sp>
      <p:sp>
        <p:nvSpPr>
          <p:cNvPr id="296000" name="Text Box 64"/>
          <p:cNvSpPr txBox="1">
            <a:spLocks noChangeArrowheads="1"/>
          </p:cNvSpPr>
          <p:nvPr/>
        </p:nvSpPr>
        <p:spPr bwMode="auto">
          <a:xfrm>
            <a:off x="2619375" y="2165424"/>
            <a:ext cx="4016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96001" name="Text Box 65"/>
          <p:cNvSpPr txBox="1">
            <a:spLocks noChangeArrowheads="1"/>
          </p:cNvSpPr>
          <p:nvPr/>
        </p:nvSpPr>
        <p:spPr bwMode="auto">
          <a:xfrm>
            <a:off x="3352800" y="2179712"/>
            <a:ext cx="4016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96002" name="Text Box 66"/>
          <p:cNvSpPr txBox="1">
            <a:spLocks noChangeArrowheads="1"/>
          </p:cNvSpPr>
          <p:nvPr/>
        </p:nvSpPr>
        <p:spPr bwMode="auto">
          <a:xfrm>
            <a:off x="4038600" y="2165424"/>
            <a:ext cx="4016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296003" name="Text Box 67"/>
          <p:cNvSpPr txBox="1">
            <a:spLocks noChangeArrowheads="1"/>
          </p:cNvSpPr>
          <p:nvPr/>
        </p:nvSpPr>
        <p:spPr bwMode="auto">
          <a:xfrm>
            <a:off x="4752975" y="2179712"/>
            <a:ext cx="4016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3528" y="2852936"/>
            <a:ext cx="43204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How do we go from 5 to 1?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method works for all </a:t>
            </a:r>
            <a:r>
              <a:rPr lang="en-CA" i="1" dirty="0" smtClean="0"/>
              <a:t>x </a:t>
            </a:r>
            <a:r>
              <a:rPr lang="en-CA" dirty="0" smtClean="0"/>
              <a:t>and </a:t>
            </a:r>
            <a:r>
              <a:rPr lang="en-CA" i="1" dirty="0" smtClean="0"/>
              <a:t>y?</a:t>
            </a:r>
          </a:p>
          <a:p>
            <a:endParaRPr lang="en-CA" i="1" dirty="0"/>
          </a:p>
          <a:p>
            <a:endParaRPr lang="en-CA" i="1" dirty="0" smtClean="0"/>
          </a:p>
          <a:p>
            <a:endParaRPr lang="en-CA" i="1" dirty="0"/>
          </a:p>
          <a:p>
            <a:r>
              <a:rPr lang="en-CA" i="1" dirty="0" smtClean="0"/>
              <a:t>Equation</a:t>
            </a:r>
          </a:p>
          <a:p>
            <a:endParaRPr lang="en-CA" i="1" dirty="0"/>
          </a:p>
          <a:p>
            <a:endParaRPr lang="en-CA" i="1" dirty="0" smtClean="0"/>
          </a:p>
          <a:p>
            <a:r>
              <a:rPr lang="en-CA" i="1" dirty="0" smtClean="0"/>
              <a:t>Does equation represent a function?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4" name="Text Box 4"/>
          <p:cNvSpPr txBox="1">
            <a:spLocks noChangeArrowheads="1"/>
          </p:cNvSpPr>
          <p:nvPr/>
        </p:nvSpPr>
        <p:spPr bwMode="auto">
          <a:xfrm>
            <a:off x="0" y="1166515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altLang="en-US" b="0" dirty="0">
                <a:solidFill>
                  <a:srgbClr val="006699"/>
                </a:solidFill>
                <a:latin typeface="Arial Black" pitchFamily="34" charset="0"/>
              </a:rPr>
              <a:t>    Example 2A: Identifying Independent and Dependent Variables</a:t>
            </a:r>
            <a:endParaRPr lang="en-US" altLang="en-US" sz="2600" b="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22565" name="Text Box 5"/>
          <p:cNvSpPr txBox="1">
            <a:spLocks noChangeArrowheads="1"/>
          </p:cNvSpPr>
          <p:nvPr/>
        </p:nvSpPr>
        <p:spPr bwMode="auto">
          <a:xfrm>
            <a:off x="372616" y="1772816"/>
            <a:ext cx="729572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Identify the independent and dependent </a:t>
            </a:r>
            <a:r>
              <a:rPr lang="en-US" dirty="0" smtClean="0"/>
              <a:t>variables in </a:t>
            </a:r>
            <a:r>
              <a:rPr lang="en-US" dirty="0"/>
              <a:t>the situation.</a:t>
            </a:r>
          </a:p>
        </p:txBody>
      </p:sp>
      <p:sp>
        <p:nvSpPr>
          <p:cNvPr id="322566" name="Text Box 6"/>
          <p:cNvSpPr txBox="1">
            <a:spLocks noChangeArrowheads="1"/>
          </p:cNvSpPr>
          <p:nvPr/>
        </p:nvSpPr>
        <p:spPr bwMode="auto">
          <a:xfrm>
            <a:off x="395536" y="2204864"/>
            <a:ext cx="8153400" cy="369332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A painter must measure a room before deciding how much paint to buy.</a:t>
            </a:r>
          </a:p>
        </p:txBody>
      </p:sp>
      <p:sp>
        <p:nvSpPr>
          <p:cNvPr id="322567" name="Text Box 7"/>
          <p:cNvSpPr txBox="1">
            <a:spLocks noChangeArrowheads="1"/>
          </p:cNvSpPr>
          <p:nvPr/>
        </p:nvSpPr>
        <p:spPr bwMode="auto">
          <a:xfrm>
            <a:off x="395536" y="3851756"/>
            <a:ext cx="83820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 dirty="0"/>
              <a:t>The </a:t>
            </a:r>
            <a:r>
              <a:rPr lang="en-US" b="0" dirty="0" smtClean="0">
                <a:solidFill>
                  <a:srgbClr val="3333FF"/>
                </a:solidFill>
              </a:rPr>
              <a:t>                              </a:t>
            </a:r>
            <a:r>
              <a:rPr lang="en-US" b="0" i="1" dirty="0" smtClean="0"/>
              <a:t>depends</a:t>
            </a:r>
            <a:r>
              <a:rPr lang="en-US" b="0" dirty="0" smtClean="0"/>
              <a:t> </a:t>
            </a:r>
            <a:r>
              <a:rPr lang="en-US" b="0" i="1" dirty="0"/>
              <a:t>on</a:t>
            </a:r>
            <a:r>
              <a:rPr lang="en-US" b="0" dirty="0"/>
              <a:t> </a:t>
            </a:r>
            <a:r>
              <a:rPr lang="en-US" b="0" dirty="0" smtClean="0"/>
              <a:t>the</a:t>
            </a:r>
            <a:endParaRPr lang="en-US" b="0" dirty="0"/>
          </a:p>
        </p:txBody>
      </p:sp>
      <p:sp>
        <p:nvSpPr>
          <p:cNvPr id="322569" name="Text Box 9"/>
          <p:cNvSpPr txBox="1">
            <a:spLocks noChangeArrowheads="1"/>
          </p:cNvSpPr>
          <p:nvPr/>
        </p:nvSpPr>
        <p:spPr bwMode="auto">
          <a:xfrm>
            <a:off x="395536" y="4509120"/>
            <a:ext cx="1665841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dirty="0"/>
              <a:t>Dependent: </a:t>
            </a:r>
            <a:endParaRPr lang="en-US" b="0" dirty="0" smtClean="0"/>
          </a:p>
          <a:p>
            <a:endParaRPr lang="en-US" dirty="0">
              <a:solidFill>
                <a:srgbClr val="3333FF"/>
              </a:solidFill>
            </a:endParaRPr>
          </a:p>
          <a:p>
            <a:r>
              <a:rPr lang="en-US" b="0" dirty="0"/>
              <a:t>Independent: </a:t>
            </a:r>
            <a:endParaRPr lang="en-US" b="0" dirty="0">
              <a:solidFill>
                <a:srgbClr val="FF0000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066800" y="116633"/>
            <a:ext cx="7102475" cy="1200329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0" dirty="0"/>
              <a:t>The </a:t>
            </a:r>
            <a:r>
              <a:rPr lang="en-US" b="0" dirty="0">
                <a:solidFill>
                  <a:srgbClr val="FF0000"/>
                </a:solidFill>
              </a:rPr>
              <a:t>input</a:t>
            </a:r>
            <a:r>
              <a:rPr lang="en-US" b="0" dirty="0">
                <a:solidFill>
                  <a:srgbClr val="FF3300"/>
                </a:solidFill>
              </a:rPr>
              <a:t> </a:t>
            </a:r>
            <a:r>
              <a:rPr lang="en-US" b="0" dirty="0"/>
              <a:t>of a function is the </a:t>
            </a:r>
            <a:r>
              <a:rPr lang="en-US" u="sng" dirty="0"/>
              <a:t>independent variable</a:t>
            </a:r>
            <a:r>
              <a:rPr lang="en-US" b="0" dirty="0"/>
              <a:t>. The </a:t>
            </a:r>
            <a:r>
              <a:rPr lang="en-US" b="0" dirty="0">
                <a:solidFill>
                  <a:srgbClr val="0000CC"/>
                </a:solidFill>
              </a:rPr>
              <a:t>output</a:t>
            </a:r>
            <a:r>
              <a:rPr lang="en-US" b="0" dirty="0"/>
              <a:t> of a function is the</a:t>
            </a:r>
            <a:r>
              <a:rPr lang="en-US" u="sng" dirty="0"/>
              <a:t> dependent variable.</a:t>
            </a:r>
            <a:r>
              <a:rPr lang="en-US" b="0" dirty="0"/>
              <a:t> The value of the dependent variable </a:t>
            </a:r>
            <a:r>
              <a:rPr lang="en-US" b="0" i="1" dirty="0"/>
              <a:t>depends</a:t>
            </a:r>
            <a:r>
              <a:rPr lang="en-US" b="0" dirty="0"/>
              <a:t> on, or is a function of, the value of the independent variable.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5536" y="3068960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What are our two variables? Then complete the sentence:</a:t>
            </a:r>
            <a:endParaRPr lang="en-CA" dirty="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95536" y="5733257"/>
            <a:ext cx="8255000" cy="369332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The height of a candle decrease </a:t>
            </a:r>
            <a:r>
              <a:rPr lang="en-US" i="1" dirty="0"/>
              <a:t>d </a:t>
            </a:r>
            <a:r>
              <a:rPr lang="en-US" dirty="0"/>
              <a:t>centimeters for every hour it burns.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2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22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2256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22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2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2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2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2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22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4" grpId="0" build="p"/>
      <p:bldP spid="322565" grpId="0" build="p"/>
      <p:bldP spid="322566" grpId="0" build="p" animBg="1"/>
      <p:bldP spid="322567" grpId="0"/>
      <p:bldP spid="322569" grpId="0"/>
      <p:bldP spid="8" grpId="0" build="p"/>
      <p:bldP spid="9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8" name="Text Box 6"/>
          <p:cNvSpPr txBox="1">
            <a:spLocks noChangeArrowheads="1"/>
          </p:cNvSpPr>
          <p:nvPr/>
        </p:nvSpPr>
        <p:spPr bwMode="auto">
          <a:xfrm rot="10800000" flipV="1">
            <a:off x="2483768" y="197078"/>
            <a:ext cx="3059925" cy="369332"/>
          </a:xfrm>
          <a:prstGeom prst="rect">
            <a:avLst/>
          </a:prstGeom>
          <a:solidFill>
            <a:srgbClr val="800080"/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ctr"/>
            <a:r>
              <a:rPr lang="en-US">
                <a:solidFill>
                  <a:schemeClr val="bg1"/>
                </a:solidFill>
                <a:sym typeface="Symbol" pitchFamily="18" charset="2"/>
              </a:rPr>
              <a:t>Helpful Hint</a:t>
            </a:r>
          </a:p>
        </p:txBody>
      </p:sp>
      <p:sp>
        <p:nvSpPr>
          <p:cNvPr id="300049" name="Text Box 17"/>
          <p:cNvSpPr txBox="1">
            <a:spLocks noChangeArrowheads="1"/>
          </p:cNvSpPr>
          <p:nvPr/>
        </p:nvSpPr>
        <p:spPr bwMode="auto">
          <a:xfrm>
            <a:off x="323528" y="719882"/>
            <a:ext cx="793608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There are several different ways to describe the variables of a function.</a:t>
            </a:r>
          </a:p>
        </p:txBody>
      </p:sp>
      <p:sp>
        <p:nvSpPr>
          <p:cNvPr id="300050" name="Line 18"/>
          <p:cNvSpPr>
            <a:spLocks noChangeShapeType="1"/>
          </p:cNvSpPr>
          <p:nvPr/>
        </p:nvSpPr>
        <p:spPr bwMode="auto">
          <a:xfrm>
            <a:off x="3919219" y="1418456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CA"/>
          </a:p>
        </p:txBody>
      </p:sp>
      <p:sp>
        <p:nvSpPr>
          <p:cNvPr id="300051" name="Line 19"/>
          <p:cNvSpPr>
            <a:spLocks noChangeShapeType="1"/>
          </p:cNvSpPr>
          <p:nvPr/>
        </p:nvSpPr>
        <p:spPr bwMode="auto">
          <a:xfrm>
            <a:off x="926722" y="1799456"/>
            <a:ext cx="582409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CA"/>
          </a:p>
        </p:txBody>
      </p:sp>
      <p:sp>
        <p:nvSpPr>
          <p:cNvPr id="300053" name="Line 21"/>
          <p:cNvSpPr>
            <a:spLocks noChangeShapeType="1"/>
          </p:cNvSpPr>
          <p:nvPr/>
        </p:nvSpPr>
        <p:spPr bwMode="auto">
          <a:xfrm>
            <a:off x="926722" y="2332856"/>
            <a:ext cx="582409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CA"/>
          </a:p>
        </p:txBody>
      </p:sp>
      <p:sp>
        <p:nvSpPr>
          <p:cNvPr id="300054" name="Line 22"/>
          <p:cNvSpPr>
            <a:spLocks noChangeShapeType="1"/>
          </p:cNvSpPr>
          <p:nvPr/>
        </p:nvSpPr>
        <p:spPr bwMode="auto">
          <a:xfrm>
            <a:off x="964822" y="2866256"/>
            <a:ext cx="582409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CA"/>
          </a:p>
        </p:txBody>
      </p:sp>
      <p:sp>
        <p:nvSpPr>
          <p:cNvPr id="300055" name="Line 23"/>
          <p:cNvSpPr>
            <a:spLocks noChangeShapeType="1"/>
          </p:cNvSpPr>
          <p:nvPr/>
        </p:nvSpPr>
        <p:spPr bwMode="auto">
          <a:xfrm>
            <a:off x="926722" y="3399656"/>
            <a:ext cx="582409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CA"/>
          </a:p>
        </p:txBody>
      </p:sp>
      <p:sp>
        <p:nvSpPr>
          <p:cNvPr id="300056" name="Text Box 24"/>
          <p:cNvSpPr txBox="1">
            <a:spLocks noChangeArrowheads="1"/>
          </p:cNvSpPr>
          <p:nvPr/>
        </p:nvSpPr>
        <p:spPr bwMode="auto">
          <a:xfrm>
            <a:off x="1663862" y="1067619"/>
            <a:ext cx="1836272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/>
              <a:t>Independent</a:t>
            </a:r>
          </a:p>
          <a:p>
            <a:pPr algn="ctr"/>
            <a:r>
              <a:rPr lang="en-US" dirty="0"/>
              <a:t>Variable</a:t>
            </a:r>
          </a:p>
        </p:txBody>
      </p:sp>
      <p:sp>
        <p:nvSpPr>
          <p:cNvPr id="300057" name="Text Box 25"/>
          <p:cNvSpPr txBox="1">
            <a:spLocks noChangeArrowheads="1"/>
          </p:cNvSpPr>
          <p:nvPr/>
        </p:nvSpPr>
        <p:spPr bwMode="auto">
          <a:xfrm>
            <a:off x="4347930" y="1070794"/>
            <a:ext cx="1610375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/>
              <a:t>Dependent</a:t>
            </a:r>
          </a:p>
          <a:p>
            <a:pPr algn="ctr"/>
            <a:r>
              <a:rPr lang="en-US"/>
              <a:t>Variable</a:t>
            </a:r>
          </a:p>
        </p:txBody>
      </p:sp>
      <p:sp>
        <p:nvSpPr>
          <p:cNvPr id="300058" name="Text Box 26"/>
          <p:cNvSpPr txBox="1">
            <a:spLocks noChangeArrowheads="1"/>
          </p:cNvSpPr>
          <p:nvPr/>
        </p:nvSpPr>
        <p:spPr bwMode="auto">
          <a:xfrm>
            <a:off x="1548090" y="1832794"/>
            <a:ext cx="177263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0" i="1"/>
              <a:t>x-</a:t>
            </a:r>
            <a:r>
              <a:rPr lang="en-US" b="0"/>
              <a:t>values</a:t>
            </a:r>
            <a:endParaRPr lang="en-US" b="0" i="1"/>
          </a:p>
        </p:txBody>
      </p:sp>
      <p:sp>
        <p:nvSpPr>
          <p:cNvPr id="300059" name="Text Box 27"/>
          <p:cNvSpPr txBox="1">
            <a:spLocks noChangeArrowheads="1"/>
          </p:cNvSpPr>
          <p:nvPr/>
        </p:nvSpPr>
        <p:spPr bwMode="auto">
          <a:xfrm>
            <a:off x="4194609" y="1812156"/>
            <a:ext cx="177073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0" i="1"/>
              <a:t>y-</a:t>
            </a:r>
            <a:r>
              <a:rPr lang="en-US" b="0"/>
              <a:t>values</a:t>
            </a:r>
            <a:endParaRPr lang="en-US" b="0" i="1"/>
          </a:p>
        </p:txBody>
      </p:sp>
      <p:sp>
        <p:nvSpPr>
          <p:cNvPr id="300060" name="Text Box 28"/>
          <p:cNvSpPr txBox="1">
            <a:spLocks noChangeArrowheads="1"/>
          </p:cNvSpPr>
          <p:nvPr/>
        </p:nvSpPr>
        <p:spPr bwMode="auto">
          <a:xfrm>
            <a:off x="1636269" y="2332856"/>
            <a:ext cx="162665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0"/>
              <a:t>Domain</a:t>
            </a:r>
          </a:p>
        </p:txBody>
      </p:sp>
      <p:sp>
        <p:nvSpPr>
          <p:cNvPr id="300061" name="Text Box 29"/>
          <p:cNvSpPr txBox="1">
            <a:spLocks noChangeArrowheads="1"/>
          </p:cNvSpPr>
          <p:nvPr/>
        </p:nvSpPr>
        <p:spPr bwMode="auto">
          <a:xfrm>
            <a:off x="4415070" y="2332856"/>
            <a:ext cx="136691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0"/>
              <a:t>Range</a:t>
            </a:r>
          </a:p>
        </p:txBody>
      </p:sp>
      <p:sp>
        <p:nvSpPr>
          <p:cNvPr id="300062" name="Text Box 30"/>
          <p:cNvSpPr txBox="1">
            <a:spLocks noChangeArrowheads="1"/>
          </p:cNvSpPr>
          <p:nvPr/>
        </p:nvSpPr>
        <p:spPr bwMode="auto">
          <a:xfrm>
            <a:off x="1810082" y="2866256"/>
            <a:ext cx="152048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0"/>
              <a:t>Input</a:t>
            </a:r>
          </a:p>
        </p:txBody>
      </p:sp>
      <p:sp>
        <p:nvSpPr>
          <p:cNvPr id="300063" name="Text Box 31"/>
          <p:cNvSpPr txBox="1">
            <a:spLocks noChangeArrowheads="1"/>
          </p:cNvSpPr>
          <p:nvPr/>
        </p:nvSpPr>
        <p:spPr bwMode="auto">
          <a:xfrm>
            <a:off x="4400882" y="2866256"/>
            <a:ext cx="152048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0"/>
              <a:t>Output</a:t>
            </a:r>
          </a:p>
        </p:txBody>
      </p:sp>
      <p:sp>
        <p:nvSpPr>
          <p:cNvPr id="300064" name="Text Box 32"/>
          <p:cNvSpPr txBox="1">
            <a:spLocks noChangeArrowheads="1"/>
          </p:cNvSpPr>
          <p:nvPr/>
        </p:nvSpPr>
        <p:spPr bwMode="auto">
          <a:xfrm>
            <a:off x="2229886" y="3475856"/>
            <a:ext cx="42846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0" i="1"/>
              <a:t>x</a:t>
            </a:r>
          </a:p>
        </p:txBody>
      </p:sp>
      <p:sp>
        <p:nvSpPr>
          <p:cNvPr id="300065" name="Text Box 33"/>
          <p:cNvSpPr txBox="1">
            <a:spLocks noChangeArrowheads="1"/>
          </p:cNvSpPr>
          <p:nvPr/>
        </p:nvSpPr>
        <p:spPr bwMode="auto">
          <a:xfrm>
            <a:off x="4760949" y="3475856"/>
            <a:ext cx="115647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0" i="1"/>
              <a:t>f</a:t>
            </a:r>
            <a:r>
              <a:rPr lang="en-US" b="0"/>
              <a:t>(</a:t>
            </a:r>
            <a:r>
              <a:rPr lang="en-US" b="0" i="1"/>
              <a:t>x</a:t>
            </a:r>
            <a:r>
              <a:rPr lang="en-US" b="0"/>
              <a:t>)</a:t>
            </a: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611560" y="4005065"/>
            <a:ext cx="763587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800080"/>
                </a:solidFill>
              </a:rPr>
              <a:t>The dependent variable</a:t>
            </a:r>
            <a:r>
              <a:rPr lang="en-US" b="0" dirty="0"/>
              <a:t> </a:t>
            </a:r>
            <a:r>
              <a:rPr lang="en-US" b="0" dirty="0">
                <a:solidFill>
                  <a:srgbClr val="FF3300"/>
                </a:solidFill>
              </a:rPr>
              <a:t>is</a:t>
            </a:r>
            <a:r>
              <a:rPr lang="en-US" b="0" dirty="0"/>
              <a:t> </a:t>
            </a:r>
            <a:r>
              <a:rPr lang="en-US" b="0" dirty="0">
                <a:solidFill>
                  <a:srgbClr val="009900"/>
                </a:solidFill>
              </a:rPr>
              <a:t>a function of</a:t>
            </a:r>
            <a:r>
              <a:rPr lang="en-US" b="0" dirty="0"/>
              <a:t> </a:t>
            </a:r>
            <a:r>
              <a:rPr lang="en-US" b="0" dirty="0">
                <a:solidFill>
                  <a:srgbClr val="4F95FD"/>
                </a:solidFill>
              </a:rPr>
              <a:t>the  independent variable.</a:t>
            </a: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1313235" y="4365104"/>
            <a:ext cx="62261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 dirty="0">
                <a:solidFill>
                  <a:srgbClr val="800080"/>
                </a:solidFill>
              </a:rPr>
              <a:t>y</a:t>
            </a:r>
            <a:r>
              <a:rPr lang="en-US" i="1" dirty="0"/>
              <a:t>           </a:t>
            </a:r>
            <a:r>
              <a:rPr lang="en-US" dirty="0">
                <a:solidFill>
                  <a:srgbClr val="FF3300"/>
                </a:solidFill>
              </a:rPr>
              <a:t>is</a:t>
            </a:r>
            <a:r>
              <a:rPr lang="en-US" dirty="0"/>
              <a:t>      </a:t>
            </a:r>
            <a:r>
              <a:rPr lang="en-US" dirty="0">
                <a:solidFill>
                  <a:srgbClr val="009900"/>
                </a:solidFill>
              </a:rPr>
              <a:t>a function of</a:t>
            </a:r>
            <a:r>
              <a:rPr lang="en-US" dirty="0"/>
              <a:t>          </a:t>
            </a:r>
            <a:r>
              <a:rPr lang="en-US" i="1" dirty="0">
                <a:solidFill>
                  <a:srgbClr val="4F95FD"/>
                </a:solidFill>
              </a:rPr>
              <a:t>x.</a:t>
            </a:r>
            <a:r>
              <a:rPr lang="en-US" dirty="0"/>
              <a:t> </a:t>
            </a: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316410" y="4844008"/>
            <a:ext cx="66262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 dirty="0">
                <a:solidFill>
                  <a:srgbClr val="800080"/>
                </a:solidFill>
              </a:rPr>
              <a:t>y</a:t>
            </a:r>
            <a:r>
              <a:rPr lang="en-US" dirty="0"/>
              <a:t>           </a:t>
            </a:r>
            <a:r>
              <a:rPr lang="en-US" dirty="0">
                <a:solidFill>
                  <a:srgbClr val="FF3300"/>
                </a:solidFill>
              </a:rPr>
              <a:t>=</a:t>
            </a:r>
            <a:r>
              <a:rPr lang="en-US" dirty="0"/>
              <a:t>          </a:t>
            </a:r>
            <a:r>
              <a:rPr lang="en-US" i="1" dirty="0">
                <a:solidFill>
                  <a:srgbClr val="009900"/>
                </a:solidFill>
              </a:rPr>
              <a:t>f</a:t>
            </a:r>
            <a:r>
              <a:rPr lang="en-US" dirty="0">
                <a:solidFill>
                  <a:srgbClr val="009900"/>
                </a:solidFill>
              </a:rPr>
              <a:t> </a:t>
            </a:r>
            <a:r>
              <a:rPr lang="en-US" dirty="0"/>
              <a:t>                      </a:t>
            </a:r>
            <a:r>
              <a:rPr lang="en-US" dirty="0">
                <a:solidFill>
                  <a:srgbClr val="4F95FD"/>
                </a:solidFill>
              </a:rPr>
              <a:t>(</a:t>
            </a:r>
            <a:r>
              <a:rPr lang="en-US" i="1" dirty="0">
                <a:solidFill>
                  <a:srgbClr val="4F95FD"/>
                </a:solidFill>
              </a:rPr>
              <a:t>x</a:t>
            </a:r>
            <a:r>
              <a:rPr lang="en-US" dirty="0">
                <a:solidFill>
                  <a:srgbClr val="4F95FD"/>
                </a:solidFill>
              </a:rPr>
              <a:t>)</a:t>
            </a:r>
            <a:endParaRPr lang="en-US" i="1" dirty="0">
              <a:solidFill>
                <a:srgbClr val="4F95FD"/>
              </a:solidFill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6147469" y="4725144"/>
            <a:ext cx="1088827" cy="400110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0" i="1" dirty="0"/>
              <a:t>y</a:t>
            </a:r>
            <a:r>
              <a:rPr lang="en-US" sz="2000" b="0" dirty="0"/>
              <a:t> = </a:t>
            </a:r>
            <a:r>
              <a:rPr lang="en-US" sz="2000" b="0" i="1" dirty="0"/>
              <a:t>f</a:t>
            </a:r>
            <a:r>
              <a:rPr lang="en-US" sz="2000" b="0" dirty="0"/>
              <a:t>(</a:t>
            </a:r>
            <a:r>
              <a:rPr lang="en-US" sz="2000" b="0" i="1" dirty="0"/>
              <a:t>x</a:t>
            </a:r>
            <a:r>
              <a:rPr lang="en-US" sz="2000" b="0" dirty="0"/>
              <a:t>)</a:t>
            </a: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316309" y="5342979"/>
            <a:ext cx="7712075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 dirty="0"/>
              <a:t>An algebraic expression that defines a function is a </a:t>
            </a:r>
            <a:r>
              <a:rPr lang="en-US" u="sng" dirty="0"/>
              <a:t>function rule</a:t>
            </a:r>
            <a:r>
              <a:rPr lang="en-US" b="0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0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00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00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00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300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300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00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300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58" grpId="0"/>
      <p:bldP spid="300059" grpId="0"/>
      <p:bldP spid="300060" grpId="0"/>
      <p:bldP spid="300061" grpId="0"/>
      <p:bldP spid="300062" grpId="0"/>
      <p:bldP spid="300063" grpId="0"/>
      <p:bldP spid="300064" grpId="0"/>
      <p:bldP spid="300065" grpId="0"/>
      <p:bldP spid="20" grpId="0" build="p"/>
      <p:bldP spid="21" grpId="0" build="p"/>
      <p:bldP spid="22" grpId="0" build="p"/>
      <p:bldP spid="23" grpId="0" build="p" animBg="1"/>
      <p:bldP spid="2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8" name="Text Box 8"/>
          <p:cNvSpPr txBox="1">
            <a:spLocks noChangeArrowheads="1"/>
          </p:cNvSpPr>
          <p:nvPr/>
        </p:nvSpPr>
        <p:spPr bwMode="auto">
          <a:xfrm>
            <a:off x="304800" y="548680"/>
            <a:ext cx="8610600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Identify the independent and dependent variables. Write a rule in function notation for the situation. </a:t>
            </a:r>
          </a:p>
        </p:txBody>
      </p:sp>
      <p:sp>
        <p:nvSpPr>
          <p:cNvPr id="307209" name="Text Box 9"/>
          <p:cNvSpPr txBox="1">
            <a:spLocks noChangeArrowheads="1"/>
          </p:cNvSpPr>
          <p:nvPr/>
        </p:nvSpPr>
        <p:spPr bwMode="auto">
          <a:xfrm>
            <a:off x="228600" y="1243608"/>
            <a:ext cx="7788275" cy="457200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 A math tutor charges $35 per hour.</a:t>
            </a:r>
          </a:p>
        </p:txBody>
      </p:sp>
      <p:sp>
        <p:nvSpPr>
          <p:cNvPr id="307210" name="Text Box 10"/>
          <p:cNvSpPr txBox="1">
            <a:spLocks noChangeArrowheads="1"/>
          </p:cNvSpPr>
          <p:nvPr/>
        </p:nvSpPr>
        <p:spPr bwMode="auto">
          <a:xfrm>
            <a:off x="323528" y="5229200"/>
            <a:ext cx="828992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 dirty="0"/>
              <a:t>The function </a:t>
            </a:r>
            <a:r>
              <a:rPr lang="en-US" b="0" dirty="0" smtClean="0"/>
              <a:t>rule for </a:t>
            </a:r>
            <a:r>
              <a:rPr lang="en-US" b="0" dirty="0"/>
              <a:t>the amount a math tutor charges is</a:t>
            </a:r>
            <a:r>
              <a:rPr lang="en-US" b="0" i="1" dirty="0"/>
              <a:t> </a:t>
            </a:r>
            <a:r>
              <a:rPr lang="en-US" b="0" i="1" dirty="0">
                <a:solidFill>
                  <a:srgbClr val="3333FF"/>
                </a:solidFill>
              </a:rPr>
              <a:t>f</a:t>
            </a:r>
            <a:r>
              <a:rPr lang="en-US" b="0" dirty="0">
                <a:solidFill>
                  <a:srgbClr val="3333FF"/>
                </a:solidFill>
              </a:rPr>
              <a:t>(</a:t>
            </a:r>
            <a:r>
              <a:rPr lang="en-US" b="0" i="1" dirty="0">
                <a:solidFill>
                  <a:srgbClr val="3333FF"/>
                </a:solidFill>
              </a:rPr>
              <a:t>h</a:t>
            </a:r>
            <a:r>
              <a:rPr lang="en-US" b="0" dirty="0">
                <a:solidFill>
                  <a:srgbClr val="3333FF"/>
                </a:solidFill>
              </a:rPr>
              <a:t>)</a:t>
            </a:r>
            <a:r>
              <a:rPr lang="en-US" b="0" dirty="0"/>
              <a:t> = 35</a:t>
            </a:r>
            <a:r>
              <a:rPr lang="en-US" b="0" i="1" dirty="0">
                <a:solidFill>
                  <a:srgbClr val="FF0000"/>
                </a:solidFill>
              </a:rPr>
              <a:t>h</a:t>
            </a:r>
            <a:r>
              <a:rPr lang="en-US" b="0" i="1" dirty="0"/>
              <a:t>.</a:t>
            </a:r>
          </a:p>
        </p:txBody>
      </p:sp>
      <p:sp>
        <p:nvSpPr>
          <p:cNvPr id="307213" name="Text Box 13"/>
          <p:cNvSpPr txBox="1">
            <a:spLocks noChangeArrowheads="1"/>
          </p:cNvSpPr>
          <p:nvPr/>
        </p:nvSpPr>
        <p:spPr bwMode="auto">
          <a:xfrm>
            <a:off x="0" y="11663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2568575" indent="-2568575" algn="ctr"/>
            <a:r>
              <a:rPr lang="en-US" altLang="en-US" b="0" dirty="0">
                <a:solidFill>
                  <a:srgbClr val="006699"/>
                </a:solidFill>
                <a:latin typeface="Arial Black" pitchFamily="34" charset="0"/>
              </a:rPr>
              <a:t>    Example 3A: Writing Functions</a:t>
            </a:r>
            <a:endParaRPr lang="en-US" altLang="en-US" sz="2600" b="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07214" name="Text Box 14"/>
          <p:cNvSpPr txBox="1">
            <a:spLocks noChangeArrowheads="1"/>
          </p:cNvSpPr>
          <p:nvPr/>
        </p:nvSpPr>
        <p:spPr bwMode="auto">
          <a:xfrm>
            <a:off x="397073" y="3356992"/>
            <a:ext cx="820737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 dirty="0"/>
              <a:t>The </a:t>
            </a:r>
            <a:r>
              <a:rPr lang="en-US" b="0" dirty="0" smtClean="0">
                <a:solidFill>
                  <a:srgbClr val="3333FF"/>
                </a:solidFill>
              </a:rPr>
              <a:t>                                         </a:t>
            </a:r>
            <a:r>
              <a:rPr lang="en-US" b="0" dirty="0" smtClean="0"/>
              <a:t>depends on</a:t>
            </a:r>
            <a:endParaRPr lang="en-US" b="0" dirty="0"/>
          </a:p>
        </p:txBody>
      </p:sp>
      <p:sp>
        <p:nvSpPr>
          <p:cNvPr id="307215" name="Text Box 15"/>
          <p:cNvSpPr txBox="1">
            <a:spLocks noChangeArrowheads="1"/>
          </p:cNvSpPr>
          <p:nvPr/>
        </p:nvSpPr>
        <p:spPr bwMode="auto">
          <a:xfrm>
            <a:off x="251520" y="2278613"/>
            <a:ext cx="1665841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dirty="0"/>
              <a:t>Dependent: </a:t>
            </a:r>
            <a:endParaRPr lang="en-US" b="0" dirty="0" smtClean="0"/>
          </a:p>
          <a:p>
            <a:endParaRPr lang="en-US" dirty="0">
              <a:solidFill>
                <a:srgbClr val="3333FF"/>
              </a:solidFill>
            </a:endParaRPr>
          </a:p>
          <a:p>
            <a:r>
              <a:rPr lang="en-US" b="0" dirty="0"/>
              <a:t>Independent: </a:t>
            </a:r>
            <a:endParaRPr lang="en-US" b="0" dirty="0">
              <a:solidFill>
                <a:srgbClr val="FF0000"/>
              </a:solidFill>
            </a:endParaRPr>
          </a:p>
        </p:txBody>
      </p:sp>
      <p:sp>
        <p:nvSpPr>
          <p:cNvPr id="307216" name="Text Box 16"/>
          <p:cNvSpPr txBox="1">
            <a:spLocks noChangeArrowheads="1"/>
          </p:cNvSpPr>
          <p:nvPr/>
        </p:nvSpPr>
        <p:spPr bwMode="auto">
          <a:xfrm>
            <a:off x="323528" y="4627984"/>
            <a:ext cx="83978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 dirty="0"/>
              <a:t>Let </a:t>
            </a:r>
            <a:r>
              <a:rPr lang="en-US" b="0" i="1" dirty="0">
                <a:solidFill>
                  <a:srgbClr val="FF0000"/>
                </a:solidFill>
              </a:rPr>
              <a:t>h</a:t>
            </a:r>
            <a:r>
              <a:rPr lang="en-US" b="0" dirty="0"/>
              <a:t> represent the number of hours of tutoring.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183553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Variables?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20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7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7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07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07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07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9" grpId="0" build="p" animBg="1"/>
      <p:bldP spid="307210" grpId="0" build="p"/>
      <p:bldP spid="307214" grpId="0" build="p"/>
      <p:bldP spid="307215" grpId="0" build="p"/>
      <p:bldP spid="307216" grpId="0" build="p"/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2" name="Text Box 4"/>
          <p:cNvSpPr txBox="1">
            <a:spLocks noChangeArrowheads="1"/>
          </p:cNvSpPr>
          <p:nvPr/>
        </p:nvSpPr>
        <p:spPr bwMode="auto">
          <a:xfrm>
            <a:off x="180528" y="971436"/>
            <a:ext cx="554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2568575" indent="-2568575" algn="ctr"/>
            <a:r>
              <a:rPr lang="en-US" altLang="en-US" b="0" dirty="0">
                <a:solidFill>
                  <a:srgbClr val="006699"/>
                </a:solidFill>
                <a:latin typeface="Arial Black" pitchFamily="34" charset="0"/>
              </a:rPr>
              <a:t>    Example 4A: Evaluating Functions</a:t>
            </a:r>
            <a:endParaRPr lang="en-US" altLang="en-US" sz="2600" b="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04133" name="Text Box 5"/>
          <p:cNvSpPr txBox="1">
            <a:spLocks noChangeArrowheads="1"/>
          </p:cNvSpPr>
          <p:nvPr/>
        </p:nvSpPr>
        <p:spPr bwMode="auto">
          <a:xfrm>
            <a:off x="152400" y="1340768"/>
            <a:ext cx="8915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Evaluate the function for the given input values. </a:t>
            </a:r>
          </a:p>
        </p:txBody>
      </p:sp>
      <p:sp>
        <p:nvSpPr>
          <p:cNvPr id="304134" name="Text Box 6"/>
          <p:cNvSpPr txBox="1">
            <a:spLocks noChangeArrowheads="1"/>
          </p:cNvSpPr>
          <p:nvPr/>
        </p:nvSpPr>
        <p:spPr bwMode="auto">
          <a:xfrm>
            <a:off x="179512" y="1700808"/>
            <a:ext cx="511256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For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3</a:t>
            </a:r>
            <a:r>
              <a:rPr lang="en-US" i="1" dirty="0"/>
              <a:t>x</a:t>
            </a:r>
            <a:r>
              <a:rPr lang="en-US" dirty="0"/>
              <a:t> + 2, find </a:t>
            </a:r>
            <a:r>
              <a:rPr lang="en-US" i="1" dirty="0" smtClean="0"/>
              <a:t>f</a:t>
            </a:r>
            <a:r>
              <a:rPr lang="en-US" dirty="0" smtClean="0"/>
              <a:t>(7) and </a:t>
            </a:r>
            <a:r>
              <a:rPr lang="en-US" i="1" dirty="0" smtClean="0"/>
              <a:t>f</a:t>
            </a:r>
            <a:r>
              <a:rPr lang="en-US" dirty="0" smtClean="0"/>
              <a:t>(-4)</a:t>
            </a:r>
            <a:r>
              <a:rPr lang="en-US" i="1" dirty="0" smtClean="0"/>
              <a:t>.</a:t>
            </a:r>
            <a:endParaRPr lang="en-US" i="1" dirty="0"/>
          </a:p>
        </p:txBody>
      </p:sp>
      <p:sp>
        <p:nvSpPr>
          <p:cNvPr id="304135" name="Text Box 7"/>
          <p:cNvSpPr txBox="1">
            <a:spLocks noChangeArrowheads="1"/>
          </p:cNvSpPr>
          <p:nvPr/>
        </p:nvSpPr>
        <p:spPr bwMode="auto">
          <a:xfrm>
            <a:off x="832545" y="3888681"/>
            <a:ext cx="25685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/>
              <a:t> = </a:t>
            </a:r>
            <a:r>
              <a:rPr lang="en-US" b="0">
                <a:solidFill>
                  <a:srgbClr val="FF3300"/>
                </a:solidFill>
              </a:rPr>
              <a:t>21</a:t>
            </a:r>
            <a:r>
              <a:rPr lang="en-US" b="0"/>
              <a:t> + 2</a:t>
            </a:r>
            <a:endParaRPr lang="en-US" b="0" i="1"/>
          </a:p>
        </p:txBody>
      </p:sp>
      <p:sp>
        <p:nvSpPr>
          <p:cNvPr id="304142" name="Text Box 14"/>
          <p:cNvSpPr txBox="1">
            <a:spLocks noChangeArrowheads="1"/>
          </p:cNvSpPr>
          <p:nvPr/>
        </p:nvSpPr>
        <p:spPr bwMode="auto">
          <a:xfrm>
            <a:off x="251520" y="3217168"/>
            <a:ext cx="25495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i="1"/>
              <a:t>f</a:t>
            </a:r>
            <a:r>
              <a:rPr lang="en-US" b="0"/>
              <a:t>(</a:t>
            </a:r>
            <a:r>
              <a:rPr lang="en-US" b="0">
                <a:solidFill>
                  <a:srgbClr val="FF3300"/>
                </a:solidFill>
              </a:rPr>
              <a:t>7</a:t>
            </a:r>
            <a:r>
              <a:rPr lang="en-US" b="0"/>
              <a:t>) = 3(</a:t>
            </a:r>
            <a:r>
              <a:rPr lang="en-US" b="0">
                <a:solidFill>
                  <a:srgbClr val="FF3300"/>
                </a:solidFill>
              </a:rPr>
              <a:t>7</a:t>
            </a:r>
            <a:r>
              <a:rPr lang="en-US" b="0"/>
              <a:t>) + 2</a:t>
            </a:r>
            <a:endParaRPr lang="en-US" b="0" i="1"/>
          </a:p>
        </p:txBody>
      </p:sp>
      <p:sp>
        <p:nvSpPr>
          <p:cNvPr id="304143" name="Text Box 15"/>
          <p:cNvSpPr txBox="1">
            <a:spLocks noChangeArrowheads="1"/>
          </p:cNvSpPr>
          <p:nvPr/>
        </p:nvSpPr>
        <p:spPr bwMode="auto">
          <a:xfrm>
            <a:off x="2842320" y="3140968"/>
            <a:ext cx="1274708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i="1">
                <a:solidFill>
                  <a:srgbClr val="3333FF"/>
                </a:solidFill>
                <a:latin typeface="Arial" charset="0"/>
              </a:rPr>
              <a:t>Substitute </a:t>
            </a:r>
          </a:p>
          <a:p>
            <a:r>
              <a:rPr lang="en-US" b="0" i="1">
                <a:solidFill>
                  <a:srgbClr val="3333FF"/>
                </a:solidFill>
                <a:latin typeface="Arial" charset="0"/>
              </a:rPr>
              <a:t>7 for x.</a:t>
            </a:r>
          </a:p>
        </p:txBody>
      </p:sp>
      <p:sp>
        <p:nvSpPr>
          <p:cNvPr id="304144" name="Text Box 16"/>
          <p:cNvSpPr txBox="1">
            <a:spLocks noChangeArrowheads="1"/>
          </p:cNvSpPr>
          <p:nvPr/>
        </p:nvSpPr>
        <p:spPr bwMode="auto">
          <a:xfrm>
            <a:off x="251520" y="2636912"/>
            <a:ext cx="160011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i="1" dirty="0"/>
              <a:t>f</a:t>
            </a:r>
            <a:r>
              <a:rPr lang="en-US" b="0" dirty="0"/>
              <a:t>(x) = 3(</a:t>
            </a:r>
            <a:r>
              <a:rPr lang="en-US" b="0" i="1" dirty="0"/>
              <a:t>x</a:t>
            </a:r>
            <a:r>
              <a:rPr lang="en-US" b="0" dirty="0"/>
              <a:t>) + 2</a:t>
            </a:r>
            <a:endParaRPr lang="en-US" b="0" i="1" dirty="0"/>
          </a:p>
        </p:txBody>
      </p:sp>
      <p:sp>
        <p:nvSpPr>
          <p:cNvPr id="304146" name="Text Box 18"/>
          <p:cNvSpPr txBox="1">
            <a:spLocks noChangeArrowheads="1"/>
          </p:cNvSpPr>
          <p:nvPr/>
        </p:nvSpPr>
        <p:spPr bwMode="auto">
          <a:xfrm>
            <a:off x="956370" y="4545906"/>
            <a:ext cx="9286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= 23</a:t>
            </a:r>
          </a:p>
        </p:txBody>
      </p:sp>
      <p:sp>
        <p:nvSpPr>
          <p:cNvPr id="304147" name="Text Box 19"/>
          <p:cNvSpPr txBox="1">
            <a:spLocks noChangeArrowheads="1"/>
          </p:cNvSpPr>
          <p:nvPr/>
        </p:nvSpPr>
        <p:spPr bwMode="auto">
          <a:xfrm>
            <a:off x="2918520" y="3942656"/>
            <a:ext cx="13366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i="1">
                <a:solidFill>
                  <a:srgbClr val="3333FF"/>
                </a:solidFill>
                <a:latin typeface="Arial" charset="0"/>
              </a:rPr>
              <a:t>Simplify.</a:t>
            </a:r>
          </a:p>
        </p:txBody>
      </p:sp>
      <p:sp>
        <p:nvSpPr>
          <p:cNvPr id="304150" name="Text Box 22"/>
          <p:cNvSpPr txBox="1">
            <a:spLocks noChangeArrowheads="1"/>
          </p:cNvSpPr>
          <p:nvPr/>
        </p:nvSpPr>
        <p:spPr bwMode="auto">
          <a:xfrm>
            <a:off x="4587453" y="3284984"/>
            <a:ext cx="87556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dirty="0">
                <a:solidFill>
                  <a:srgbClr val="FF3300"/>
                </a:solidFill>
              </a:rPr>
              <a:t>–4</a:t>
            </a:r>
            <a:r>
              <a:rPr lang="en-US" b="0" dirty="0"/>
              <a:t>) </a:t>
            </a:r>
            <a:r>
              <a:rPr lang="en-US" b="0" dirty="0" smtClean="0"/>
              <a:t>=</a:t>
            </a:r>
            <a:endParaRPr lang="en-US" b="0" dirty="0"/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323528" y="188640"/>
            <a:ext cx="6192688" cy="369332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0" dirty="0"/>
              <a:t>You can think of a function as an input-output machine.</a:t>
            </a: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6629400" y="-27384"/>
            <a:ext cx="12731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input</a:t>
            </a: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 rot="1292209">
            <a:off x="8001000" y="3173016"/>
            <a:ext cx="6191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20" name="AutoShape 29"/>
          <p:cNvSpPr>
            <a:spLocks noChangeArrowheads="1"/>
          </p:cNvSpPr>
          <p:nvPr/>
        </p:nvSpPr>
        <p:spPr bwMode="auto">
          <a:xfrm>
            <a:off x="5791200" y="658416"/>
            <a:ext cx="2819400" cy="2286000"/>
          </a:xfrm>
          <a:prstGeom prst="cube">
            <a:avLst>
              <a:gd name="adj" fmla="val 25000"/>
            </a:avLst>
          </a:prstGeom>
          <a:solidFill>
            <a:srgbClr val="CEE1FE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21" name="AutoShape 30"/>
          <p:cNvSpPr>
            <a:spLocks noChangeArrowheads="1"/>
          </p:cNvSpPr>
          <p:nvPr/>
        </p:nvSpPr>
        <p:spPr bwMode="auto">
          <a:xfrm>
            <a:off x="6781800" y="437754"/>
            <a:ext cx="835025" cy="723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EE1FE"/>
          </a:solidFill>
          <a:ln w="317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6769100" y="353616"/>
            <a:ext cx="4921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x</a:t>
            </a:r>
            <a:r>
              <a:rPr lang="en-US"/>
              <a:t> </a:t>
            </a:r>
            <a:endParaRPr lang="en-US" i="1"/>
          </a:p>
        </p:txBody>
      </p:sp>
      <p:sp>
        <p:nvSpPr>
          <p:cNvPr id="23" name="Text Box 34"/>
          <p:cNvSpPr txBox="1">
            <a:spLocks noChangeArrowheads="1"/>
          </p:cNvSpPr>
          <p:nvPr/>
        </p:nvSpPr>
        <p:spPr bwMode="auto">
          <a:xfrm>
            <a:off x="6003925" y="1268016"/>
            <a:ext cx="1064715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function</a:t>
            </a:r>
          </a:p>
          <a:p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)=5</a:t>
            </a:r>
            <a:r>
              <a:rPr lang="en-US" i="1" dirty="0"/>
              <a:t>x</a:t>
            </a:r>
          </a:p>
        </p:txBody>
      </p:sp>
      <p:sp>
        <p:nvSpPr>
          <p:cNvPr id="24" name="AutoShape 35"/>
          <p:cNvSpPr>
            <a:spLocks noChangeArrowheads="1"/>
          </p:cNvSpPr>
          <p:nvPr/>
        </p:nvSpPr>
        <p:spPr bwMode="auto">
          <a:xfrm rot="5400000">
            <a:off x="7962900" y="1763316"/>
            <a:ext cx="1143000" cy="6096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25" name="Text Box 36"/>
          <p:cNvSpPr txBox="1">
            <a:spLocks noChangeArrowheads="1"/>
          </p:cNvSpPr>
          <p:nvPr/>
        </p:nvSpPr>
        <p:spPr bwMode="auto">
          <a:xfrm>
            <a:off x="7848600" y="3782616"/>
            <a:ext cx="13176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output</a:t>
            </a:r>
          </a:p>
        </p:txBody>
      </p:sp>
      <p:sp>
        <p:nvSpPr>
          <p:cNvPr id="26" name="Text Box 38"/>
          <p:cNvSpPr txBox="1">
            <a:spLocks noChangeArrowheads="1"/>
          </p:cNvSpPr>
          <p:nvPr/>
        </p:nvSpPr>
        <p:spPr bwMode="auto">
          <a:xfrm rot="1512090">
            <a:off x="8534400" y="3053954"/>
            <a:ext cx="6048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</a:t>
            </a:r>
            <a:r>
              <a:rPr lang="en-US" i="1"/>
              <a:t>x</a:t>
            </a:r>
            <a:endParaRPr lang="en-US"/>
          </a:p>
        </p:txBody>
      </p:sp>
      <p:grpSp>
        <p:nvGrpSpPr>
          <p:cNvPr id="27" name="Group 43"/>
          <p:cNvGrpSpPr>
            <a:grpSpLocks/>
          </p:cNvGrpSpPr>
          <p:nvPr/>
        </p:nvGrpSpPr>
        <p:grpSpPr bwMode="auto">
          <a:xfrm>
            <a:off x="6329363" y="2106216"/>
            <a:ext cx="757237" cy="671513"/>
            <a:chOff x="1632" y="1248"/>
            <a:chExt cx="2682" cy="2286"/>
          </a:xfrm>
        </p:grpSpPr>
        <p:sp>
          <p:nvSpPr>
            <p:cNvPr id="28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en-CA"/>
            </a:p>
          </p:txBody>
        </p:sp>
        <p:sp>
          <p:nvSpPr>
            <p:cNvPr id="29" name="AutoShape 45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en-CA"/>
            </a:p>
          </p:txBody>
        </p:sp>
        <p:sp>
          <p:nvSpPr>
            <p:cNvPr id="30" name="AutoShape 46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en-CA"/>
            </a:p>
          </p:txBody>
        </p:sp>
      </p:grpSp>
      <p:sp>
        <p:nvSpPr>
          <p:cNvPr id="31" name="Text Box 47"/>
          <p:cNvSpPr txBox="1">
            <a:spLocks noChangeArrowheads="1"/>
          </p:cNvSpPr>
          <p:nvPr/>
        </p:nvSpPr>
        <p:spPr bwMode="auto">
          <a:xfrm rot="-2209670">
            <a:off x="7010400" y="615554"/>
            <a:ext cx="4016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32" name="Text Box 48"/>
          <p:cNvSpPr txBox="1">
            <a:spLocks noChangeArrowheads="1"/>
          </p:cNvSpPr>
          <p:nvPr/>
        </p:nvSpPr>
        <p:spPr bwMode="auto">
          <a:xfrm>
            <a:off x="8518525" y="3434954"/>
            <a:ext cx="6191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30</a:t>
            </a:r>
          </a:p>
        </p:txBody>
      </p:sp>
      <p:sp>
        <p:nvSpPr>
          <p:cNvPr id="33" name="AutoShape 49"/>
          <p:cNvSpPr>
            <a:spLocks noChangeArrowheads="1"/>
          </p:cNvSpPr>
          <p:nvPr/>
        </p:nvSpPr>
        <p:spPr bwMode="auto">
          <a:xfrm rot="5400000">
            <a:off x="8442325" y="2147491"/>
            <a:ext cx="485775" cy="612775"/>
          </a:xfrm>
          <a:prstGeom prst="moon">
            <a:avLst>
              <a:gd name="adj" fmla="val 87500"/>
            </a:avLst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CA"/>
          </a:p>
        </p:txBody>
      </p:sp>
      <p:grpSp>
        <p:nvGrpSpPr>
          <p:cNvPr id="34" name="Group 55"/>
          <p:cNvGrpSpPr>
            <a:grpSpLocks/>
          </p:cNvGrpSpPr>
          <p:nvPr/>
        </p:nvGrpSpPr>
        <p:grpSpPr bwMode="auto">
          <a:xfrm rot="10800000">
            <a:off x="5367338" y="1268016"/>
            <a:ext cx="438150" cy="381000"/>
            <a:chOff x="2748" y="3534"/>
            <a:chExt cx="276" cy="240"/>
          </a:xfrm>
        </p:grpSpPr>
        <p:sp>
          <p:nvSpPr>
            <p:cNvPr id="35" name="Line 52"/>
            <p:cNvSpPr>
              <a:spLocks noChangeShapeType="1"/>
            </p:cNvSpPr>
            <p:nvPr/>
          </p:nvSpPr>
          <p:spPr bwMode="auto">
            <a:xfrm>
              <a:off x="2880" y="3552"/>
              <a:ext cx="14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CA"/>
            </a:p>
          </p:txBody>
        </p:sp>
        <p:sp>
          <p:nvSpPr>
            <p:cNvPr id="36" name="Line 53"/>
            <p:cNvSpPr>
              <a:spLocks noChangeShapeType="1"/>
            </p:cNvSpPr>
            <p:nvPr/>
          </p:nvSpPr>
          <p:spPr bwMode="auto">
            <a:xfrm>
              <a:off x="2748" y="3753"/>
              <a:ext cx="14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CA"/>
            </a:p>
          </p:txBody>
        </p:sp>
        <p:sp>
          <p:nvSpPr>
            <p:cNvPr id="37" name="Line 54"/>
            <p:cNvSpPr>
              <a:spLocks noChangeShapeType="1"/>
            </p:cNvSpPr>
            <p:nvPr/>
          </p:nvSpPr>
          <p:spPr bwMode="auto">
            <a:xfrm>
              <a:off x="2880" y="3534"/>
              <a:ext cx="0" cy="24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CA"/>
            </a:p>
          </p:txBody>
        </p:sp>
      </p:grpSp>
      <p:sp>
        <p:nvSpPr>
          <p:cNvPr id="38" name="Text Box 56"/>
          <p:cNvSpPr txBox="1">
            <a:spLocks noChangeArrowheads="1"/>
          </p:cNvSpPr>
          <p:nvPr/>
        </p:nvSpPr>
        <p:spPr bwMode="auto">
          <a:xfrm>
            <a:off x="7213600" y="367904"/>
            <a:ext cx="4016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39552" y="620688"/>
            <a:ext cx="453650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What is the machine doing to the inputs?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04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04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0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04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04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04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04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04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0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04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04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04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04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0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04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04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0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04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04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2" dur="1000"/>
                                        <p:tgtEl>
                                          <p:spTgt spid="30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2" grpId="0" build="p"/>
      <p:bldP spid="304133" grpId="0" build="p"/>
      <p:bldP spid="304134" grpId="0" build="p"/>
      <p:bldP spid="304144" grpId="0" build="p"/>
      <p:bldP spid="304146" grpId="0"/>
      <p:bldP spid="304150" grpId="0"/>
      <p:bldP spid="19" grpId="0"/>
      <p:bldP spid="26" grpId="0"/>
      <p:bldP spid="32" grpId="0"/>
      <p:bldP spid="38" grpId="0"/>
      <p:bldP spid="39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4" name="Text Box 4"/>
          <p:cNvSpPr txBox="1">
            <a:spLocks noChangeArrowheads="1"/>
          </p:cNvSpPr>
          <p:nvPr/>
        </p:nvSpPr>
        <p:spPr bwMode="auto">
          <a:xfrm>
            <a:off x="179512" y="231053"/>
            <a:ext cx="89279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2406650" indent="-2406650"/>
            <a:r>
              <a:rPr lang="en-US" altLang="en-US" b="0" dirty="0" smtClean="0">
                <a:solidFill>
                  <a:srgbClr val="006699"/>
                </a:solidFill>
                <a:latin typeface="Arial Black" pitchFamily="34" charset="0"/>
              </a:rPr>
              <a:t>Example </a:t>
            </a:r>
            <a:r>
              <a:rPr lang="en-US" altLang="en-US" b="0" dirty="0">
                <a:solidFill>
                  <a:srgbClr val="006699"/>
                </a:solidFill>
                <a:latin typeface="Arial Black" pitchFamily="34" charset="0"/>
              </a:rPr>
              <a:t>5: Finding the Reasonable Range </a:t>
            </a:r>
            <a:r>
              <a:rPr lang="en-US" altLang="en-US" b="0" dirty="0" smtClean="0">
                <a:solidFill>
                  <a:srgbClr val="006699"/>
                </a:solidFill>
                <a:latin typeface="Arial Black" pitchFamily="34" charset="0"/>
              </a:rPr>
              <a:t>and </a:t>
            </a:r>
            <a:r>
              <a:rPr lang="en-US" altLang="en-US" b="0" dirty="0">
                <a:solidFill>
                  <a:srgbClr val="006699"/>
                </a:solidFill>
                <a:latin typeface="Arial Black" pitchFamily="34" charset="0"/>
              </a:rPr>
              <a:t>Domain of a Function </a:t>
            </a:r>
            <a:endParaRPr lang="en-US" altLang="en-US" sz="2600" b="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12325" name="Text Box 5"/>
          <p:cNvSpPr txBox="1">
            <a:spLocks noChangeArrowheads="1"/>
          </p:cNvSpPr>
          <p:nvPr/>
        </p:nvSpPr>
        <p:spPr bwMode="auto">
          <a:xfrm>
            <a:off x="381000" y="1129531"/>
            <a:ext cx="8686800" cy="643285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Write a function to describe the situation. Find a reasonable domain and range of the function.</a:t>
            </a:r>
          </a:p>
        </p:txBody>
      </p:sp>
      <p:sp>
        <p:nvSpPr>
          <p:cNvPr id="312326" name="Text Box 6"/>
          <p:cNvSpPr txBox="1">
            <a:spLocks noChangeArrowheads="1"/>
          </p:cNvSpPr>
          <p:nvPr/>
        </p:nvSpPr>
        <p:spPr bwMode="auto">
          <a:xfrm>
            <a:off x="381000" y="684312"/>
            <a:ext cx="8229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Joe has enough money to buy 1, 2, or 3 DVDs at $15.00 each.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624136" y="2996952"/>
            <a:ext cx="8032750" cy="457200"/>
            <a:chOff x="432" y="2400"/>
            <a:chExt cx="5060" cy="288"/>
          </a:xfrm>
        </p:grpSpPr>
        <p:sp>
          <p:nvSpPr>
            <p:cNvPr id="312328" name="Text Box 8"/>
            <p:cNvSpPr txBox="1">
              <a:spLocks noChangeArrowheads="1"/>
            </p:cNvSpPr>
            <p:nvPr/>
          </p:nvSpPr>
          <p:spPr bwMode="auto">
            <a:xfrm>
              <a:off x="432" y="2400"/>
              <a:ext cx="134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 dirty="0">
                  <a:solidFill>
                    <a:srgbClr val="3333FF"/>
                  </a:solidFill>
                </a:rPr>
                <a:t>Money spent</a:t>
              </a:r>
            </a:p>
          </p:txBody>
        </p:sp>
        <p:sp>
          <p:nvSpPr>
            <p:cNvPr id="312329" name="Text Box 9"/>
            <p:cNvSpPr txBox="1">
              <a:spLocks noChangeArrowheads="1"/>
            </p:cNvSpPr>
            <p:nvPr/>
          </p:nvSpPr>
          <p:spPr bwMode="auto">
            <a:xfrm>
              <a:off x="1968" y="2400"/>
              <a:ext cx="3524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>
                  <a:solidFill>
                    <a:srgbClr val="FF6600"/>
                  </a:solidFill>
                </a:rPr>
                <a:t>is</a:t>
              </a:r>
              <a:r>
                <a:rPr lang="en-US" b="0"/>
                <a:t>       </a:t>
              </a:r>
              <a:r>
                <a:rPr lang="en-US" b="0">
                  <a:solidFill>
                    <a:srgbClr val="800080"/>
                  </a:solidFill>
                </a:rPr>
                <a:t>$15.00</a:t>
              </a:r>
              <a:r>
                <a:rPr lang="en-US" b="0"/>
                <a:t>     for each       </a:t>
              </a:r>
              <a:r>
                <a:rPr lang="en-US" b="0">
                  <a:solidFill>
                    <a:srgbClr val="009900"/>
                  </a:solidFill>
                </a:rPr>
                <a:t>DVD.</a:t>
              </a:r>
            </a:p>
          </p:txBody>
        </p:sp>
      </p:grpSp>
      <p:sp>
        <p:nvSpPr>
          <p:cNvPr id="312332" name="Text Box 12"/>
          <p:cNvSpPr txBox="1">
            <a:spLocks noChangeArrowheads="1"/>
          </p:cNvSpPr>
          <p:nvPr/>
        </p:nvSpPr>
        <p:spPr bwMode="auto">
          <a:xfrm>
            <a:off x="1762447" y="3403848"/>
            <a:ext cx="70580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i="1">
                <a:solidFill>
                  <a:srgbClr val="3333FF"/>
                </a:solidFill>
              </a:rPr>
              <a:t>f</a:t>
            </a:r>
            <a:r>
              <a:rPr lang="en-US" b="0">
                <a:solidFill>
                  <a:srgbClr val="3333FF"/>
                </a:solidFill>
              </a:rPr>
              <a:t>(</a:t>
            </a:r>
            <a:r>
              <a:rPr lang="en-US" b="0" i="1">
                <a:solidFill>
                  <a:srgbClr val="3333FF"/>
                </a:solidFill>
              </a:rPr>
              <a:t>x</a:t>
            </a:r>
            <a:r>
              <a:rPr lang="en-US" b="0">
                <a:solidFill>
                  <a:srgbClr val="3333FF"/>
                </a:solidFill>
              </a:rPr>
              <a:t>)</a:t>
            </a:r>
            <a:r>
              <a:rPr lang="en-US" b="0"/>
              <a:t>           </a:t>
            </a:r>
            <a:r>
              <a:rPr lang="en-US" b="0">
                <a:solidFill>
                  <a:srgbClr val="FF6600"/>
                </a:solidFill>
              </a:rPr>
              <a:t>=</a:t>
            </a:r>
            <a:r>
              <a:rPr lang="en-US" b="0"/>
              <a:t>       </a:t>
            </a:r>
            <a:r>
              <a:rPr lang="en-US" b="0">
                <a:solidFill>
                  <a:srgbClr val="800080"/>
                </a:solidFill>
              </a:rPr>
              <a:t>$15.00</a:t>
            </a:r>
            <a:r>
              <a:rPr lang="en-US" b="0" i="1"/>
              <a:t>           </a:t>
            </a:r>
            <a:r>
              <a:rPr lang="en-US" sz="2000" b="0"/>
              <a:t>•               </a:t>
            </a:r>
            <a:r>
              <a:rPr lang="en-US" sz="2000" b="0">
                <a:solidFill>
                  <a:srgbClr val="009900"/>
                </a:solidFill>
              </a:rPr>
              <a:t> </a:t>
            </a:r>
            <a:r>
              <a:rPr lang="en-US" b="0" i="1">
                <a:solidFill>
                  <a:srgbClr val="009900"/>
                </a:solidFill>
              </a:rPr>
              <a:t>x</a:t>
            </a:r>
            <a:r>
              <a:rPr lang="en-US" b="0" i="1"/>
              <a:t> </a:t>
            </a:r>
          </a:p>
        </p:txBody>
      </p:sp>
      <p:sp>
        <p:nvSpPr>
          <p:cNvPr id="312333" name="Text Box 13"/>
          <p:cNvSpPr txBox="1">
            <a:spLocks noChangeArrowheads="1"/>
          </p:cNvSpPr>
          <p:nvPr/>
        </p:nvSpPr>
        <p:spPr bwMode="auto">
          <a:xfrm>
            <a:off x="395536" y="3848670"/>
            <a:ext cx="8534400" cy="457200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 dirty="0"/>
              <a:t>If Joe buys </a:t>
            </a:r>
            <a:r>
              <a:rPr lang="en-US" b="0" i="1" dirty="0"/>
              <a:t>x</a:t>
            </a:r>
            <a:r>
              <a:rPr lang="en-US" b="0" dirty="0"/>
              <a:t> DVDs, he will spend </a:t>
            </a: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) = 15</a:t>
            </a:r>
            <a:r>
              <a:rPr lang="en-US" b="0" i="1" dirty="0"/>
              <a:t>x </a:t>
            </a:r>
            <a:r>
              <a:rPr lang="en-US" b="0" dirty="0"/>
              <a:t>dollars.</a:t>
            </a:r>
          </a:p>
        </p:txBody>
      </p:sp>
      <p:sp>
        <p:nvSpPr>
          <p:cNvPr id="312334" name="Text Box 14"/>
          <p:cNvSpPr txBox="1">
            <a:spLocks noChangeArrowheads="1"/>
          </p:cNvSpPr>
          <p:nvPr/>
        </p:nvSpPr>
        <p:spPr bwMode="auto">
          <a:xfrm>
            <a:off x="323528" y="4509120"/>
            <a:ext cx="8280920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0" dirty="0"/>
              <a:t>Joe only has enough money to purchase 1, 2,  or 3 DVDs. A reasonable domain is {1, 2, 3</a:t>
            </a:r>
            <a:r>
              <a:rPr lang="en-US" b="0" dirty="0" smtClean="0"/>
              <a:t>}.</a:t>
            </a:r>
          </a:p>
          <a:p>
            <a:r>
              <a:rPr lang="en-US" dirty="0" smtClean="0"/>
              <a:t>Could 1.5 be one of the x-values in the domain?</a:t>
            </a:r>
            <a:endParaRPr lang="en-US" b="0" dirty="0"/>
          </a:p>
        </p:txBody>
      </p:sp>
      <p:sp>
        <p:nvSpPr>
          <p:cNvPr id="11" name="TextBox 10"/>
          <p:cNvSpPr txBox="1"/>
          <p:nvPr/>
        </p:nvSpPr>
        <p:spPr>
          <a:xfrm>
            <a:off x="467544" y="1916832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How many DVDs will Joe buy?</a:t>
            </a:r>
          </a:p>
          <a:p>
            <a:r>
              <a:rPr lang="en-CA" dirty="0" smtClean="0"/>
              <a:t>So what are our variable?</a:t>
            </a:r>
            <a:endParaRPr lang="en-CA" dirty="0"/>
          </a:p>
        </p:txBody>
      </p:sp>
      <p:grpSp>
        <p:nvGrpSpPr>
          <p:cNvPr id="12" name="Group 89"/>
          <p:cNvGrpSpPr>
            <a:grpSpLocks/>
          </p:cNvGrpSpPr>
          <p:nvPr/>
        </p:nvGrpSpPr>
        <p:grpSpPr bwMode="auto">
          <a:xfrm>
            <a:off x="251520" y="5602560"/>
            <a:ext cx="6324600" cy="1066800"/>
            <a:chOff x="768" y="2496"/>
            <a:chExt cx="3984" cy="672"/>
          </a:xfrm>
        </p:grpSpPr>
        <p:sp>
          <p:nvSpPr>
            <p:cNvPr id="13" name="Rectangle 43"/>
            <p:cNvSpPr>
              <a:spLocks noChangeArrowheads="1"/>
            </p:cNvSpPr>
            <p:nvPr/>
          </p:nvSpPr>
          <p:spPr bwMode="auto">
            <a:xfrm>
              <a:off x="3648" y="2832"/>
              <a:ext cx="1104" cy="33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 b="0">
                <a:latin typeface="Times New Roman" pitchFamily="18" charset="0"/>
              </a:endParaRPr>
            </a:p>
          </p:txBody>
        </p:sp>
        <p:sp>
          <p:nvSpPr>
            <p:cNvPr id="14" name="Rectangle 42"/>
            <p:cNvSpPr>
              <a:spLocks noChangeArrowheads="1"/>
            </p:cNvSpPr>
            <p:nvPr/>
          </p:nvSpPr>
          <p:spPr bwMode="auto">
            <a:xfrm>
              <a:off x="2592" y="2832"/>
              <a:ext cx="1056" cy="33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 b="0">
                <a:latin typeface="Times New Roman" pitchFamily="18" charset="0"/>
              </a:endParaRPr>
            </a:p>
          </p:txBody>
        </p:sp>
        <p:sp>
          <p:nvSpPr>
            <p:cNvPr id="15" name="Rectangle 41"/>
            <p:cNvSpPr>
              <a:spLocks noChangeArrowheads="1"/>
            </p:cNvSpPr>
            <p:nvPr/>
          </p:nvSpPr>
          <p:spPr bwMode="auto">
            <a:xfrm>
              <a:off x="2496" y="2832"/>
              <a:ext cx="1056" cy="33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 b="0">
                <a:latin typeface="Times New Roman" pitchFamily="18" charset="0"/>
              </a:endParaRPr>
            </a:p>
          </p:txBody>
        </p:sp>
        <p:sp>
          <p:nvSpPr>
            <p:cNvPr id="16" name="Rectangle 40"/>
            <p:cNvSpPr>
              <a:spLocks noChangeArrowheads="1"/>
            </p:cNvSpPr>
            <p:nvPr/>
          </p:nvSpPr>
          <p:spPr bwMode="auto">
            <a:xfrm>
              <a:off x="1344" y="2832"/>
              <a:ext cx="912" cy="33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 b="0">
                <a:latin typeface="Times New Roman" pitchFamily="18" charset="0"/>
              </a:endParaRPr>
            </a:p>
          </p:txBody>
        </p:sp>
        <p:sp>
          <p:nvSpPr>
            <p:cNvPr id="17" name="Rectangle 39"/>
            <p:cNvSpPr>
              <a:spLocks noChangeArrowheads="1"/>
            </p:cNvSpPr>
            <p:nvPr/>
          </p:nvSpPr>
          <p:spPr bwMode="auto">
            <a:xfrm>
              <a:off x="768" y="2832"/>
              <a:ext cx="576" cy="336"/>
            </a:xfrm>
            <a:prstGeom prst="rect">
              <a:avLst/>
            </a:prstGeom>
            <a:solidFill>
              <a:srgbClr val="99FF66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 b="0">
                <a:latin typeface="Times New Roman" pitchFamily="18" charset="0"/>
              </a:endParaRPr>
            </a:p>
          </p:txBody>
        </p:sp>
        <p:sp>
          <p:nvSpPr>
            <p:cNvPr id="18" name="Rectangle 37"/>
            <p:cNvSpPr>
              <a:spLocks noChangeArrowheads="1"/>
            </p:cNvSpPr>
            <p:nvPr/>
          </p:nvSpPr>
          <p:spPr bwMode="auto">
            <a:xfrm>
              <a:off x="2592" y="2496"/>
              <a:ext cx="1056" cy="33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 b="0">
                <a:latin typeface="Times New Roman" pitchFamily="18" charset="0"/>
              </a:endParaRPr>
            </a:p>
          </p:txBody>
        </p:sp>
        <p:sp>
          <p:nvSpPr>
            <p:cNvPr id="19" name="Rectangle 35"/>
            <p:cNvSpPr>
              <a:spLocks noChangeArrowheads="1"/>
            </p:cNvSpPr>
            <p:nvPr/>
          </p:nvSpPr>
          <p:spPr bwMode="auto">
            <a:xfrm>
              <a:off x="1344" y="2496"/>
              <a:ext cx="912" cy="33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 b="0">
                <a:latin typeface="Times New Roman" pitchFamily="18" charset="0"/>
              </a:endParaRPr>
            </a:p>
          </p:txBody>
        </p:sp>
        <p:sp>
          <p:nvSpPr>
            <p:cNvPr id="20" name="Rectangle 34"/>
            <p:cNvSpPr>
              <a:spLocks noChangeArrowheads="1"/>
            </p:cNvSpPr>
            <p:nvPr/>
          </p:nvSpPr>
          <p:spPr bwMode="auto">
            <a:xfrm>
              <a:off x="768" y="2496"/>
              <a:ext cx="576" cy="336"/>
            </a:xfrm>
            <a:prstGeom prst="rect">
              <a:avLst/>
            </a:prstGeom>
            <a:solidFill>
              <a:srgbClr val="99FF66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 b="0">
                <a:latin typeface="Times New Roman" pitchFamily="18" charset="0"/>
              </a:endParaRPr>
            </a:p>
          </p:txBody>
        </p:sp>
        <p:sp>
          <p:nvSpPr>
            <p:cNvPr id="21" name="Line 44"/>
            <p:cNvSpPr>
              <a:spLocks noChangeShapeType="1"/>
            </p:cNvSpPr>
            <p:nvPr/>
          </p:nvSpPr>
          <p:spPr bwMode="auto">
            <a:xfrm>
              <a:off x="768" y="2496"/>
              <a:ext cx="39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CA"/>
            </a:p>
          </p:txBody>
        </p:sp>
        <p:sp>
          <p:nvSpPr>
            <p:cNvPr id="22" name="Line 45"/>
            <p:cNvSpPr>
              <a:spLocks noChangeShapeType="1"/>
            </p:cNvSpPr>
            <p:nvPr/>
          </p:nvSpPr>
          <p:spPr bwMode="auto">
            <a:xfrm>
              <a:off x="768" y="2832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CA"/>
            </a:p>
          </p:txBody>
        </p:sp>
        <p:sp>
          <p:nvSpPr>
            <p:cNvPr id="23" name="Line 46"/>
            <p:cNvSpPr>
              <a:spLocks noChangeShapeType="1"/>
            </p:cNvSpPr>
            <p:nvPr/>
          </p:nvSpPr>
          <p:spPr bwMode="auto">
            <a:xfrm>
              <a:off x="768" y="3168"/>
              <a:ext cx="39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CA"/>
            </a:p>
          </p:txBody>
        </p:sp>
        <p:sp>
          <p:nvSpPr>
            <p:cNvPr id="24" name="Line 47"/>
            <p:cNvSpPr>
              <a:spLocks noChangeShapeType="1"/>
            </p:cNvSpPr>
            <p:nvPr/>
          </p:nvSpPr>
          <p:spPr bwMode="auto">
            <a:xfrm>
              <a:off x="768" y="2496"/>
              <a:ext cx="0" cy="6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CA"/>
            </a:p>
          </p:txBody>
        </p:sp>
        <p:sp>
          <p:nvSpPr>
            <p:cNvPr id="25" name="Line 48"/>
            <p:cNvSpPr>
              <a:spLocks noChangeShapeType="1"/>
            </p:cNvSpPr>
            <p:nvPr/>
          </p:nvSpPr>
          <p:spPr bwMode="auto">
            <a:xfrm>
              <a:off x="1344" y="2496"/>
              <a:ext cx="0" cy="6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CA"/>
            </a:p>
          </p:txBody>
        </p:sp>
        <p:sp>
          <p:nvSpPr>
            <p:cNvPr id="26" name="Line 50"/>
            <p:cNvSpPr>
              <a:spLocks noChangeShapeType="1"/>
            </p:cNvSpPr>
            <p:nvPr/>
          </p:nvSpPr>
          <p:spPr bwMode="auto">
            <a:xfrm>
              <a:off x="2536" y="2496"/>
              <a:ext cx="0" cy="6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CA"/>
            </a:p>
          </p:txBody>
        </p:sp>
        <p:sp>
          <p:nvSpPr>
            <p:cNvPr id="27" name="Line 51"/>
            <p:cNvSpPr>
              <a:spLocks noChangeShapeType="1"/>
            </p:cNvSpPr>
            <p:nvPr/>
          </p:nvSpPr>
          <p:spPr bwMode="auto">
            <a:xfrm>
              <a:off x="3648" y="2496"/>
              <a:ext cx="0" cy="6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CA"/>
            </a:p>
          </p:txBody>
        </p:sp>
        <p:sp>
          <p:nvSpPr>
            <p:cNvPr id="28" name="Line 52"/>
            <p:cNvSpPr>
              <a:spLocks noChangeShapeType="1"/>
            </p:cNvSpPr>
            <p:nvPr/>
          </p:nvSpPr>
          <p:spPr bwMode="auto">
            <a:xfrm>
              <a:off x="4752" y="2496"/>
              <a:ext cx="0" cy="6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CA"/>
            </a:p>
          </p:txBody>
        </p:sp>
        <p:sp>
          <p:nvSpPr>
            <p:cNvPr id="29" name="Text Box 56"/>
            <p:cNvSpPr txBox="1">
              <a:spLocks noChangeArrowheads="1"/>
            </p:cNvSpPr>
            <p:nvPr/>
          </p:nvSpPr>
          <p:spPr bwMode="auto">
            <a:xfrm>
              <a:off x="960" y="2544"/>
              <a:ext cx="244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/>
                <a:t>x</a:t>
              </a:r>
            </a:p>
          </p:txBody>
        </p:sp>
        <p:sp>
          <p:nvSpPr>
            <p:cNvPr id="30" name="Text Box 59"/>
            <p:cNvSpPr txBox="1">
              <a:spLocks noChangeArrowheads="1"/>
            </p:cNvSpPr>
            <p:nvPr/>
          </p:nvSpPr>
          <p:spPr bwMode="auto">
            <a:xfrm>
              <a:off x="1824" y="2535"/>
              <a:ext cx="22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FF9900"/>
                  </a:solidFill>
                </a:rPr>
                <a:t>1</a:t>
              </a:r>
            </a:p>
          </p:txBody>
        </p:sp>
        <p:sp>
          <p:nvSpPr>
            <p:cNvPr id="31" name="Text Box 60"/>
            <p:cNvSpPr txBox="1">
              <a:spLocks noChangeArrowheads="1"/>
            </p:cNvSpPr>
            <p:nvPr/>
          </p:nvSpPr>
          <p:spPr bwMode="auto">
            <a:xfrm>
              <a:off x="2976" y="2538"/>
              <a:ext cx="22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FF9900"/>
                  </a:solidFill>
                </a:rPr>
                <a:t>2</a:t>
              </a:r>
            </a:p>
          </p:txBody>
        </p:sp>
        <p:sp>
          <p:nvSpPr>
            <p:cNvPr id="32" name="Text Box 61"/>
            <p:cNvSpPr txBox="1">
              <a:spLocks noChangeArrowheads="1"/>
            </p:cNvSpPr>
            <p:nvPr/>
          </p:nvSpPr>
          <p:spPr bwMode="auto">
            <a:xfrm>
              <a:off x="4080" y="2535"/>
              <a:ext cx="22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FF9900"/>
                  </a:solidFill>
                </a:rPr>
                <a:t>3</a:t>
              </a:r>
            </a:p>
          </p:txBody>
        </p:sp>
        <p:sp>
          <p:nvSpPr>
            <p:cNvPr id="33" name="Text Box 57"/>
            <p:cNvSpPr txBox="1">
              <a:spLocks noChangeArrowheads="1"/>
            </p:cNvSpPr>
            <p:nvPr/>
          </p:nvSpPr>
          <p:spPr bwMode="auto">
            <a:xfrm>
              <a:off x="780" y="2871"/>
              <a:ext cx="53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/>
                <a:t>f</a:t>
              </a:r>
              <a:r>
                <a:rPr lang="en-US"/>
                <a:t>(</a:t>
              </a:r>
              <a:r>
                <a:rPr lang="en-US" i="1"/>
                <a:t>x</a:t>
              </a:r>
              <a:r>
                <a:rPr lang="en-US"/>
                <a:t>)</a:t>
              </a:r>
              <a:endParaRPr lang="en-US" i="1"/>
            </a:p>
          </p:txBody>
        </p:sp>
        <p:sp>
          <p:nvSpPr>
            <p:cNvPr id="34" name="Text Box 66"/>
            <p:cNvSpPr txBox="1">
              <a:spLocks noChangeArrowheads="1"/>
            </p:cNvSpPr>
            <p:nvPr/>
          </p:nvSpPr>
          <p:spPr bwMode="auto">
            <a:xfrm>
              <a:off x="1392" y="2875"/>
              <a:ext cx="1109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15</a:t>
              </a:r>
              <a:r>
                <a:rPr lang="en-US" sz="2000">
                  <a:solidFill>
                    <a:srgbClr val="FF9900"/>
                  </a:solidFill>
                </a:rPr>
                <a:t>(1)</a:t>
              </a:r>
              <a:r>
                <a:rPr lang="en-US" sz="2000"/>
                <a:t> = </a:t>
              </a:r>
              <a:r>
                <a:rPr lang="en-US" sz="2000">
                  <a:solidFill>
                    <a:srgbClr val="800080"/>
                  </a:solidFill>
                </a:rPr>
                <a:t>15</a:t>
              </a:r>
            </a:p>
          </p:txBody>
        </p:sp>
        <p:sp>
          <p:nvSpPr>
            <p:cNvPr id="35" name="Text Box 68"/>
            <p:cNvSpPr txBox="1">
              <a:spLocks noChangeArrowheads="1"/>
            </p:cNvSpPr>
            <p:nvPr/>
          </p:nvSpPr>
          <p:spPr bwMode="auto">
            <a:xfrm>
              <a:off x="2528" y="2880"/>
              <a:ext cx="1109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15</a:t>
              </a:r>
              <a:r>
                <a:rPr lang="en-US" sz="2000">
                  <a:solidFill>
                    <a:srgbClr val="FF9900"/>
                  </a:solidFill>
                </a:rPr>
                <a:t>(2) </a:t>
              </a:r>
              <a:r>
                <a:rPr lang="en-US" sz="2000"/>
                <a:t>= </a:t>
              </a:r>
              <a:r>
                <a:rPr lang="en-US" sz="2000">
                  <a:solidFill>
                    <a:srgbClr val="800080"/>
                  </a:solidFill>
                </a:rPr>
                <a:t>30</a:t>
              </a:r>
            </a:p>
          </p:txBody>
        </p:sp>
        <p:sp>
          <p:nvSpPr>
            <p:cNvPr id="36" name="Text Box 75"/>
            <p:cNvSpPr txBox="1">
              <a:spLocks noChangeArrowheads="1"/>
            </p:cNvSpPr>
            <p:nvPr/>
          </p:nvSpPr>
          <p:spPr bwMode="auto">
            <a:xfrm>
              <a:off x="3627" y="2875"/>
              <a:ext cx="1109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15</a:t>
              </a:r>
              <a:r>
                <a:rPr lang="en-US" sz="2000">
                  <a:solidFill>
                    <a:srgbClr val="FF9900"/>
                  </a:solidFill>
                </a:rPr>
                <a:t>(3)</a:t>
              </a:r>
              <a:r>
                <a:rPr lang="en-US" sz="2000"/>
                <a:t> = </a:t>
              </a:r>
              <a:r>
                <a:rPr lang="en-US" sz="2000">
                  <a:solidFill>
                    <a:srgbClr val="800080"/>
                  </a:solidFill>
                </a:rPr>
                <a:t>45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6732240" y="5373216"/>
            <a:ext cx="223224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What is the range?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2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23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12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2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2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12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2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12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12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2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12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5" grpId="0" build="p" animBg="1"/>
      <p:bldP spid="312326" grpId="0" build="p"/>
      <p:bldP spid="312332" grpId="0"/>
      <p:bldP spid="312333" grpId="0" animBg="1"/>
      <p:bldP spid="312334" grpId="0"/>
      <p:bldP spid="11" grpId="0" build="p"/>
      <p:bldP spid="37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</TotalTime>
  <Words>584</Words>
  <Application>Microsoft Office PowerPoint</Application>
  <PresentationFormat>On-screen Show (4:3)</PresentationFormat>
  <Paragraphs>116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4.3 Writing Functions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4.3 Writing Functions</dc:title>
  <dc:creator>admin</dc:creator>
  <cp:lastModifiedBy>admin</cp:lastModifiedBy>
  <cp:revision>5</cp:revision>
  <dcterms:created xsi:type="dcterms:W3CDTF">2011-11-30T11:04:31Z</dcterms:created>
  <dcterms:modified xsi:type="dcterms:W3CDTF">2011-11-30T11:49:31Z</dcterms:modified>
</cp:coreProperties>
</file>