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D24E2-1B30-4063-9303-B818082465BF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1243D-2AA9-4AF5-8EB8-12A828D3808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8EDED-82A3-4C68-A375-E948A89266D9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3DA99-9217-46EF-96A1-67A90E1F7CE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AC278-38CD-4722-ABF2-DE040DD96708}" type="datetimeFigureOut">
              <a:rPr lang="en-CA" smtClean="0"/>
              <a:pPr/>
              <a:t>01/03/2012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53FEF8-3C60-4657-837A-E594D49135A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172200" cy="1894362"/>
          </a:xfrm>
        </p:spPr>
        <p:txBody>
          <a:bodyPr/>
          <a:lstStyle/>
          <a:p>
            <a:r>
              <a:rPr lang="en-CA" dirty="0" smtClean="0"/>
              <a:t>4.1 </a:t>
            </a:r>
            <a:r>
              <a:rPr lang="en-CA" dirty="0" err="1" smtClean="0"/>
              <a:t>Antiderivatives</a:t>
            </a:r>
            <a:r>
              <a:rPr lang="en-CA" dirty="0" smtClean="0"/>
              <a:t> and Indefinite Integration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355794"/>
            <a:ext cx="6172200" cy="3881518"/>
          </a:xfrm>
        </p:spPr>
        <p:txBody>
          <a:bodyPr>
            <a:normAutofit/>
          </a:bodyPr>
          <a:lstStyle/>
          <a:p>
            <a:r>
              <a:rPr lang="en-CA" dirty="0" smtClean="0"/>
              <a:t>Learning Goals: We are learning about:</a:t>
            </a:r>
          </a:p>
          <a:p>
            <a:pPr>
              <a:buFont typeface="Arial" pitchFamily="34" charset="0"/>
              <a:buChar char="•"/>
            </a:pPr>
            <a:r>
              <a:rPr lang="en-CA" dirty="0" err="1" smtClean="0"/>
              <a:t>Antiderivatives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Notation for </a:t>
            </a:r>
            <a:r>
              <a:rPr lang="en-CA" dirty="0" err="1" smtClean="0"/>
              <a:t>Antiderivatives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Basic Integration Rules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Initial Conditions and Particular Solutions</a:t>
            </a:r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r>
              <a:rPr lang="en-CA" dirty="0" smtClean="0"/>
              <a:t>Why are we learning this?</a:t>
            </a:r>
          </a:p>
          <a:p>
            <a:r>
              <a:rPr lang="en-CA" dirty="0" smtClean="0"/>
              <a:t>Helps us find useful formulas! (Example 8)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467600" cy="4320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Example 7: Finding a Particular Solution</a:t>
            </a:r>
            <a:endParaRPr lang="en-CA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1606"/>
            <a:ext cx="7488832" cy="14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519092"/>
            <a:ext cx="2659162" cy="392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5688632" cy="27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7971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Particular solution?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16632"/>
            <a:ext cx="84249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Remember we need to rewrite the integrand to fit the basic integration rules: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20688"/>
            <a:ext cx="9134475" cy="4162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How does this show that integration is limited compared to differentiation?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en-CA" sz="2700" dirty="0" smtClean="0"/>
              <a:t>Example 8 – Great Example!! Read Together.</a:t>
            </a:r>
            <a:br>
              <a:rPr lang="en-CA" sz="2700" dirty="0" smtClean="0"/>
            </a:br>
            <a:r>
              <a:rPr lang="en-CA" sz="2700" dirty="0" smtClean="0"/>
              <a:t>4.1 </a:t>
            </a:r>
            <a:r>
              <a:rPr lang="en-CA" sz="2700" dirty="0" err="1" smtClean="0"/>
              <a:t>Hmwr</a:t>
            </a:r>
            <a:r>
              <a:rPr lang="en-CA" sz="2700" dirty="0" smtClean="0"/>
              <a:t>: 1-13odd, 17, 19, 23, 25, 29-45odd, 51, 57, 67</a:t>
            </a:r>
            <a:endParaRPr lang="en-CA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Antiderivatives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82068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Find a function </a:t>
            </a:r>
            <a:r>
              <a:rPr lang="en-CA" sz="2000" i="1" dirty="0" smtClean="0"/>
              <a:t>F</a:t>
            </a:r>
            <a:r>
              <a:rPr lang="en-CA" sz="2000" dirty="0" smtClean="0"/>
              <a:t> whose derivative is: </a:t>
            </a:r>
            <a:endParaRPr lang="en-CA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421" y="980728"/>
            <a:ext cx="1514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22675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Now find another function!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6497"/>
            <a:ext cx="8562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46050"/>
          </a:xfrm>
        </p:spPr>
        <p:txBody>
          <a:bodyPr>
            <a:noAutofit/>
          </a:bodyPr>
          <a:lstStyle/>
          <a:p>
            <a:r>
              <a:rPr lang="en-CA" sz="2400" dirty="0" err="1" smtClean="0"/>
              <a:t>Antiderivatives</a:t>
            </a:r>
            <a:endParaRPr lang="en-C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548680"/>
            <a:ext cx="892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2996952"/>
            <a:ext cx="8905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</p:spPr>
        <p:txBody>
          <a:bodyPr>
            <a:noAutofit/>
          </a:bodyPr>
          <a:lstStyle/>
          <a:p>
            <a:r>
              <a:rPr lang="en-CA" sz="2400" dirty="0" smtClean="0"/>
              <a:t>Example 1: Solving a Differential Equation</a:t>
            </a:r>
            <a:endParaRPr lang="en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47" y="548680"/>
            <a:ext cx="6418709" cy="5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063" y="1605958"/>
            <a:ext cx="2790409" cy="347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75240" cy="115212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2400" dirty="0" smtClean="0"/>
              <a:t>Notation for </a:t>
            </a:r>
            <a:r>
              <a:rPr lang="en-CA" sz="2400" dirty="0" err="1" smtClean="0"/>
              <a:t>Antidertivative</a:t>
            </a:r>
            <a:r>
              <a:rPr lang="en-CA" sz="2400" dirty="0" smtClean="0"/>
              <a:t>:</a:t>
            </a:r>
            <a:br>
              <a:rPr lang="en-CA" sz="2400" dirty="0" smtClean="0"/>
            </a:br>
            <a:r>
              <a:rPr lang="en-CA" sz="2400" dirty="0" err="1" smtClean="0"/>
              <a:t>Antidifferentiation</a:t>
            </a:r>
            <a:r>
              <a:rPr lang="en-CA" sz="2400" dirty="0" smtClean="0"/>
              <a:t>/Indefinite Integration</a:t>
            </a:r>
            <a:br>
              <a:rPr lang="en-CA" sz="2400" dirty="0" smtClean="0"/>
            </a:br>
            <a:r>
              <a:rPr lang="en-CA" sz="2400" dirty="0" err="1" smtClean="0"/>
              <a:t>Antiderivative</a:t>
            </a:r>
            <a:r>
              <a:rPr lang="en-CA" sz="2400" dirty="0" smtClean="0"/>
              <a:t>/Indefinite Integral </a:t>
            </a:r>
            <a:endParaRPr lang="en-C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45" y="1556792"/>
            <a:ext cx="15144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76512"/>
            <a:ext cx="3552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67744" y="162880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Need to find the y that makes the equation true. </a:t>
            </a:r>
          </a:p>
          <a:p>
            <a:r>
              <a:rPr lang="en-CA" dirty="0" smtClean="0"/>
              <a:t>Once we </a:t>
            </a:r>
            <a:r>
              <a:rPr lang="en-CA" dirty="0" smtClean="0"/>
              <a:t>know the </a:t>
            </a:r>
            <a:r>
              <a:rPr lang="en-CA" dirty="0" smtClean="0"/>
              <a:t>y what are we doing to it?</a:t>
            </a:r>
            <a:endParaRPr lang="en-C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70723"/>
            <a:ext cx="8162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8032"/>
            <a:ext cx="7467600" cy="476672"/>
          </a:xfrm>
        </p:spPr>
        <p:txBody>
          <a:bodyPr>
            <a:noAutofit/>
          </a:bodyPr>
          <a:lstStyle/>
          <a:p>
            <a:pPr algn="ctr"/>
            <a:r>
              <a:rPr lang="en-CA" sz="2200" dirty="0" smtClean="0"/>
              <a:t>Basic Integration Rules</a:t>
            </a:r>
            <a:endParaRPr lang="en-CA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09" y="116632"/>
            <a:ext cx="25050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81956"/>
            <a:ext cx="2380109" cy="9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686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1231" y="908720"/>
            <a:ext cx="3705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291989"/>
            <a:ext cx="7457083" cy="553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62"/>
            <a:ext cx="7467600" cy="43691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Example 2: Applying The Basic Integration Rules</a:t>
            </a:r>
            <a:endParaRPr lang="en-CA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8"/>
            <a:ext cx="3657600" cy="12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3645024"/>
            <a:ext cx="7467600" cy="4369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3: Rewriting </a:t>
            </a:r>
            <a:r>
              <a:rPr lang="en-CA" sz="22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Before Integrating </a:t>
            </a:r>
            <a:endParaRPr kumimoji="0" lang="en-CA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4424511"/>
            <a:ext cx="84486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9473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5: Rewriting Before Integrating – We have no Quotient Rule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467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7639" y="5533603"/>
            <a:ext cx="2790825" cy="84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Same applies with derivatives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5040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000" dirty="0" smtClean="0"/>
              <a:t>Example 6: Rewriting Before Integration Using Trig Identities</a:t>
            </a:r>
            <a:endParaRPr lang="en-CA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4763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6437" y="2924944"/>
            <a:ext cx="577206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</TotalTime>
  <Words>178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4.1 Antiderivatives and Indefinite Integration </vt:lpstr>
      <vt:lpstr>Antiderivatives:</vt:lpstr>
      <vt:lpstr>Antiderivatives</vt:lpstr>
      <vt:lpstr>Example 1: Solving a Differential Equation</vt:lpstr>
      <vt:lpstr>Notation for Antidertivative: Antidifferentiation/Indefinite Integration Antiderivative/Indefinite Integral </vt:lpstr>
      <vt:lpstr>Basic Integration Rules</vt:lpstr>
      <vt:lpstr>Example 2: Applying The Basic Integration Rules</vt:lpstr>
      <vt:lpstr>Example 5: Rewriting Before Integrating – We have no Quotient Rule</vt:lpstr>
      <vt:lpstr>Example 6: Rewriting Before Integration Using Trig Identities</vt:lpstr>
      <vt:lpstr>Example 7: Finding a Particular Solution</vt:lpstr>
      <vt:lpstr>Slide 11</vt:lpstr>
      <vt:lpstr>Example 8 – Great Example!! Read Together. 4.1 Hmwr: 1-13odd, 17, 19, 23, 25, 29-45odd, 51, 57,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Antiderivatives and Indefinite Integration</dc:title>
  <dc:creator>admin</dc:creator>
  <cp:lastModifiedBy>admin</cp:lastModifiedBy>
  <cp:revision>15</cp:revision>
  <dcterms:created xsi:type="dcterms:W3CDTF">2012-02-23T09:15:28Z</dcterms:created>
  <dcterms:modified xsi:type="dcterms:W3CDTF">2012-03-02T03:56:45Z</dcterms:modified>
</cp:coreProperties>
</file>