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77" r:id="rId2"/>
    <p:sldId id="262" r:id="rId3"/>
    <p:sldId id="264" r:id="rId4"/>
    <p:sldId id="267" r:id="rId5"/>
    <p:sldId id="269" r:id="rId6"/>
    <p:sldId id="272" r:id="rId7"/>
    <p:sldId id="273" r:id="rId8"/>
    <p:sldId id="27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8D9155-E2A3-4E20-8FE3-02084F01A4FB}" type="datetimeFigureOut">
              <a:rPr lang="en-CA" smtClean="0"/>
              <a:t>28/11/2011</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522505-2D4A-4B3B-AA6C-63E2275456F9}" type="slidenum">
              <a:rPr lang="en-CA" smtClean="0"/>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B069C010-4CB7-40FA-9EB1-61D2327FF035}" type="datetimeFigureOut">
              <a:rPr lang="en-CA" smtClean="0"/>
              <a:t>28/11/2011</a:t>
            </a:fld>
            <a:endParaRPr lang="en-CA"/>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CA"/>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C0EC9345-53B1-4F8D-8AED-81082A30A9C2}"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69C010-4CB7-40FA-9EB1-61D2327FF035}" type="datetimeFigureOut">
              <a:rPr lang="en-CA" smtClean="0"/>
              <a:t>28/11/2011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EC9345-53B1-4F8D-8AED-81082A30A9C2}"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69C010-4CB7-40FA-9EB1-61D2327FF035}" type="datetimeFigureOut">
              <a:rPr lang="en-CA" smtClean="0"/>
              <a:t>28/11/2011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EC9345-53B1-4F8D-8AED-81082A30A9C2}"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B069C010-4CB7-40FA-9EB1-61D2327FF035}" type="datetimeFigureOut">
              <a:rPr lang="en-CA" smtClean="0"/>
              <a:t>28/11/2011</a:t>
            </a:fld>
            <a:endParaRPr lang="en-CA"/>
          </a:p>
        </p:txBody>
      </p:sp>
      <p:sp>
        <p:nvSpPr>
          <p:cNvPr id="9" name="Slide Number Placeholder 8"/>
          <p:cNvSpPr>
            <a:spLocks noGrp="1"/>
          </p:cNvSpPr>
          <p:nvPr>
            <p:ph type="sldNum" sz="quarter" idx="15"/>
          </p:nvPr>
        </p:nvSpPr>
        <p:spPr/>
        <p:txBody>
          <a:bodyPr rtlCol="0"/>
          <a:lstStyle/>
          <a:p>
            <a:fld id="{C0EC9345-53B1-4F8D-8AED-81082A30A9C2}" type="slidenum">
              <a:rPr lang="en-CA" smtClean="0"/>
              <a:t>‹#›</a:t>
            </a:fld>
            <a:endParaRPr lang="en-CA"/>
          </a:p>
        </p:txBody>
      </p:sp>
      <p:sp>
        <p:nvSpPr>
          <p:cNvPr id="10" name="Footer Placeholder 9"/>
          <p:cNvSpPr>
            <a:spLocks noGrp="1"/>
          </p:cNvSpPr>
          <p:nvPr>
            <p:ph type="ftr" sz="quarter" idx="16"/>
          </p:nvPr>
        </p:nvSpPr>
        <p:spPr/>
        <p:txBody>
          <a:bodyPr rtlCol="0"/>
          <a:lstStyle/>
          <a:p>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B069C010-4CB7-40FA-9EB1-61D2327FF035}" type="datetimeFigureOut">
              <a:rPr lang="en-CA" smtClean="0"/>
              <a:t>28/11/2011</a:t>
            </a:fld>
            <a:endParaRPr lang="en-CA"/>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CA"/>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C0EC9345-53B1-4F8D-8AED-81082A30A9C2}" type="slidenum">
              <a:rPr lang="en-CA" smtClean="0"/>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069C010-4CB7-40FA-9EB1-61D2327FF035}" type="datetimeFigureOut">
              <a:rPr lang="en-CA" smtClean="0"/>
              <a:t>28/11/2011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0EC9345-53B1-4F8D-8AED-81082A30A9C2}" type="slidenum">
              <a:rPr lang="en-CA" smtClean="0"/>
              <a:t>‹#›</a:t>
            </a:fld>
            <a:endParaRPr lang="en-CA"/>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069C010-4CB7-40FA-9EB1-61D2327FF035}" type="datetimeFigureOut">
              <a:rPr lang="en-CA" smtClean="0"/>
              <a:t>28/11/2011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0EC9345-53B1-4F8D-8AED-81082A30A9C2}" type="slidenum">
              <a:rPr lang="en-CA" smtClean="0"/>
              <a:t>‹#›</a:t>
            </a:fld>
            <a:endParaRPr lang="en-CA"/>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B069C010-4CB7-40FA-9EB1-61D2327FF035}" type="datetimeFigureOut">
              <a:rPr lang="en-CA" smtClean="0"/>
              <a:t>28/11/2011</a:t>
            </a:fld>
            <a:endParaRPr lang="en-CA"/>
          </a:p>
        </p:txBody>
      </p:sp>
      <p:sp>
        <p:nvSpPr>
          <p:cNvPr id="7" name="Slide Number Placeholder 6"/>
          <p:cNvSpPr>
            <a:spLocks noGrp="1"/>
          </p:cNvSpPr>
          <p:nvPr>
            <p:ph type="sldNum" sz="quarter" idx="11"/>
          </p:nvPr>
        </p:nvSpPr>
        <p:spPr/>
        <p:txBody>
          <a:bodyPr rtlCol="0"/>
          <a:lstStyle/>
          <a:p>
            <a:fld id="{C0EC9345-53B1-4F8D-8AED-81082A30A9C2}" type="slidenum">
              <a:rPr lang="en-CA" smtClean="0"/>
              <a:t>‹#›</a:t>
            </a:fld>
            <a:endParaRPr lang="en-CA"/>
          </a:p>
        </p:txBody>
      </p:sp>
      <p:sp>
        <p:nvSpPr>
          <p:cNvPr id="8" name="Footer Placeholder 7"/>
          <p:cNvSpPr>
            <a:spLocks noGrp="1"/>
          </p:cNvSpPr>
          <p:nvPr>
            <p:ph type="ftr" sz="quarter" idx="12"/>
          </p:nvPr>
        </p:nvSpPr>
        <p:spPr/>
        <p:txBody>
          <a:bodyPr rtlCol="0"/>
          <a:lstStyle/>
          <a:p>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69C010-4CB7-40FA-9EB1-61D2327FF035}" type="datetimeFigureOut">
              <a:rPr lang="en-CA" smtClean="0"/>
              <a:t>28/11/2011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C0EC9345-53B1-4F8D-8AED-81082A30A9C2}"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B069C010-4CB7-40FA-9EB1-61D2327FF035}" type="datetimeFigureOut">
              <a:rPr lang="en-CA" smtClean="0"/>
              <a:t>28/11/2011</a:t>
            </a:fld>
            <a:endParaRPr lang="en-CA"/>
          </a:p>
        </p:txBody>
      </p:sp>
      <p:sp>
        <p:nvSpPr>
          <p:cNvPr id="22" name="Slide Number Placeholder 21"/>
          <p:cNvSpPr>
            <a:spLocks noGrp="1"/>
          </p:cNvSpPr>
          <p:nvPr>
            <p:ph type="sldNum" sz="quarter" idx="15"/>
          </p:nvPr>
        </p:nvSpPr>
        <p:spPr/>
        <p:txBody>
          <a:bodyPr rtlCol="0"/>
          <a:lstStyle/>
          <a:p>
            <a:fld id="{C0EC9345-53B1-4F8D-8AED-81082A30A9C2}" type="slidenum">
              <a:rPr lang="en-CA" smtClean="0"/>
              <a:t>‹#›</a:t>
            </a:fld>
            <a:endParaRPr lang="en-CA"/>
          </a:p>
        </p:txBody>
      </p:sp>
      <p:sp>
        <p:nvSpPr>
          <p:cNvPr id="23" name="Footer Placeholder 22"/>
          <p:cNvSpPr>
            <a:spLocks noGrp="1"/>
          </p:cNvSpPr>
          <p:nvPr>
            <p:ph type="ftr" sz="quarter" idx="16"/>
          </p:nvPr>
        </p:nvSpPr>
        <p:spPr/>
        <p:txBody>
          <a:bodyPr rtlCol="0"/>
          <a:lstStyle/>
          <a:p>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B069C010-4CB7-40FA-9EB1-61D2327FF035}" type="datetimeFigureOut">
              <a:rPr lang="en-CA" smtClean="0"/>
              <a:t>28/11/2011</a:t>
            </a:fld>
            <a:endParaRPr lang="en-CA"/>
          </a:p>
        </p:txBody>
      </p:sp>
      <p:sp>
        <p:nvSpPr>
          <p:cNvPr id="18" name="Slide Number Placeholder 17"/>
          <p:cNvSpPr>
            <a:spLocks noGrp="1"/>
          </p:cNvSpPr>
          <p:nvPr>
            <p:ph type="sldNum" sz="quarter" idx="11"/>
          </p:nvPr>
        </p:nvSpPr>
        <p:spPr/>
        <p:txBody>
          <a:bodyPr rtlCol="0"/>
          <a:lstStyle/>
          <a:p>
            <a:fld id="{C0EC9345-53B1-4F8D-8AED-81082A30A9C2}" type="slidenum">
              <a:rPr lang="en-CA" smtClean="0"/>
              <a:t>‹#›</a:t>
            </a:fld>
            <a:endParaRPr lang="en-CA"/>
          </a:p>
        </p:txBody>
      </p:sp>
      <p:sp>
        <p:nvSpPr>
          <p:cNvPr id="21" name="Footer Placeholder 20"/>
          <p:cNvSpPr>
            <a:spLocks noGrp="1"/>
          </p:cNvSpPr>
          <p:nvPr>
            <p:ph type="ftr" sz="quarter" idx="12"/>
          </p:nvPr>
        </p:nvSpPr>
        <p:spPr/>
        <p:txBody>
          <a:bodyPr rtlCol="0"/>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069C010-4CB7-40FA-9EB1-61D2327FF035}" type="datetimeFigureOut">
              <a:rPr lang="en-CA" smtClean="0"/>
              <a:t>28/11/2011</a:t>
            </a:fld>
            <a:endParaRPr lang="en-CA"/>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CA"/>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0EC9345-53B1-4F8D-8AED-81082A30A9C2}"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404664"/>
            <a:ext cx="6172200" cy="653458"/>
          </a:xfrm>
        </p:spPr>
        <p:txBody>
          <a:bodyPr/>
          <a:lstStyle/>
          <a:p>
            <a:r>
              <a:rPr lang="en-CA" dirty="0" smtClean="0"/>
              <a:t>4.1 Graphing Relationships</a:t>
            </a:r>
            <a:endParaRPr lang="en-CA" dirty="0"/>
          </a:p>
        </p:txBody>
      </p:sp>
      <p:sp>
        <p:nvSpPr>
          <p:cNvPr id="4" name="Rectangle 1026"/>
          <p:cNvSpPr>
            <a:spLocks noChangeArrowheads="1"/>
          </p:cNvSpPr>
          <p:nvPr/>
        </p:nvSpPr>
        <p:spPr bwMode="auto">
          <a:xfrm>
            <a:off x="2289721" y="1709936"/>
            <a:ext cx="6147360" cy="1143000"/>
          </a:xfrm>
          <a:prstGeom prst="rect">
            <a:avLst/>
          </a:prstGeom>
          <a:noFill/>
          <a:ln w="28575">
            <a:solidFill>
              <a:srgbClr val="DBDBDB"/>
            </a:solidFill>
            <a:miter lim="800000"/>
            <a:headEnd/>
            <a:tailEnd/>
          </a:ln>
          <a:effectLst/>
        </p:spPr>
        <p:txBody>
          <a:bodyPr/>
          <a:lstStyle/>
          <a:p>
            <a:pPr>
              <a:spcBef>
                <a:spcPct val="20000"/>
              </a:spcBef>
            </a:pPr>
            <a:r>
              <a:rPr lang="en-US" altLang="en-US" sz="2400" b="0" dirty="0"/>
              <a:t>Match simple graphs with situations.</a:t>
            </a:r>
          </a:p>
          <a:p>
            <a:pPr>
              <a:spcBef>
                <a:spcPct val="20000"/>
              </a:spcBef>
            </a:pPr>
            <a:r>
              <a:rPr lang="en-US" altLang="en-US" sz="2400" b="0" dirty="0"/>
              <a:t>Graph a relationship.</a:t>
            </a:r>
          </a:p>
          <a:p>
            <a:pPr>
              <a:spcBef>
                <a:spcPct val="20000"/>
              </a:spcBef>
            </a:pPr>
            <a:endParaRPr lang="en-US" altLang="en-US" sz="2400" b="0" dirty="0"/>
          </a:p>
        </p:txBody>
      </p:sp>
      <p:sp>
        <p:nvSpPr>
          <p:cNvPr id="5" name="Rectangle 1055"/>
          <p:cNvSpPr>
            <a:spLocks noChangeArrowheads="1"/>
          </p:cNvSpPr>
          <p:nvPr/>
        </p:nvSpPr>
        <p:spPr bwMode="auto">
          <a:xfrm>
            <a:off x="1908720" y="1100336"/>
            <a:ext cx="6767736" cy="685800"/>
          </a:xfrm>
          <a:prstGeom prst="rect">
            <a:avLst/>
          </a:prstGeom>
          <a:noFill/>
          <a:ln w="9525">
            <a:noFill/>
            <a:miter lim="800000"/>
            <a:headEnd/>
            <a:tailEnd/>
          </a:ln>
          <a:effectLst/>
        </p:spPr>
        <p:txBody>
          <a:bodyPr anchor="ctr"/>
          <a:lstStyle/>
          <a:p>
            <a:pPr algn="ctr"/>
            <a:r>
              <a:rPr lang="en-US" sz="2400" b="0" i="1">
                <a:solidFill>
                  <a:srgbClr val="FF6600"/>
                </a:solidFill>
                <a:latin typeface="Arial Black" pitchFamily="34" charset="0"/>
              </a:rPr>
              <a:t>Objectives</a:t>
            </a:r>
            <a:endParaRPr lang="en-US" sz="2400">
              <a:latin typeface="Arial Black" pitchFamily="34" charset="0"/>
            </a:endParaRPr>
          </a:p>
        </p:txBody>
      </p:sp>
      <p:sp>
        <p:nvSpPr>
          <p:cNvPr id="6" name="Rectangle 3"/>
          <p:cNvSpPr>
            <a:spLocks noChangeArrowheads="1"/>
          </p:cNvSpPr>
          <p:nvPr/>
        </p:nvSpPr>
        <p:spPr bwMode="auto">
          <a:xfrm>
            <a:off x="2850232" y="3797052"/>
            <a:ext cx="5044658" cy="1524000"/>
          </a:xfrm>
          <a:prstGeom prst="rect">
            <a:avLst/>
          </a:prstGeom>
          <a:noFill/>
          <a:ln w="28575">
            <a:solidFill>
              <a:srgbClr val="DBDBDB"/>
            </a:solidFill>
            <a:miter lim="800000"/>
            <a:headEnd/>
            <a:tailEnd/>
          </a:ln>
          <a:effectLst/>
        </p:spPr>
        <p:txBody>
          <a:bodyPr/>
          <a:lstStyle/>
          <a:p>
            <a:pPr marL="342900" indent="-342900">
              <a:spcBef>
                <a:spcPct val="20000"/>
              </a:spcBef>
            </a:pPr>
            <a:r>
              <a:rPr lang="en-US" altLang="en-US" sz="2400" b="0" dirty="0"/>
              <a:t>continuous graph</a:t>
            </a:r>
          </a:p>
          <a:p>
            <a:pPr marL="342900" indent="-342900">
              <a:spcBef>
                <a:spcPct val="20000"/>
              </a:spcBef>
            </a:pPr>
            <a:r>
              <a:rPr lang="en-US" altLang="en-US" sz="2400" b="0" dirty="0"/>
              <a:t>discrete graph </a:t>
            </a:r>
          </a:p>
          <a:p>
            <a:pPr marL="342900" indent="-342900">
              <a:spcBef>
                <a:spcPct val="20000"/>
              </a:spcBef>
            </a:pPr>
            <a:endParaRPr lang="en-US" altLang="en-US" sz="2400" b="0" dirty="0">
              <a:latin typeface="Times New Roman" pitchFamily="18" charset="0"/>
            </a:endParaRPr>
          </a:p>
        </p:txBody>
      </p:sp>
      <p:sp>
        <p:nvSpPr>
          <p:cNvPr id="7" name="Rectangle 26"/>
          <p:cNvSpPr>
            <a:spLocks noChangeArrowheads="1"/>
          </p:cNvSpPr>
          <p:nvPr/>
        </p:nvSpPr>
        <p:spPr bwMode="auto">
          <a:xfrm>
            <a:off x="2088232" y="2996952"/>
            <a:ext cx="6372200" cy="685800"/>
          </a:xfrm>
          <a:prstGeom prst="rect">
            <a:avLst/>
          </a:prstGeom>
          <a:noFill/>
          <a:ln w="9525">
            <a:noFill/>
            <a:miter lim="800000"/>
            <a:headEnd/>
            <a:tailEnd/>
          </a:ln>
          <a:effectLst/>
        </p:spPr>
        <p:txBody>
          <a:bodyPr anchor="ctr"/>
          <a:lstStyle/>
          <a:p>
            <a:pPr algn="ctr">
              <a:spcBef>
                <a:spcPct val="0"/>
              </a:spcBef>
            </a:pPr>
            <a:r>
              <a:rPr lang="en-US" altLang="en-US" sz="2400" b="0" i="1" dirty="0">
                <a:solidFill>
                  <a:srgbClr val="FF0000"/>
                </a:solidFill>
                <a:latin typeface="Arial Black" pitchFamily="34" charset="0"/>
              </a:rPr>
              <a:t>Vocabulary</a:t>
            </a:r>
            <a:endParaRPr lang="en-US" altLang="en-US" sz="2400" b="0" i="1" dirty="0">
              <a:solidFill>
                <a:srgbClr val="FF0000"/>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wipe(down)">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down)">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bg/>
                                          </p:spTgt>
                                        </p:tgtEl>
                                        <p:attrNameLst>
                                          <p:attrName>style.visibility</p:attrName>
                                        </p:attrNameLst>
                                      </p:cBhvr>
                                      <p:to>
                                        <p:strVal val="visible"/>
                                      </p:to>
                                    </p:set>
                                    <p:animEffect transition="in" filter="wipe(down)">
                                      <p:cBhvr>
                                        <p:cTn id="22" dur="500"/>
                                        <p:tgtEl>
                                          <p:spTgt spid="6">
                                            <p:bg/>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down)">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animEffect transition="in" filter="wipe(down)">
                                      <p:cBhvr>
                                        <p:cTn id="3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6"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41" name="Text Box 5"/>
          <p:cNvSpPr txBox="1">
            <a:spLocks noChangeArrowheads="1"/>
          </p:cNvSpPr>
          <p:nvPr/>
        </p:nvSpPr>
        <p:spPr bwMode="auto">
          <a:xfrm>
            <a:off x="0" y="116632"/>
            <a:ext cx="9144000" cy="400110"/>
          </a:xfrm>
          <a:prstGeom prst="rect">
            <a:avLst/>
          </a:prstGeom>
          <a:noFill/>
          <a:ln w="9525" algn="ctr">
            <a:noFill/>
            <a:miter lim="800000"/>
            <a:headEnd/>
            <a:tailEnd/>
          </a:ln>
          <a:effectLst/>
        </p:spPr>
        <p:txBody>
          <a:bodyPr>
            <a:spAutoFit/>
          </a:bodyPr>
          <a:lstStyle/>
          <a:p>
            <a:pPr marL="2232025" indent="-2232025" algn="ctr"/>
            <a:r>
              <a:rPr lang="en-US" sz="2000" b="0" dirty="0">
                <a:solidFill>
                  <a:srgbClr val="006699"/>
                </a:solidFill>
                <a:latin typeface="Arial Black" pitchFamily="34" charset="0"/>
              </a:rPr>
              <a:t>Example 1: Relating Graphs to Situations</a:t>
            </a:r>
          </a:p>
        </p:txBody>
      </p:sp>
      <p:sp>
        <p:nvSpPr>
          <p:cNvPr id="270342" name="Text Box 6"/>
          <p:cNvSpPr txBox="1">
            <a:spLocks noChangeArrowheads="1"/>
          </p:cNvSpPr>
          <p:nvPr/>
        </p:nvSpPr>
        <p:spPr bwMode="auto">
          <a:xfrm>
            <a:off x="533400" y="513507"/>
            <a:ext cx="8153400" cy="1015663"/>
          </a:xfrm>
          <a:prstGeom prst="rect">
            <a:avLst/>
          </a:prstGeom>
          <a:noFill/>
          <a:ln w="9525" algn="ctr">
            <a:noFill/>
            <a:miter lim="800000"/>
            <a:headEnd/>
            <a:tailEnd/>
          </a:ln>
          <a:effectLst/>
        </p:spPr>
        <p:txBody>
          <a:bodyPr>
            <a:spAutoFit/>
          </a:bodyPr>
          <a:lstStyle/>
          <a:p>
            <a:r>
              <a:rPr lang="en-US" sz="2000" dirty="0"/>
              <a:t>Each day several leaves fall from a tree. One day a gust of wind blows off many leaves. Eventually, there are no more leaves on the tree. Choose the graph that best represents the situation. </a:t>
            </a:r>
          </a:p>
        </p:txBody>
      </p:sp>
      <p:sp>
        <p:nvSpPr>
          <p:cNvPr id="270369" name="Text Box 33"/>
          <p:cNvSpPr txBox="1">
            <a:spLocks noChangeArrowheads="1"/>
          </p:cNvSpPr>
          <p:nvPr/>
        </p:nvSpPr>
        <p:spPr bwMode="auto">
          <a:xfrm>
            <a:off x="533400" y="4829090"/>
            <a:ext cx="8458200" cy="400110"/>
          </a:xfrm>
          <a:prstGeom prst="rect">
            <a:avLst/>
          </a:prstGeom>
          <a:noFill/>
          <a:ln w="9525" algn="ctr">
            <a:noFill/>
            <a:miter lim="800000"/>
            <a:headEnd/>
            <a:tailEnd/>
          </a:ln>
          <a:effectLst/>
        </p:spPr>
        <p:txBody>
          <a:bodyPr>
            <a:spAutoFit/>
          </a:bodyPr>
          <a:lstStyle/>
          <a:p>
            <a:r>
              <a:rPr lang="en-US" sz="2000" dirty="0" smtClean="0"/>
              <a:t>Look for Key Words and then match </a:t>
            </a:r>
            <a:endParaRPr lang="en-US" sz="2000" dirty="0"/>
          </a:p>
        </p:txBody>
      </p:sp>
      <p:pic>
        <p:nvPicPr>
          <p:cNvPr id="270372" name="Picture 36"/>
          <p:cNvPicPr>
            <a:picLocks noChangeAspect="1" noChangeArrowheads="1"/>
          </p:cNvPicPr>
          <p:nvPr/>
        </p:nvPicPr>
        <p:blipFill>
          <a:blip r:embed="rId2" cstate="print"/>
          <a:srcRect/>
          <a:stretch>
            <a:fillRect/>
          </a:stretch>
        </p:blipFill>
        <p:spPr bwMode="auto">
          <a:xfrm>
            <a:off x="533400" y="2484026"/>
            <a:ext cx="2101458" cy="2056103"/>
          </a:xfrm>
          <a:prstGeom prst="rect">
            <a:avLst/>
          </a:prstGeom>
          <a:noFill/>
          <a:ln w="9525" algn="ctr">
            <a:noFill/>
            <a:miter lim="800000"/>
            <a:headEnd/>
            <a:tailEnd/>
          </a:ln>
          <a:effectLst/>
        </p:spPr>
      </p:pic>
      <p:pic>
        <p:nvPicPr>
          <p:cNvPr id="270373" name="Picture 37"/>
          <p:cNvPicPr>
            <a:picLocks noChangeAspect="1" noChangeArrowheads="1"/>
          </p:cNvPicPr>
          <p:nvPr/>
        </p:nvPicPr>
        <p:blipFill>
          <a:blip r:embed="rId3" cstate="print"/>
          <a:srcRect/>
          <a:stretch>
            <a:fillRect/>
          </a:stretch>
        </p:blipFill>
        <p:spPr bwMode="auto">
          <a:xfrm>
            <a:off x="3352800" y="2493552"/>
            <a:ext cx="2095279" cy="2087576"/>
          </a:xfrm>
          <a:prstGeom prst="rect">
            <a:avLst/>
          </a:prstGeom>
          <a:noFill/>
          <a:ln w="9525" algn="ctr">
            <a:noFill/>
            <a:miter lim="800000"/>
            <a:headEnd/>
            <a:tailEnd/>
          </a:ln>
          <a:effectLst/>
        </p:spPr>
      </p:pic>
      <p:pic>
        <p:nvPicPr>
          <p:cNvPr id="270374" name="Picture 38"/>
          <p:cNvPicPr>
            <a:picLocks noChangeAspect="1" noChangeArrowheads="1"/>
          </p:cNvPicPr>
          <p:nvPr/>
        </p:nvPicPr>
        <p:blipFill>
          <a:blip r:embed="rId4" cstate="print"/>
          <a:srcRect/>
          <a:stretch>
            <a:fillRect/>
          </a:stretch>
        </p:blipFill>
        <p:spPr bwMode="auto">
          <a:xfrm>
            <a:off x="6172200" y="2560227"/>
            <a:ext cx="2049060" cy="2010544"/>
          </a:xfrm>
          <a:prstGeom prst="rect">
            <a:avLst/>
          </a:prstGeom>
          <a:noFill/>
          <a:ln w="9525" algn="ctr">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70372"/>
                                        </p:tgtEl>
                                        <p:attrNameLst>
                                          <p:attrName>style.visibility</p:attrName>
                                        </p:attrNameLst>
                                      </p:cBhvr>
                                      <p:to>
                                        <p:strVal val="visible"/>
                                      </p:to>
                                    </p:set>
                                    <p:animEffect transition="in" filter="wipe(down)">
                                      <p:cBhvr>
                                        <p:cTn id="7" dur="500"/>
                                        <p:tgtEl>
                                          <p:spTgt spid="270372"/>
                                        </p:tgtEl>
                                      </p:cBhvr>
                                    </p:animEffect>
                                  </p:childTnLst>
                                </p:cTn>
                              </p:par>
                              <p:par>
                                <p:cTn id="8" presetID="22" presetClass="entr" presetSubtype="4" fill="hold" nodeType="withEffect">
                                  <p:stCondLst>
                                    <p:cond delay="0"/>
                                  </p:stCondLst>
                                  <p:childTnLst>
                                    <p:set>
                                      <p:cBhvr>
                                        <p:cTn id="9" dur="1" fill="hold">
                                          <p:stCondLst>
                                            <p:cond delay="0"/>
                                          </p:stCondLst>
                                        </p:cTn>
                                        <p:tgtEl>
                                          <p:spTgt spid="270373"/>
                                        </p:tgtEl>
                                        <p:attrNameLst>
                                          <p:attrName>style.visibility</p:attrName>
                                        </p:attrNameLst>
                                      </p:cBhvr>
                                      <p:to>
                                        <p:strVal val="visible"/>
                                      </p:to>
                                    </p:set>
                                    <p:animEffect transition="in" filter="wipe(down)">
                                      <p:cBhvr>
                                        <p:cTn id="10" dur="500"/>
                                        <p:tgtEl>
                                          <p:spTgt spid="270373"/>
                                        </p:tgtEl>
                                      </p:cBhvr>
                                    </p:animEffect>
                                  </p:childTnLst>
                                </p:cTn>
                              </p:par>
                              <p:par>
                                <p:cTn id="11" presetID="22" presetClass="entr" presetSubtype="4" fill="hold" nodeType="withEffect">
                                  <p:stCondLst>
                                    <p:cond delay="0"/>
                                  </p:stCondLst>
                                  <p:childTnLst>
                                    <p:set>
                                      <p:cBhvr>
                                        <p:cTn id="12" dur="1" fill="hold">
                                          <p:stCondLst>
                                            <p:cond delay="0"/>
                                          </p:stCondLst>
                                        </p:cTn>
                                        <p:tgtEl>
                                          <p:spTgt spid="270374"/>
                                        </p:tgtEl>
                                        <p:attrNameLst>
                                          <p:attrName>style.visibility</p:attrName>
                                        </p:attrNameLst>
                                      </p:cBhvr>
                                      <p:to>
                                        <p:strVal val="visible"/>
                                      </p:to>
                                    </p:set>
                                    <p:animEffect transition="in" filter="wipe(down)">
                                      <p:cBhvr>
                                        <p:cTn id="13" dur="500"/>
                                        <p:tgtEl>
                                          <p:spTgt spid="270374"/>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270369">
                                            <p:txEl>
                                              <p:pRg st="0" end="0"/>
                                            </p:txEl>
                                          </p:spTgt>
                                        </p:tgtEl>
                                        <p:attrNameLst>
                                          <p:attrName>style.visibility</p:attrName>
                                        </p:attrNameLst>
                                      </p:cBhvr>
                                      <p:to>
                                        <p:strVal val="visible"/>
                                      </p:to>
                                    </p:set>
                                    <p:animEffect transition="in" filter="wipe(down)">
                                      <p:cBhvr>
                                        <p:cTn id="18" dur="500"/>
                                        <p:tgtEl>
                                          <p:spTgt spid="27036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36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2" name="Text Box 4"/>
          <p:cNvSpPr txBox="1">
            <a:spLocks noChangeArrowheads="1"/>
          </p:cNvSpPr>
          <p:nvPr/>
        </p:nvSpPr>
        <p:spPr bwMode="auto">
          <a:xfrm>
            <a:off x="0" y="44624"/>
            <a:ext cx="9144000" cy="400110"/>
          </a:xfrm>
          <a:prstGeom prst="rect">
            <a:avLst/>
          </a:prstGeom>
          <a:noFill/>
          <a:ln w="9525">
            <a:noFill/>
            <a:miter lim="800000"/>
            <a:headEnd/>
            <a:tailEnd/>
          </a:ln>
          <a:effectLst/>
        </p:spPr>
        <p:txBody>
          <a:bodyPr anchor="ctr">
            <a:spAutoFit/>
          </a:bodyPr>
          <a:lstStyle/>
          <a:p>
            <a:pPr algn="ctr"/>
            <a:r>
              <a:rPr lang="en-US" altLang="en-US" sz="2000" b="0">
                <a:solidFill>
                  <a:srgbClr val="FF3300"/>
                </a:solidFill>
                <a:latin typeface="Arial Black" pitchFamily="34" charset="0"/>
              </a:rPr>
              <a:t>Check It Out!</a:t>
            </a:r>
            <a:r>
              <a:rPr lang="en-US" altLang="en-US" sz="2000" b="0">
                <a:solidFill>
                  <a:srgbClr val="006699"/>
                </a:solidFill>
                <a:latin typeface="Arial Black" pitchFamily="34" charset="0"/>
              </a:rPr>
              <a:t> Example 1</a:t>
            </a:r>
            <a:endParaRPr lang="en-US" altLang="en-US" sz="2000" b="0">
              <a:solidFill>
                <a:schemeClr val="accent2"/>
              </a:solidFill>
              <a:latin typeface="Arial MT Bl" charset="0"/>
            </a:endParaRPr>
          </a:p>
        </p:txBody>
      </p:sp>
      <p:sp>
        <p:nvSpPr>
          <p:cNvPr id="268293" name="Text Box 5"/>
          <p:cNvSpPr txBox="1">
            <a:spLocks noChangeArrowheads="1"/>
          </p:cNvSpPr>
          <p:nvPr/>
        </p:nvSpPr>
        <p:spPr bwMode="auto">
          <a:xfrm>
            <a:off x="381000" y="412954"/>
            <a:ext cx="8458200" cy="1323439"/>
          </a:xfrm>
          <a:prstGeom prst="rect">
            <a:avLst/>
          </a:prstGeom>
          <a:noFill/>
          <a:ln w="9525" algn="ctr">
            <a:noFill/>
            <a:miter lim="800000"/>
            <a:headEnd/>
            <a:tailEnd/>
          </a:ln>
          <a:effectLst/>
        </p:spPr>
        <p:txBody>
          <a:bodyPr>
            <a:spAutoFit/>
          </a:bodyPr>
          <a:lstStyle/>
          <a:p>
            <a:r>
              <a:rPr lang="en-US" sz="2000" dirty="0"/>
              <a:t>The air temperature increased steadily for several hours and then remained constant. At the end of the day, the temperature increased slightly before dropping sharply. Choose the graph that best represents this situation.  </a:t>
            </a:r>
          </a:p>
        </p:txBody>
      </p:sp>
      <p:sp>
        <p:nvSpPr>
          <p:cNvPr id="268319" name="Text Box 31"/>
          <p:cNvSpPr txBox="1">
            <a:spLocks noChangeArrowheads="1"/>
          </p:cNvSpPr>
          <p:nvPr/>
        </p:nvSpPr>
        <p:spPr bwMode="auto">
          <a:xfrm>
            <a:off x="457200" y="3820978"/>
            <a:ext cx="8458200" cy="707886"/>
          </a:xfrm>
          <a:prstGeom prst="rect">
            <a:avLst/>
          </a:prstGeom>
          <a:noFill/>
          <a:ln w="9525" algn="ctr">
            <a:noFill/>
            <a:miter lim="800000"/>
            <a:headEnd/>
            <a:tailEnd/>
          </a:ln>
          <a:effectLst/>
        </p:spPr>
        <p:txBody>
          <a:bodyPr>
            <a:spAutoFit/>
          </a:bodyPr>
          <a:lstStyle/>
          <a:p>
            <a:r>
              <a:rPr lang="en-US" sz="2000" dirty="0"/>
              <a:t>Step 1 </a:t>
            </a:r>
            <a:r>
              <a:rPr lang="en-US" sz="2000" b="0" dirty="0"/>
              <a:t>Read the graphs from left to right to show time passing </a:t>
            </a:r>
            <a:r>
              <a:rPr lang="en-US" sz="2000" b="0" dirty="0" smtClean="0"/>
              <a:t>.</a:t>
            </a:r>
          </a:p>
          <a:p>
            <a:r>
              <a:rPr lang="en-US" sz="2000" dirty="0" smtClean="0"/>
              <a:t>Answer:</a:t>
            </a:r>
            <a:endParaRPr lang="en-US" sz="2000" dirty="0"/>
          </a:p>
        </p:txBody>
      </p:sp>
      <p:pic>
        <p:nvPicPr>
          <p:cNvPr id="268334" name="Picture 46"/>
          <p:cNvPicPr>
            <a:picLocks noChangeAspect="1" noChangeArrowheads="1"/>
          </p:cNvPicPr>
          <p:nvPr/>
        </p:nvPicPr>
        <p:blipFill>
          <a:blip r:embed="rId2" cstate="print"/>
          <a:srcRect/>
          <a:stretch>
            <a:fillRect/>
          </a:stretch>
        </p:blipFill>
        <p:spPr bwMode="auto">
          <a:xfrm>
            <a:off x="216024" y="1700808"/>
            <a:ext cx="8100392" cy="2183929"/>
          </a:xfrm>
          <a:prstGeom prst="rect">
            <a:avLst/>
          </a:prstGeom>
          <a:noFill/>
          <a:ln w="9525" algn="ctr">
            <a:noFill/>
            <a:miter lim="800000"/>
            <a:headEnd/>
            <a:tailEnd/>
          </a:ln>
          <a:effectLst/>
        </p:spPr>
      </p:pic>
      <p:sp>
        <p:nvSpPr>
          <p:cNvPr id="6" name="TextBox 5"/>
          <p:cNvSpPr txBox="1"/>
          <p:nvPr/>
        </p:nvSpPr>
        <p:spPr>
          <a:xfrm>
            <a:off x="179512" y="4643844"/>
            <a:ext cx="5688632" cy="369332"/>
          </a:xfrm>
          <a:prstGeom prst="rect">
            <a:avLst/>
          </a:prstGeom>
          <a:noFill/>
          <a:ln>
            <a:solidFill>
              <a:schemeClr val="accent1"/>
            </a:solidFill>
          </a:ln>
        </p:spPr>
        <p:txBody>
          <a:bodyPr wrap="square" rtlCol="0">
            <a:spAutoFit/>
          </a:bodyPr>
          <a:lstStyle/>
          <a:p>
            <a:r>
              <a:rPr lang="en-CA" dirty="0" smtClean="0"/>
              <a:t>What do we call the graph above? ________________</a:t>
            </a:r>
            <a:endParaRPr lang="en-CA" dirty="0"/>
          </a:p>
        </p:txBody>
      </p:sp>
      <p:sp>
        <p:nvSpPr>
          <p:cNvPr id="7" name="TextBox 6"/>
          <p:cNvSpPr txBox="1"/>
          <p:nvPr/>
        </p:nvSpPr>
        <p:spPr>
          <a:xfrm>
            <a:off x="251520" y="5085184"/>
            <a:ext cx="2520280" cy="923330"/>
          </a:xfrm>
          <a:prstGeom prst="rect">
            <a:avLst/>
          </a:prstGeom>
          <a:noFill/>
        </p:spPr>
        <p:txBody>
          <a:bodyPr wrap="square" rtlCol="0">
            <a:spAutoFit/>
          </a:bodyPr>
          <a:lstStyle/>
          <a:p>
            <a:r>
              <a:rPr lang="en-CA" dirty="0" smtClean="0"/>
              <a:t>When points are not connected we have a </a:t>
            </a:r>
            <a:r>
              <a:rPr lang="en-CA" u="sng" dirty="0" smtClean="0"/>
              <a:t>discrete graph</a:t>
            </a:r>
            <a:endParaRPr lang="en-CA" u="sng" dirty="0"/>
          </a:p>
        </p:txBody>
      </p:sp>
      <p:pic>
        <p:nvPicPr>
          <p:cNvPr id="8" name="Picture 23"/>
          <p:cNvPicPr>
            <a:picLocks noChangeAspect="1" noChangeArrowheads="1"/>
          </p:cNvPicPr>
          <p:nvPr/>
        </p:nvPicPr>
        <p:blipFill>
          <a:blip r:embed="rId3" cstate="print"/>
          <a:srcRect/>
          <a:stretch>
            <a:fillRect/>
          </a:stretch>
        </p:blipFill>
        <p:spPr bwMode="auto">
          <a:xfrm>
            <a:off x="6012160" y="4149080"/>
            <a:ext cx="3131840" cy="2657319"/>
          </a:xfrm>
          <a:prstGeom prst="rect">
            <a:avLst/>
          </a:prstGeom>
          <a:noFill/>
          <a:ln w="9525" algn="ctr">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68319">
                                            <p:txEl>
                                              <p:pRg st="0" end="0"/>
                                            </p:txEl>
                                          </p:spTgt>
                                        </p:tgtEl>
                                        <p:attrNameLst>
                                          <p:attrName>style.visibility</p:attrName>
                                        </p:attrNameLst>
                                      </p:cBhvr>
                                      <p:to>
                                        <p:strVal val="visible"/>
                                      </p:to>
                                    </p:set>
                                    <p:animEffect transition="in" filter="wipe(down)">
                                      <p:cBhvr>
                                        <p:cTn id="7" dur="500"/>
                                        <p:tgtEl>
                                          <p:spTgt spid="2683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68319">
                                            <p:txEl>
                                              <p:pRg st="1" end="1"/>
                                            </p:txEl>
                                          </p:spTgt>
                                        </p:tgtEl>
                                        <p:attrNameLst>
                                          <p:attrName>style.visibility</p:attrName>
                                        </p:attrNameLst>
                                      </p:cBhvr>
                                      <p:to>
                                        <p:strVal val="visible"/>
                                      </p:to>
                                    </p:set>
                                    <p:animEffect transition="in" filter="wipe(down)">
                                      <p:cBhvr>
                                        <p:cTn id="12" dur="500"/>
                                        <p:tgtEl>
                                          <p:spTgt spid="2683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bg/>
                                          </p:spTgt>
                                        </p:tgtEl>
                                        <p:attrNameLst>
                                          <p:attrName>style.visibility</p:attrName>
                                        </p:attrNameLst>
                                      </p:cBhvr>
                                      <p:to>
                                        <p:strVal val="visible"/>
                                      </p:to>
                                    </p:set>
                                    <p:animEffect transition="in" filter="wipe(down)">
                                      <p:cBhvr>
                                        <p:cTn id="17" dur="500"/>
                                        <p:tgtEl>
                                          <p:spTgt spid="6">
                                            <p:bg/>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down)">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down)">
                                      <p:cBhvr>
                                        <p:cTn id="27" dur="500"/>
                                        <p:tgtEl>
                                          <p:spTgt spid="7"/>
                                        </p:tgtEl>
                                      </p:cBhvr>
                                    </p:animEffect>
                                  </p:childTnLst>
                                </p:cTn>
                              </p:par>
                              <p:par>
                                <p:cTn id="28" presetID="22" presetClass="entr" presetSubtype="4" fill="hold"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wipe(down)">
                                      <p:cBhvr>
                                        <p:cTn id="3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8319" grpId="0" build="p"/>
      <p:bldP spid="6" grpId="0" build="p" animBg="1"/>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4" name="Text Box 4"/>
          <p:cNvSpPr txBox="1">
            <a:spLocks noChangeArrowheads="1"/>
          </p:cNvSpPr>
          <p:nvPr/>
        </p:nvSpPr>
        <p:spPr bwMode="auto">
          <a:xfrm>
            <a:off x="0" y="193838"/>
            <a:ext cx="9144000" cy="400110"/>
          </a:xfrm>
          <a:prstGeom prst="rect">
            <a:avLst/>
          </a:prstGeom>
          <a:noFill/>
          <a:ln w="9525" algn="ctr">
            <a:noFill/>
            <a:miter lim="800000"/>
            <a:headEnd/>
            <a:tailEnd/>
          </a:ln>
          <a:effectLst/>
        </p:spPr>
        <p:txBody>
          <a:bodyPr>
            <a:spAutoFit/>
          </a:bodyPr>
          <a:lstStyle/>
          <a:p>
            <a:pPr marL="2232025" indent="-2232025" algn="ctr"/>
            <a:r>
              <a:rPr lang="en-US" sz="2000" b="0">
                <a:solidFill>
                  <a:srgbClr val="006699"/>
                </a:solidFill>
                <a:latin typeface="Arial Black" pitchFamily="34" charset="0"/>
              </a:rPr>
              <a:t>Example 2A: Sketching Graphs for Situations</a:t>
            </a:r>
          </a:p>
        </p:txBody>
      </p:sp>
      <p:sp>
        <p:nvSpPr>
          <p:cNvPr id="271365" name="Text Box 5"/>
          <p:cNvSpPr txBox="1">
            <a:spLocks noChangeArrowheads="1"/>
          </p:cNvSpPr>
          <p:nvPr/>
        </p:nvSpPr>
        <p:spPr bwMode="auto">
          <a:xfrm>
            <a:off x="381000" y="612938"/>
            <a:ext cx="8305800" cy="707886"/>
          </a:xfrm>
          <a:prstGeom prst="rect">
            <a:avLst/>
          </a:prstGeom>
          <a:noFill/>
          <a:ln w="9525" algn="ctr">
            <a:solidFill>
              <a:schemeClr val="accent1"/>
            </a:solidFill>
            <a:miter lim="800000"/>
            <a:headEnd/>
            <a:tailEnd/>
          </a:ln>
          <a:effectLst/>
        </p:spPr>
        <p:txBody>
          <a:bodyPr>
            <a:spAutoFit/>
          </a:bodyPr>
          <a:lstStyle/>
          <a:p>
            <a:r>
              <a:rPr lang="en-US" sz="2000" dirty="0"/>
              <a:t>Sketch a graph for the situation. Tell whether the graph is continuous or </a:t>
            </a:r>
            <a:r>
              <a:rPr lang="en-US" sz="2000" dirty="0" smtClean="0"/>
              <a:t>discrete:</a:t>
            </a:r>
            <a:endParaRPr lang="en-US" sz="2000" dirty="0"/>
          </a:p>
        </p:txBody>
      </p:sp>
      <p:sp>
        <p:nvSpPr>
          <p:cNvPr id="271366" name="Text Box 6"/>
          <p:cNvSpPr txBox="1">
            <a:spLocks noChangeArrowheads="1"/>
          </p:cNvSpPr>
          <p:nvPr/>
        </p:nvSpPr>
        <p:spPr bwMode="auto">
          <a:xfrm>
            <a:off x="395536" y="1340768"/>
            <a:ext cx="8359775" cy="707886"/>
          </a:xfrm>
          <a:prstGeom prst="rect">
            <a:avLst/>
          </a:prstGeom>
          <a:noFill/>
          <a:ln w="9525" algn="ctr">
            <a:noFill/>
            <a:miter lim="800000"/>
            <a:headEnd/>
            <a:tailEnd/>
          </a:ln>
          <a:effectLst/>
        </p:spPr>
        <p:txBody>
          <a:bodyPr>
            <a:spAutoFit/>
          </a:bodyPr>
          <a:lstStyle/>
          <a:p>
            <a:r>
              <a:rPr lang="en-US" sz="2000" dirty="0"/>
              <a:t>A truck driver enters a street, drives at a constant speed, stops at a light, and then continues.</a:t>
            </a:r>
          </a:p>
        </p:txBody>
      </p:sp>
      <p:sp>
        <p:nvSpPr>
          <p:cNvPr id="271376" name="Text Box 16"/>
          <p:cNvSpPr txBox="1">
            <a:spLocks noChangeArrowheads="1"/>
          </p:cNvSpPr>
          <p:nvPr/>
        </p:nvSpPr>
        <p:spPr bwMode="auto">
          <a:xfrm>
            <a:off x="4953000" y="5261138"/>
            <a:ext cx="4191000" cy="400110"/>
          </a:xfrm>
          <a:prstGeom prst="rect">
            <a:avLst/>
          </a:prstGeom>
          <a:noFill/>
          <a:ln w="9525" algn="ctr">
            <a:noFill/>
            <a:miter lim="800000"/>
            <a:headEnd/>
            <a:tailEnd/>
          </a:ln>
          <a:effectLst/>
        </p:spPr>
        <p:txBody>
          <a:bodyPr>
            <a:spAutoFit/>
          </a:bodyPr>
          <a:lstStyle/>
          <a:p>
            <a:r>
              <a:rPr lang="en-US" sz="2000" b="0" dirty="0"/>
              <a:t>The graph is continuous.</a:t>
            </a:r>
          </a:p>
        </p:txBody>
      </p:sp>
      <p:grpSp>
        <p:nvGrpSpPr>
          <p:cNvPr id="2" name="Group 24"/>
          <p:cNvGrpSpPr>
            <a:grpSpLocks/>
          </p:cNvGrpSpPr>
          <p:nvPr/>
        </p:nvGrpSpPr>
        <p:grpSpPr bwMode="auto">
          <a:xfrm>
            <a:off x="5943600" y="2975138"/>
            <a:ext cx="2773363" cy="2222500"/>
            <a:chOff x="576" y="2304"/>
            <a:chExt cx="1747" cy="1400"/>
          </a:xfrm>
        </p:grpSpPr>
        <p:grpSp>
          <p:nvGrpSpPr>
            <p:cNvPr id="3" name="Group 18"/>
            <p:cNvGrpSpPr>
              <a:grpSpLocks/>
            </p:cNvGrpSpPr>
            <p:nvPr/>
          </p:nvGrpSpPr>
          <p:grpSpPr bwMode="auto">
            <a:xfrm>
              <a:off x="576" y="2496"/>
              <a:ext cx="1594" cy="1208"/>
              <a:chOff x="1670" y="2496"/>
              <a:chExt cx="1594" cy="1208"/>
            </a:xfrm>
          </p:grpSpPr>
          <p:sp>
            <p:nvSpPr>
              <p:cNvPr id="271367" name="Line 7"/>
              <p:cNvSpPr>
                <a:spLocks noChangeShapeType="1"/>
              </p:cNvSpPr>
              <p:nvPr/>
            </p:nvSpPr>
            <p:spPr bwMode="auto">
              <a:xfrm flipV="1">
                <a:off x="1968" y="2496"/>
                <a:ext cx="0" cy="960"/>
              </a:xfrm>
              <a:prstGeom prst="line">
                <a:avLst/>
              </a:prstGeom>
              <a:noFill/>
              <a:ln w="19050">
                <a:solidFill>
                  <a:schemeClr val="tx1"/>
                </a:solidFill>
                <a:round/>
                <a:headEnd/>
                <a:tailEnd type="triangle" w="med" len="med"/>
              </a:ln>
              <a:effectLst/>
            </p:spPr>
            <p:txBody>
              <a:bodyPr>
                <a:spAutoFit/>
              </a:bodyPr>
              <a:lstStyle/>
              <a:p>
                <a:endParaRPr lang="en-CA"/>
              </a:p>
            </p:txBody>
          </p:sp>
          <p:sp>
            <p:nvSpPr>
              <p:cNvPr id="271368" name="Line 8"/>
              <p:cNvSpPr>
                <a:spLocks noChangeShapeType="1"/>
              </p:cNvSpPr>
              <p:nvPr/>
            </p:nvSpPr>
            <p:spPr bwMode="auto">
              <a:xfrm>
                <a:off x="1968" y="3456"/>
                <a:ext cx="1296" cy="0"/>
              </a:xfrm>
              <a:prstGeom prst="line">
                <a:avLst/>
              </a:prstGeom>
              <a:noFill/>
              <a:ln w="19050">
                <a:solidFill>
                  <a:schemeClr val="tx1"/>
                </a:solidFill>
                <a:round/>
                <a:headEnd/>
                <a:tailEnd type="triangle" w="med" len="med"/>
              </a:ln>
              <a:effectLst/>
            </p:spPr>
            <p:txBody>
              <a:bodyPr>
                <a:spAutoFit/>
              </a:bodyPr>
              <a:lstStyle/>
              <a:p>
                <a:endParaRPr lang="en-CA"/>
              </a:p>
            </p:txBody>
          </p:sp>
          <p:sp>
            <p:nvSpPr>
              <p:cNvPr id="271369" name="Text Box 9"/>
              <p:cNvSpPr txBox="1">
                <a:spLocks noChangeArrowheads="1"/>
              </p:cNvSpPr>
              <p:nvPr/>
            </p:nvSpPr>
            <p:spPr bwMode="auto">
              <a:xfrm rot="16200000">
                <a:off x="1462" y="2896"/>
                <a:ext cx="666" cy="250"/>
              </a:xfrm>
              <a:prstGeom prst="rect">
                <a:avLst/>
              </a:prstGeom>
              <a:noFill/>
              <a:ln w="9525" algn="ctr">
                <a:noFill/>
                <a:miter lim="800000"/>
                <a:headEnd/>
                <a:tailEnd/>
              </a:ln>
              <a:effectLst/>
            </p:spPr>
            <p:txBody>
              <a:bodyPr wrap="none">
                <a:spAutoFit/>
              </a:bodyPr>
              <a:lstStyle/>
              <a:p>
                <a:r>
                  <a:rPr lang="en-US"/>
                  <a:t>Speed</a:t>
                </a:r>
              </a:p>
            </p:txBody>
          </p:sp>
          <p:sp>
            <p:nvSpPr>
              <p:cNvPr id="271370" name="Text Box 10"/>
              <p:cNvSpPr txBox="1">
                <a:spLocks noChangeArrowheads="1"/>
              </p:cNvSpPr>
              <p:nvPr/>
            </p:nvSpPr>
            <p:spPr bwMode="auto">
              <a:xfrm>
                <a:off x="2310" y="3454"/>
                <a:ext cx="555" cy="250"/>
              </a:xfrm>
              <a:prstGeom prst="rect">
                <a:avLst/>
              </a:prstGeom>
              <a:noFill/>
              <a:ln w="9525" algn="ctr">
                <a:noFill/>
                <a:miter lim="800000"/>
                <a:headEnd/>
                <a:tailEnd/>
              </a:ln>
              <a:effectLst/>
            </p:spPr>
            <p:txBody>
              <a:bodyPr wrap="none">
                <a:spAutoFit/>
              </a:bodyPr>
              <a:lstStyle/>
              <a:p>
                <a:r>
                  <a:rPr lang="en-US"/>
                  <a:t>Time</a:t>
                </a:r>
              </a:p>
            </p:txBody>
          </p:sp>
          <p:sp>
            <p:nvSpPr>
              <p:cNvPr id="271371" name="Line 11"/>
              <p:cNvSpPr>
                <a:spLocks noChangeShapeType="1"/>
              </p:cNvSpPr>
              <p:nvPr/>
            </p:nvSpPr>
            <p:spPr bwMode="auto">
              <a:xfrm flipV="1">
                <a:off x="1968" y="3024"/>
                <a:ext cx="192" cy="336"/>
              </a:xfrm>
              <a:prstGeom prst="line">
                <a:avLst/>
              </a:prstGeom>
              <a:noFill/>
              <a:ln w="19050">
                <a:solidFill>
                  <a:srgbClr val="FF3300"/>
                </a:solidFill>
                <a:round/>
                <a:headEnd/>
                <a:tailEnd/>
              </a:ln>
              <a:effectLst/>
            </p:spPr>
            <p:txBody>
              <a:bodyPr>
                <a:spAutoFit/>
              </a:bodyPr>
              <a:lstStyle/>
              <a:p>
                <a:endParaRPr lang="en-CA"/>
              </a:p>
            </p:txBody>
          </p:sp>
          <p:sp>
            <p:nvSpPr>
              <p:cNvPr id="271372" name="Line 12"/>
              <p:cNvSpPr>
                <a:spLocks noChangeShapeType="1"/>
              </p:cNvSpPr>
              <p:nvPr/>
            </p:nvSpPr>
            <p:spPr bwMode="auto">
              <a:xfrm>
                <a:off x="2160" y="3024"/>
                <a:ext cx="240" cy="0"/>
              </a:xfrm>
              <a:prstGeom prst="line">
                <a:avLst/>
              </a:prstGeom>
              <a:noFill/>
              <a:ln w="19050">
                <a:solidFill>
                  <a:srgbClr val="FF3300"/>
                </a:solidFill>
                <a:round/>
                <a:headEnd/>
                <a:tailEnd/>
              </a:ln>
              <a:effectLst/>
            </p:spPr>
            <p:txBody>
              <a:bodyPr>
                <a:spAutoFit/>
              </a:bodyPr>
              <a:lstStyle/>
              <a:p>
                <a:endParaRPr lang="en-CA"/>
              </a:p>
            </p:txBody>
          </p:sp>
          <p:sp>
            <p:nvSpPr>
              <p:cNvPr id="271373" name="Line 13"/>
              <p:cNvSpPr>
                <a:spLocks noChangeShapeType="1"/>
              </p:cNvSpPr>
              <p:nvPr/>
            </p:nvSpPr>
            <p:spPr bwMode="auto">
              <a:xfrm>
                <a:off x="2400" y="3024"/>
                <a:ext cx="240" cy="432"/>
              </a:xfrm>
              <a:prstGeom prst="line">
                <a:avLst/>
              </a:prstGeom>
              <a:noFill/>
              <a:ln w="19050">
                <a:solidFill>
                  <a:srgbClr val="FF3300"/>
                </a:solidFill>
                <a:round/>
                <a:headEnd/>
                <a:tailEnd/>
              </a:ln>
              <a:effectLst/>
            </p:spPr>
            <p:txBody>
              <a:bodyPr>
                <a:spAutoFit/>
              </a:bodyPr>
              <a:lstStyle/>
              <a:p>
                <a:endParaRPr lang="en-CA"/>
              </a:p>
            </p:txBody>
          </p:sp>
          <p:sp>
            <p:nvSpPr>
              <p:cNvPr id="271374" name="Line 14"/>
              <p:cNvSpPr>
                <a:spLocks noChangeShapeType="1"/>
              </p:cNvSpPr>
              <p:nvPr/>
            </p:nvSpPr>
            <p:spPr bwMode="auto">
              <a:xfrm flipV="1">
                <a:off x="2640" y="3024"/>
                <a:ext cx="144" cy="432"/>
              </a:xfrm>
              <a:prstGeom prst="line">
                <a:avLst/>
              </a:prstGeom>
              <a:noFill/>
              <a:ln w="19050">
                <a:solidFill>
                  <a:srgbClr val="FF3300"/>
                </a:solidFill>
                <a:round/>
                <a:headEnd/>
                <a:tailEnd/>
              </a:ln>
              <a:effectLst/>
            </p:spPr>
            <p:txBody>
              <a:bodyPr>
                <a:spAutoFit/>
              </a:bodyPr>
              <a:lstStyle/>
              <a:p>
                <a:endParaRPr lang="en-CA"/>
              </a:p>
            </p:txBody>
          </p:sp>
          <p:sp>
            <p:nvSpPr>
              <p:cNvPr id="271375" name="Line 15"/>
              <p:cNvSpPr>
                <a:spLocks noChangeShapeType="1"/>
              </p:cNvSpPr>
              <p:nvPr/>
            </p:nvSpPr>
            <p:spPr bwMode="auto">
              <a:xfrm>
                <a:off x="2784" y="3024"/>
                <a:ext cx="384" cy="0"/>
              </a:xfrm>
              <a:prstGeom prst="line">
                <a:avLst/>
              </a:prstGeom>
              <a:noFill/>
              <a:ln w="19050">
                <a:solidFill>
                  <a:srgbClr val="FF3300"/>
                </a:solidFill>
                <a:round/>
                <a:headEnd/>
                <a:tailEnd/>
              </a:ln>
              <a:effectLst/>
            </p:spPr>
            <p:txBody>
              <a:bodyPr>
                <a:spAutoFit/>
              </a:bodyPr>
              <a:lstStyle/>
              <a:p>
                <a:endParaRPr lang="en-CA"/>
              </a:p>
            </p:txBody>
          </p:sp>
        </p:grpSp>
        <p:sp>
          <p:nvSpPr>
            <p:cNvPr id="271379" name="Text Box 19"/>
            <p:cNvSpPr txBox="1">
              <a:spLocks noChangeArrowheads="1"/>
            </p:cNvSpPr>
            <p:nvPr/>
          </p:nvSpPr>
          <p:spPr bwMode="auto">
            <a:xfrm>
              <a:off x="864" y="2304"/>
              <a:ext cx="226" cy="250"/>
            </a:xfrm>
            <a:prstGeom prst="rect">
              <a:avLst/>
            </a:prstGeom>
            <a:noFill/>
            <a:ln w="9525" algn="ctr">
              <a:noFill/>
              <a:miter lim="800000"/>
              <a:headEnd/>
              <a:tailEnd/>
            </a:ln>
            <a:effectLst/>
          </p:spPr>
          <p:txBody>
            <a:bodyPr>
              <a:spAutoFit/>
            </a:bodyPr>
            <a:lstStyle/>
            <a:p>
              <a:r>
                <a:rPr lang="en-US" b="0" i="1"/>
                <a:t>y</a:t>
              </a:r>
            </a:p>
          </p:txBody>
        </p:sp>
        <p:sp>
          <p:nvSpPr>
            <p:cNvPr id="271380" name="Text Box 20"/>
            <p:cNvSpPr txBox="1">
              <a:spLocks noChangeArrowheads="1"/>
            </p:cNvSpPr>
            <p:nvPr/>
          </p:nvSpPr>
          <p:spPr bwMode="auto">
            <a:xfrm>
              <a:off x="2112" y="3412"/>
              <a:ext cx="211" cy="250"/>
            </a:xfrm>
            <a:prstGeom prst="rect">
              <a:avLst/>
            </a:prstGeom>
            <a:noFill/>
            <a:ln w="9525" algn="ctr">
              <a:noFill/>
              <a:miter lim="800000"/>
              <a:headEnd/>
              <a:tailEnd/>
            </a:ln>
            <a:effectLst/>
          </p:spPr>
          <p:txBody>
            <a:bodyPr wrap="none">
              <a:spAutoFit/>
            </a:bodyPr>
            <a:lstStyle/>
            <a:p>
              <a:r>
                <a:rPr lang="en-US" b="0" i="1"/>
                <a:t>x</a:t>
              </a:r>
            </a:p>
          </p:txBody>
        </p:sp>
      </p:grpSp>
      <p:sp>
        <p:nvSpPr>
          <p:cNvPr id="271381" name="Text Box 21"/>
          <p:cNvSpPr txBox="1">
            <a:spLocks noChangeArrowheads="1"/>
          </p:cNvSpPr>
          <p:nvPr/>
        </p:nvSpPr>
        <p:spPr bwMode="auto">
          <a:xfrm>
            <a:off x="457200" y="2670338"/>
            <a:ext cx="5410200" cy="1015663"/>
          </a:xfrm>
          <a:prstGeom prst="rect">
            <a:avLst/>
          </a:prstGeom>
          <a:noFill/>
          <a:ln w="9525" algn="ctr">
            <a:solidFill>
              <a:schemeClr val="accent1"/>
            </a:solidFill>
            <a:miter lim="800000"/>
            <a:headEnd/>
            <a:tailEnd/>
          </a:ln>
          <a:effectLst/>
        </p:spPr>
        <p:txBody>
          <a:bodyPr>
            <a:spAutoFit/>
          </a:bodyPr>
          <a:lstStyle/>
          <a:p>
            <a:r>
              <a:rPr lang="en-US" sz="2000" b="0" dirty="0"/>
              <a:t>As time passes during the trip (moving left to right along the </a:t>
            </a:r>
            <a:r>
              <a:rPr lang="en-US" sz="2000" b="0" i="1" dirty="0" smtClean="0"/>
              <a:t>x</a:t>
            </a:r>
            <a:r>
              <a:rPr lang="en-US" sz="2000" b="0" dirty="0" smtClean="0"/>
              <a:t>-axis</a:t>
            </a:r>
            <a:r>
              <a:rPr lang="en-US" sz="2000" b="0" dirty="0"/>
              <a:t>) the truck's speed (</a:t>
            </a:r>
            <a:r>
              <a:rPr lang="en-US" sz="2000" b="0" i="1" dirty="0"/>
              <a:t>y</a:t>
            </a:r>
            <a:r>
              <a:rPr lang="en-US" sz="2000" b="0" dirty="0"/>
              <a:t>-axis) does the following:  </a:t>
            </a:r>
          </a:p>
        </p:txBody>
      </p:sp>
      <p:sp>
        <p:nvSpPr>
          <p:cNvPr id="271382" name="Text Box 22"/>
          <p:cNvSpPr txBox="1">
            <a:spLocks noChangeArrowheads="1"/>
          </p:cNvSpPr>
          <p:nvPr/>
        </p:nvSpPr>
        <p:spPr bwMode="auto">
          <a:xfrm>
            <a:off x="1101080" y="3967896"/>
            <a:ext cx="3182888" cy="1477328"/>
          </a:xfrm>
          <a:prstGeom prst="rect">
            <a:avLst/>
          </a:prstGeom>
          <a:noFill/>
          <a:ln w="9525" algn="ctr">
            <a:noFill/>
            <a:miter lim="800000"/>
            <a:headEnd/>
            <a:tailEnd/>
          </a:ln>
          <a:effectLst/>
        </p:spPr>
        <p:txBody>
          <a:bodyPr wrap="square">
            <a:spAutoFit/>
          </a:bodyPr>
          <a:lstStyle/>
          <a:p>
            <a:r>
              <a:rPr lang="en-US" b="0" dirty="0"/>
              <a:t>• initially increases</a:t>
            </a:r>
          </a:p>
          <a:p>
            <a:r>
              <a:rPr lang="en-US" b="0" dirty="0"/>
              <a:t>• remains constant</a:t>
            </a:r>
          </a:p>
          <a:p>
            <a:r>
              <a:rPr lang="en-US" b="0" dirty="0"/>
              <a:t>• decreases to a stop</a:t>
            </a:r>
          </a:p>
          <a:p>
            <a:r>
              <a:rPr lang="en-US" b="0" dirty="0"/>
              <a:t>• increases</a:t>
            </a:r>
          </a:p>
          <a:p>
            <a:r>
              <a:rPr lang="en-US" b="0" dirty="0"/>
              <a:t>• remains constant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71366"/>
                                        </p:tgtEl>
                                        <p:attrNameLst>
                                          <p:attrName>style.visibility</p:attrName>
                                        </p:attrNameLst>
                                      </p:cBhvr>
                                      <p:to>
                                        <p:strVal val="visible"/>
                                      </p:to>
                                    </p:set>
                                    <p:anim calcmode="lin" valueType="num">
                                      <p:cBhvr>
                                        <p:cTn id="7" dur="1000" fill="hold"/>
                                        <p:tgtEl>
                                          <p:spTgt spid="271366"/>
                                        </p:tgtEl>
                                        <p:attrNameLst>
                                          <p:attrName>ppt_w</p:attrName>
                                        </p:attrNameLst>
                                      </p:cBhvr>
                                      <p:tavLst>
                                        <p:tav tm="0">
                                          <p:val>
                                            <p:strVal val="#ppt_w*0.70"/>
                                          </p:val>
                                        </p:tav>
                                        <p:tav tm="100000">
                                          <p:val>
                                            <p:strVal val="#ppt_w"/>
                                          </p:val>
                                        </p:tav>
                                      </p:tavLst>
                                    </p:anim>
                                    <p:anim calcmode="lin" valueType="num">
                                      <p:cBhvr>
                                        <p:cTn id="8" dur="1000" fill="hold"/>
                                        <p:tgtEl>
                                          <p:spTgt spid="271366"/>
                                        </p:tgtEl>
                                        <p:attrNameLst>
                                          <p:attrName>ppt_h</p:attrName>
                                        </p:attrNameLst>
                                      </p:cBhvr>
                                      <p:tavLst>
                                        <p:tav tm="0">
                                          <p:val>
                                            <p:strVal val="#ppt_h"/>
                                          </p:val>
                                        </p:tav>
                                        <p:tav tm="100000">
                                          <p:val>
                                            <p:strVal val="#ppt_h"/>
                                          </p:val>
                                        </p:tav>
                                      </p:tavLst>
                                    </p:anim>
                                    <p:animEffect transition="in" filter="fade">
                                      <p:cBhvr>
                                        <p:cTn id="9" dur="1000"/>
                                        <p:tgtEl>
                                          <p:spTgt spid="271366"/>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71381"/>
                                        </p:tgtEl>
                                        <p:attrNameLst>
                                          <p:attrName>style.visibility</p:attrName>
                                        </p:attrNameLst>
                                      </p:cBhvr>
                                      <p:to>
                                        <p:strVal val="visible"/>
                                      </p:to>
                                    </p:set>
                                    <p:anim calcmode="lin" valueType="num">
                                      <p:cBhvr>
                                        <p:cTn id="14" dur="1000" fill="hold"/>
                                        <p:tgtEl>
                                          <p:spTgt spid="271381"/>
                                        </p:tgtEl>
                                        <p:attrNameLst>
                                          <p:attrName>ppt_w</p:attrName>
                                        </p:attrNameLst>
                                      </p:cBhvr>
                                      <p:tavLst>
                                        <p:tav tm="0">
                                          <p:val>
                                            <p:strVal val="#ppt_w*0.70"/>
                                          </p:val>
                                        </p:tav>
                                        <p:tav tm="100000">
                                          <p:val>
                                            <p:strVal val="#ppt_w"/>
                                          </p:val>
                                        </p:tav>
                                      </p:tavLst>
                                    </p:anim>
                                    <p:anim calcmode="lin" valueType="num">
                                      <p:cBhvr>
                                        <p:cTn id="15" dur="1000" fill="hold"/>
                                        <p:tgtEl>
                                          <p:spTgt spid="271381"/>
                                        </p:tgtEl>
                                        <p:attrNameLst>
                                          <p:attrName>ppt_h</p:attrName>
                                        </p:attrNameLst>
                                      </p:cBhvr>
                                      <p:tavLst>
                                        <p:tav tm="0">
                                          <p:val>
                                            <p:strVal val="#ppt_h"/>
                                          </p:val>
                                        </p:tav>
                                        <p:tav tm="100000">
                                          <p:val>
                                            <p:strVal val="#ppt_h"/>
                                          </p:val>
                                        </p:tav>
                                      </p:tavLst>
                                    </p:anim>
                                    <p:animEffect transition="in" filter="fade">
                                      <p:cBhvr>
                                        <p:cTn id="16" dur="1000"/>
                                        <p:tgtEl>
                                          <p:spTgt spid="271381"/>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271382">
                                            <p:txEl>
                                              <p:pRg st="0" end="0"/>
                                            </p:txEl>
                                          </p:spTgt>
                                        </p:tgtEl>
                                        <p:attrNameLst>
                                          <p:attrName>style.visibility</p:attrName>
                                        </p:attrNameLst>
                                      </p:cBhvr>
                                      <p:to>
                                        <p:strVal val="visible"/>
                                      </p:to>
                                    </p:set>
                                    <p:animEffect transition="in" filter="wipe(down)">
                                      <p:cBhvr>
                                        <p:cTn id="21" dur="500"/>
                                        <p:tgtEl>
                                          <p:spTgt spid="271382">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271382">
                                            <p:txEl>
                                              <p:pRg st="1" end="1"/>
                                            </p:txEl>
                                          </p:spTgt>
                                        </p:tgtEl>
                                        <p:attrNameLst>
                                          <p:attrName>style.visibility</p:attrName>
                                        </p:attrNameLst>
                                      </p:cBhvr>
                                      <p:to>
                                        <p:strVal val="visible"/>
                                      </p:to>
                                    </p:set>
                                    <p:animEffect transition="in" filter="wipe(down)">
                                      <p:cBhvr>
                                        <p:cTn id="26" dur="500"/>
                                        <p:tgtEl>
                                          <p:spTgt spid="271382">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271382">
                                            <p:txEl>
                                              <p:pRg st="2" end="2"/>
                                            </p:txEl>
                                          </p:spTgt>
                                        </p:tgtEl>
                                        <p:attrNameLst>
                                          <p:attrName>style.visibility</p:attrName>
                                        </p:attrNameLst>
                                      </p:cBhvr>
                                      <p:to>
                                        <p:strVal val="visible"/>
                                      </p:to>
                                    </p:set>
                                    <p:animEffect transition="in" filter="wipe(down)">
                                      <p:cBhvr>
                                        <p:cTn id="31" dur="500"/>
                                        <p:tgtEl>
                                          <p:spTgt spid="271382">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271382">
                                            <p:txEl>
                                              <p:pRg st="3" end="3"/>
                                            </p:txEl>
                                          </p:spTgt>
                                        </p:tgtEl>
                                        <p:attrNameLst>
                                          <p:attrName>style.visibility</p:attrName>
                                        </p:attrNameLst>
                                      </p:cBhvr>
                                      <p:to>
                                        <p:strVal val="visible"/>
                                      </p:to>
                                    </p:set>
                                    <p:animEffect transition="in" filter="wipe(down)">
                                      <p:cBhvr>
                                        <p:cTn id="36" dur="500"/>
                                        <p:tgtEl>
                                          <p:spTgt spid="271382">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271382">
                                            <p:txEl>
                                              <p:pRg st="4" end="4"/>
                                            </p:txEl>
                                          </p:spTgt>
                                        </p:tgtEl>
                                        <p:attrNameLst>
                                          <p:attrName>style.visibility</p:attrName>
                                        </p:attrNameLst>
                                      </p:cBhvr>
                                      <p:to>
                                        <p:strVal val="visible"/>
                                      </p:to>
                                    </p:set>
                                    <p:animEffect transition="in" filter="wipe(down)">
                                      <p:cBhvr>
                                        <p:cTn id="41" dur="500"/>
                                        <p:tgtEl>
                                          <p:spTgt spid="271382">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nodeType="clickEffect">
                                  <p:stCondLst>
                                    <p:cond delay="0"/>
                                  </p:stCondLst>
                                  <p:childTnLst>
                                    <p:set>
                                      <p:cBhvr>
                                        <p:cTn id="45" dur="1" fill="hold">
                                          <p:stCondLst>
                                            <p:cond delay="0"/>
                                          </p:stCondLst>
                                        </p:cTn>
                                        <p:tgtEl>
                                          <p:spTgt spid="2"/>
                                        </p:tgtEl>
                                        <p:attrNameLst>
                                          <p:attrName>style.visibility</p:attrName>
                                        </p:attrNameLst>
                                      </p:cBhvr>
                                      <p:to>
                                        <p:strVal val="visible"/>
                                      </p:to>
                                    </p:set>
                                    <p:animEffect transition="in" filter="wipe(down)">
                                      <p:cBhvr>
                                        <p:cTn id="46" dur="500"/>
                                        <p:tgtEl>
                                          <p:spTgt spid="2"/>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grpId="0" nodeType="clickEffect">
                                  <p:stCondLst>
                                    <p:cond delay="0"/>
                                  </p:stCondLst>
                                  <p:childTnLst>
                                    <p:set>
                                      <p:cBhvr>
                                        <p:cTn id="50" dur="1" fill="hold">
                                          <p:stCondLst>
                                            <p:cond delay="0"/>
                                          </p:stCondLst>
                                        </p:cTn>
                                        <p:tgtEl>
                                          <p:spTgt spid="271376">
                                            <p:txEl>
                                              <p:pRg st="0" end="0"/>
                                            </p:txEl>
                                          </p:spTgt>
                                        </p:tgtEl>
                                        <p:attrNameLst>
                                          <p:attrName>style.visibility</p:attrName>
                                        </p:attrNameLst>
                                      </p:cBhvr>
                                      <p:to>
                                        <p:strVal val="visible"/>
                                      </p:to>
                                    </p:set>
                                    <p:animEffect transition="in" filter="wipe(down)">
                                      <p:cBhvr>
                                        <p:cTn id="51" dur="500"/>
                                        <p:tgtEl>
                                          <p:spTgt spid="27137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1366" grpId="0"/>
      <p:bldP spid="271376" grpId="0" build="p"/>
      <p:bldP spid="271381" grpId="0" animBg="1"/>
      <p:bldP spid="27138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8" name="Text Box 4"/>
          <p:cNvSpPr txBox="1">
            <a:spLocks noChangeArrowheads="1"/>
          </p:cNvSpPr>
          <p:nvPr/>
        </p:nvSpPr>
        <p:spPr bwMode="auto">
          <a:xfrm>
            <a:off x="0" y="476672"/>
            <a:ext cx="9144000" cy="400110"/>
          </a:xfrm>
          <a:prstGeom prst="rect">
            <a:avLst/>
          </a:prstGeom>
          <a:noFill/>
          <a:ln w="9525" algn="ctr">
            <a:noFill/>
            <a:miter lim="800000"/>
            <a:headEnd/>
            <a:tailEnd/>
          </a:ln>
          <a:effectLst/>
        </p:spPr>
        <p:txBody>
          <a:bodyPr>
            <a:spAutoFit/>
          </a:bodyPr>
          <a:lstStyle/>
          <a:p>
            <a:pPr marL="2232025" indent="-2232025" algn="ctr"/>
            <a:r>
              <a:rPr lang="en-US" sz="2000" b="0">
                <a:solidFill>
                  <a:srgbClr val="006699"/>
                </a:solidFill>
                <a:latin typeface="Arial Black" pitchFamily="34" charset="0"/>
              </a:rPr>
              <a:t>Example 2B: Sketching Graphs for Situations</a:t>
            </a:r>
          </a:p>
        </p:txBody>
      </p:sp>
      <p:sp>
        <p:nvSpPr>
          <p:cNvPr id="272389" name="Text Box 5"/>
          <p:cNvSpPr txBox="1">
            <a:spLocks noChangeArrowheads="1"/>
          </p:cNvSpPr>
          <p:nvPr/>
        </p:nvSpPr>
        <p:spPr bwMode="auto">
          <a:xfrm>
            <a:off x="685800" y="886247"/>
            <a:ext cx="8305800" cy="707886"/>
          </a:xfrm>
          <a:prstGeom prst="rect">
            <a:avLst/>
          </a:prstGeom>
          <a:noFill/>
          <a:ln w="9525" algn="ctr">
            <a:noFill/>
            <a:miter lim="800000"/>
            <a:headEnd/>
            <a:tailEnd/>
          </a:ln>
          <a:effectLst/>
        </p:spPr>
        <p:txBody>
          <a:bodyPr>
            <a:spAutoFit/>
          </a:bodyPr>
          <a:lstStyle/>
          <a:p>
            <a:r>
              <a:rPr lang="en-US" sz="2000"/>
              <a:t>Sketch a graph for the situation. Tell whether the graph is continuous or discrete.</a:t>
            </a:r>
          </a:p>
        </p:txBody>
      </p:sp>
      <p:sp>
        <p:nvSpPr>
          <p:cNvPr id="272390" name="Text Box 6"/>
          <p:cNvSpPr txBox="1">
            <a:spLocks noChangeArrowheads="1"/>
          </p:cNvSpPr>
          <p:nvPr/>
        </p:nvSpPr>
        <p:spPr bwMode="auto">
          <a:xfrm>
            <a:off x="685800" y="1724447"/>
            <a:ext cx="7940675" cy="400110"/>
          </a:xfrm>
          <a:prstGeom prst="rect">
            <a:avLst/>
          </a:prstGeom>
          <a:noFill/>
          <a:ln w="9525" algn="ctr">
            <a:noFill/>
            <a:miter lim="800000"/>
            <a:headEnd/>
            <a:tailEnd/>
          </a:ln>
          <a:effectLst/>
        </p:spPr>
        <p:txBody>
          <a:bodyPr>
            <a:spAutoFit/>
          </a:bodyPr>
          <a:lstStyle/>
          <a:p>
            <a:r>
              <a:rPr lang="en-US" sz="2000"/>
              <a:t>A small bookstore sold between 5 and 8 books each day for 7 days.</a:t>
            </a:r>
          </a:p>
        </p:txBody>
      </p:sp>
      <p:sp>
        <p:nvSpPr>
          <p:cNvPr id="272429" name="Text Box 45"/>
          <p:cNvSpPr txBox="1">
            <a:spLocks noChangeArrowheads="1"/>
          </p:cNvSpPr>
          <p:nvPr/>
        </p:nvSpPr>
        <p:spPr bwMode="auto">
          <a:xfrm>
            <a:off x="4800600" y="5610647"/>
            <a:ext cx="2751074" cy="400110"/>
          </a:xfrm>
          <a:prstGeom prst="rect">
            <a:avLst/>
          </a:prstGeom>
          <a:noFill/>
          <a:ln w="9525" algn="ctr">
            <a:noFill/>
            <a:miter lim="800000"/>
            <a:headEnd/>
            <a:tailEnd/>
          </a:ln>
          <a:effectLst/>
        </p:spPr>
        <p:txBody>
          <a:bodyPr wrap="none">
            <a:spAutoFit/>
          </a:bodyPr>
          <a:lstStyle/>
          <a:p>
            <a:r>
              <a:rPr lang="en-US" sz="2000" b="0"/>
              <a:t>The graph is discrete.</a:t>
            </a:r>
          </a:p>
        </p:txBody>
      </p:sp>
      <p:pic>
        <p:nvPicPr>
          <p:cNvPr id="272430" name="Picture 46" descr="1"/>
          <p:cNvPicPr>
            <a:picLocks noChangeAspect="1" noChangeArrowheads="1"/>
          </p:cNvPicPr>
          <p:nvPr/>
        </p:nvPicPr>
        <p:blipFill>
          <a:blip r:embed="rId2" cstate="print"/>
          <a:srcRect/>
          <a:stretch>
            <a:fillRect/>
          </a:stretch>
        </p:blipFill>
        <p:spPr bwMode="auto">
          <a:xfrm>
            <a:off x="381000" y="2492896"/>
            <a:ext cx="4114800" cy="3395663"/>
          </a:xfrm>
          <a:prstGeom prst="rect">
            <a:avLst/>
          </a:prstGeom>
          <a:noFill/>
        </p:spPr>
      </p:pic>
      <p:sp>
        <p:nvSpPr>
          <p:cNvPr id="272431" name="Text Box 47"/>
          <p:cNvSpPr txBox="1">
            <a:spLocks noChangeArrowheads="1"/>
          </p:cNvSpPr>
          <p:nvPr/>
        </p:nvSpPr>
        <p:spPr bwMode="auto">
          <a:xfrm>
            <a:off x="4572000" y="2638847"/>
            <a:ext cx="4435475" cy="707886"/>
          </a:xfrm>
          <a:prstGeom prst="rect">
            <a:avLst/>
          </a:prstGeom>
          <a:noFill/>
          <a:ln w="9525" algn="ctr">
            <a:noFill/>
            <a:miter lim="800000"/>
            <a:headEnd/>
            <a:tailEnd/>
          </a:ln>
          <a:effectLst/>
        </p:spPr>
        <p:txBody>
          <a:bodyPr>
            <a:spAutoFit/>
          </a:bodyPr>
          <a:lstStyle/>
          <a:p>
            <a:pPr marL="344488" indent="-344488"/>
            <a:r>
              <a:rPr lang="en-US" sz="2000" b="0" i="1" dirty="0">
                <a:solidFill>
                  <a:srgbClr val="3333FF"/>
                </a:solidFill>
                <a:latin typeface="Arial" charset="0"/>
              </a:rPr>
              <a:t>The number of books sold </a:t>
            </a:r>
            <a:r>
              <a:rPr lang="en-US" sz="2000" b="0" i="1" dirty="0" smtClean="0">
                <a:solidFill>
                  <a:srgbClr val="3333FF"/>
                </a:solidFill>
                <a:latin typeface="Arial" charset="0"/>
              </a:rPr>
              <a:t>(</a:t>
            </a:r>
            <a:r>
              <a:rPr lang="en-US" sz="2000" b="0" i="1" dirty="0">
                <a:solidFill>
                  <a:srgbClr val="3333FF"/>
                </a:solidFill>
                <a:latin typeface="Arial" charset="0"/>
              </a:rPr>
              <a:t>y-axis) varies for each day (x-axis).</a:t>
            </a:r>
          </a:p>
        </p:txBody>
      </p:sp>
      <p:sp>
        <p:nvSpPr>
          <p:cNvPr id="272432" name="Text Box 48"/>
          <p:cNvSpPr txBox="1">
            <a:spLocks noChangeArrowheads="1"/>
          </p:cNvSpPr>
          <p:nvPr/>
        </p:nvSpPr>
        <p:spPr bwMode="auto">
          <a:xfrm>
            <a:off x="4567238" y="3905672"/>
            <a:ext cx="4576762" cy="1323439"/>
          </a:xfrm>
          <a:prstGeom prst="rect">
            <a:avLst/>
          </a:prstGeom>
          <a:noFill/>
          <a:ln w="9525" algn="ctr">
            <a:noFill/>
            <a:miter lim="800000"/>
            <a:headEnd/>
            <a:tailEnd/>
          </a:ln>
          <a:effectLst/>
        </p:spPr>
        <p:txBody>
          <a:bodyPr>
            <a:spAutoFit/>
          </a:bodyPr>
          <a:lstStyle/>
          <a:p>
            <a:pPr marL="344488" indent="-344488"/>
            <a:r>
              <a:rPr lang="en-US" sz="2000" b="0" i="1" dirty="0">
                <a:solidFill>
                  <a:srgbClr val="3333FF"/>
                </a:solidFill>
                <a:latin typeface="Arial" charset="0"/>
              </a:rPr>
              <a:t>Since the bookstore accounts for the number of books sold at the end of each day, the graph is 7 distinct points.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2390"/>
                                        </p:tgtEl>
                                        <p:attrNameLst>
                                          <p:attrName>style.visibility</p:attrName>
                                        </p:attrNameLst>
                                      </p:cBhvr>
                                      <p:to>
                                        <p:strVal val="visible"/>
                                      </p:to>
                                    </p:set>
                                    <p:animEffect transition="in" filter="wipe(down)">
                                      <p:cBhvr>
                                        <p:cTn id="7" dur="500"/>
                                        <p:tgtEl>
                                          <p:spTgt spid="272390"/>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272430"/>
                                        </p:tgtEl>
                                        <p:attrNameLst>
                                          <p:attrName>style.visibility</p:attrName>
                                        </p:attrNameLst>
                                      </p:cBhvr>
                                      <p:to>
                                        <p:strVal val="visible"/>
                                      </p:to>
                                    </p:set>
                                    <p:anim calcmode="lin" valueType="num">
                                      <p:cBhvr>
                                        <p:cTn id="12" dur="1000" fill="hold"/>
                                        <p:tgtEl>
                                          <p:spTgt spid="272430"/>
                                        </p:tgtEl>
                                        <p:attrNameLst>
                                          <p:attrName>ppt_x</p:attrName>
                                        </p:attrNameLst>
                                      </p:cBhvr>
                                      <p:tavLst>
                                        <p:tav tm="0">
                                          <p:val>
                                            <p:strVal val="#ppt_x-.2"/>
                                          </p:val>
                                        </p:tav>
                                        <p:tav tm="100000">
                                          <p:val>
                                            <p:strVal val="#ppt_x"/>
                                          </p:val>
                                        </p:tav>
                                      </p:tavLst>
                                    </p:anim>
                                    <p:anim calcmode="lin" valueType="num">
                                      <p:cBhvr>
                                        <p:cTn id="13" dur="1000" fill="hold"/>
                                        <p:tgtEl>
                                          <p:spTgt spid="272430"/>
                                        </p:tgtEl>
                                        <p:attrNameLst>
                                          <p:attrName>ppt_y</p:attrName>
                                        </p:attrNameLst>
                                      </p:cBhvr>
                                      <p:tavLst>
                                        <p:tav tm="0">
                                          <p:val>
                                            <p:strVal val="#ppt_y"/>
                                          </p:val>
                                        </p:tav>
                                        <p:tav tm="100000">
                                          <p:val>
                                            <p:strVal val="#ppt_y"/>
                                          </p:val>
                                        </p:tav>
                                      </p:tavLst>
                                    </p:anim>
                                    <p:animEffect transition="in" filter="wipe(right)" prLst="gradientSize: 0.1">
                                      <p:cBhvr>
                                        <p:cTn id="14" dur="1000"/>
                                        <p:tgtEl>
                                          <p:spTgt spid="272430"/>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grpId="0" nodeType="clickEffect">
                                  <p:stCondLst>
                                    <p:cond delay="0"/>
                                  </p:stCondLst>
                                  <p:childTnLst>
                                    <p:set>
                                      <p:cBhvr>
                                        <p:cTn id="18" dur="1" fill="hold">
                                          <p:stCondLst>
                                            <p:cond delay="0"/>
                                          </p:stCondLst>
                                        </p:cTn>
                                        <p:tgtEl>
                                          <p:spTgt spid="272431"/>
                                        </p:tgtEl>
                                        <p:attrNameLst>
                                          <p:attrName>style.visibility</p:attrName>
                                        </p:attrNameLst>
                                      </p:cBhvr>
                                      <p:to>
                                        <p:strVal val="visible"/>
                                      </p:to>
                                    </p:set>
                                    <p:anim calcmode="lin" valueType="num">
                                      <p:cBhvr>
                                        <p:cTn id="19" dur="1000" fill="hold"/>
                                        <p:tgtEl>
                                          <p:spTgt spid="272431"/>
                                        </p:tgtEl>
                                        <p:attrNameLst>
                                          <p:attrName>ppt_x</p:attrName>
                                        </p:attrNameLst>
                                      </p:cBhvr>
                                      <p:tavLst>
                                        <p:tav tm="0">
                                          <p:val>
                                            <p:strVal val="#ppt_x-.2"/>
                                          </p:val>
                                        </p:tav>
                                        <p:tav tm="100000">
                                          <p:val>
                                            <p:strVal val="#ppt_x"/>
                                          </p:val>
                                        </p:tav>
                                      </p:tavLst>
                                    </p:anim>
                                    <p:anim calcmode="lin" valueType="num">
                                      <p:cBhvr>
                                        <p:cTn id="20" dur="1000" fill="hold"/>
                                        <p:tgtEl>
                                          <p:spTgt spid="272431"/>
                                        </p:tgtEl>
                                        <p:attrNameLst>
                                          <p:attrName>ppt_y</p:attrName>
                                        </p:attrNameLst>
                                      </p:cBhvr>
                                      <p:tavLst>
                                        <p:tav tm="0">
                                          <p:val>
                                            <p:strVal val="#ppt_y"/>
                                          </p:val>
                                        </p:tav>
                                        <p:tav tm="100000">
                                          <p:val>
                                            <p:strVal val="#ppt_y"/>
                                          </p:val>
                                        </p:tav>
                                      </p:tavLst>
                                    </p:anim>
                                    <p:animEffect transition="in" filter="wipe(right)" prLst="gradientSize: 0.1">
                                      <p:cBhvr>
                                        <p:cTn id="21" dur="1000"/>
                                        <p:tgtEl>
                                          <p:spTgt spid="272431"/>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grpId="0" nodeType="clickEffect">
                                  <p:stCondLst>
                                    <p:cond delay="0"/>
                                  </p:stCondLst>
                                  <p:childTnLst>
                                    <p:set>
                                      <p:cBhvr>
                                        <p:cTn id="25" dur="1" fill="hold">
                                          <p:stCondLst>
                                            <p:cond delay="0"/>
                                          </p:stCondLst>
                                        </p:cTn>
                                        <p:tgtEl>
                                          <p:spTgt spid="272432"/>
                                        </p:tgtEl>
                                        <p:attrNameLst>
                                          <p:attrName>style.visibility</p:attrName>
                                        </p:attrNameLst>
                                      </p:cBhvr>
                                      <p:to>
                                        <p:strVal val="visible"/>
                                      </p:to>
                                    </p:set>
                                    <p:anim calcmode="lin" valueType="num">
                                      <p:cBhvr>
                                        <p:cTn id="26" dur="1000" fill="hold"/>
                                        <p:tgtEl>
                                          <p:spTgt spid="272432"/>
                                        </p:tgtEl>
                                        <p:attrNameLst>
                                          <p:attrName>ppt_x</p:attrName>
                                        </p:attrNameLst>
                                      </p:cBhvr>
                                      <p:tavLst>
                                        <p:tav tm="0">
                                          <p:val>
                                            <p:strVal val="#ppt_x-.2"/>
                                          </p:val>
                                        </p:tav>
                                        <p:tav tm="100000">
                                          <p:val>
                                            <p:strVal val="#ppt_x"/>
                                          </p:val>
                                        </p:tav>
                                      </p:tavLst>
                                    </p:anim>
                                    <p:anim calcmode="lin" valueType="num">
                                      <p:cBhvr>
                                        <p:cTn id="27" dur="1000" fill="hold"/>
                                        <p:tgtEl>
                                          <p:spTgt spid="272432"/>
                                        </p:tgtEl>
                                        <p:attrNameLst>
                                          <p:attrName>ppt_y</p:attrName>
                                        </p:attrNameLst>
                                      </p:cBhvr>
                                      <p:tavLst>
                                        <p:tav tm="0">
                                          <p:val>
                                            <p:strVal val="#ppt_y"/>
                                          </p:val>
                                        </p:tav>
                                        <p:tav tm="100000">
                                          <p:val>
                                            <p:strVal val="#ppt_y"/>
                                          </p:val>
                                        </p:tav>
                                      </p:tavLst>
                                    </p:anim>
                                    <p:animEffect transition="in" filter="wipe(right)" prLst="gradientSize: 0.1">
                                      <p:cBhvr>
                                        <p:cTn id="28" dur="1000"/>
                                        <p:tgtEl>
                                          <p:spTgt spid="272432"/>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272429"/>
                                        </p:tgtEl>
                                        <p:attrNameLst>
                                          <p:attrName>style.visibility</p:attrName>
                                        </p:attrNameLst>
                                      </p:cBhvr>
                                      <p:to>
                                        <p:strVal val="visible"/>
                                      </p:to>
                                    </p:set>
                                    <p:anim calcmode="lin" valueType="num">
                                      <p:cBhvr>
                                        <p:cTn id="33" dur="1000" fill="hold"/>
                                        <p:tgtEl>
                                          <p:spTgt spid="272429"/>
                                        </p:tgtEl>
                                        <p:attrNameLst>
                                          <p:attrName>ppt_w</p:attrName>
                                        </p:attrNameLst>
                                      </p:cBhvr>
                                      <p:tavLst>
                                        <p:tav tm="0">
                                          <p:val>
                                            <p:strVal val="#ppt_w*0.70"/>
                                          </p:val>
                                        </p:tav>
                                        <p:tav tm="100000">
                                          <p:val>
                                            <p:strVal val="#ppt_w"/>
                                          </p:val>
                                        </p:tav>
                                      </p:tavLst>
                                    </p:anim>
                                    <p:anim calcmode="lin" valueType="num">
                                      <p:cBhvr>
                                        <p:cTn id="34" dur="1000" fill="hold"/>
                                        <p:tgtEl>
                                          <p:spTgt spid="272429"/>
                                        </p:tgtEl>
                                        <p:attrNameLst>
                                          <p:attrName>ppt_h</p:attrName>
                                        </p:attrNameLst>
                                      </p:cBhvr>
                                      <p:tavLst>
                                        <p:tav tm="0">
                                          <p:val>
                                            <p:strVal val="#ppt_h"/>
                                          </p:val>
                                        </p:tav>
                                        <p:tav tm="100000">
                                          <p:val>
                                            <p:strVal val="#ppt_h"/>
                                          </p:val>
                                        </p:tav>
                                      </p:tavLst>
                                    </p:anim>
                                    <p:animEffect transition="in" filter="fade">
                                      <p:cBhvr>
                                        <p:cTn id="35" dur="1000"/>
                                        <p:tgtEl>
                                          <p:spTgt spid="2724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390" grpId="0"/>
      <p:bldP spid="272429" grpId="0"/>
      <p:bldP spid="272431" grpId="0"/>
      <p:bldP spid="27243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8" name="Text Box 4"/>
          <p:cNvSpPr txBox="1">
            <a:spLocks noChangeArrowheads="1"/>
          </p:cNvSpPr>
          <p:nvPr/>
        </p:nvSpPr>
        <p:spPr bwMode="auto">
          <a:xfrm>
            <a:off x="467544" y="404664"/>
            <a:ext cx="7940675" cy="1015663"/>
          </a:xfrm>
          <a:prstGeom prst="rect">
            <a:avLst/>
          </a:prstGeom>
          <a:noFill/>
          <a:ln w="9525" algn="ctr">
            <a:solidFill>
              <a:schemeClr val="accent1"/>
            </a:solidFill>
            <a:miter lim="800000"/>
            <a:headEnd/>
            <a:tailEnd/>
          </a:ln>
          <a:effectLst/>
        </p:spPr>
        <p:txBody>
          <a:bodyPr>
            <a:spAutoFit/>
          </a:bodyPr>
          <a:lstStyle/>
          <a:p>
            <a:r>
              <a:rPr lang="en-US" sz="2000" b="0" dirty="0"/>
              <a:t>Both graphs show a relationship about a child going down a slide. Graph A represents the child</a:t>
            </a:r>
            <a:r>
              <a:rPr lang="en-US" sz="2000" b="0" dirty="0">
                <a:latin typeface="Arial"/>
              </a:rPr>
              <a:t>’</a:t>
            </a:r>
            <a:r>
              <a:rPr lang="en-US" sz="2000" b="0" dirty="0"/>
              <a:t>s </a:t>
            </a:r>
            <a:r>
              <a:rPr lang="en-US" sz="2000" b="0" i="1" dirty="0"/>
              <a:t>distance from the ground</a:t>
            </a:r>
            <a:r>
              <a:rPr lang="en-US" sz="2000" b="0" dirty="0"/>
              <a:t> related to time. Graph B represents the child</a:t>
            </a:r>
            <a:r>
              <a:rPr lang="en-US" sz="2000" b="0" dirty="0">
                <a:latin typeface="Arial"/>
              </a:rPr>
              <a:t>’</a:t>
            </a:r>
            <a:r>
              <a:rPr lang="en-US" sz="2000" b="0" dirty="0"/>
              <a:t>s </a:t>
            </a:r>
            <a:r>
              <a:rPr lang="en-US" sz="2000" b="0" i="1" dirty="0"/>
              <a:t>Speed</a:t>
            </a:r>
            <a:r>
              <a:rPr lang="en-US" sz="2000" b="0" dirty="0"/>
              <a:t> related to time.</a:t>
            </a:r>
          </a:p>
        </p:txBody>
      </p:sp>
      <p:pic>
        <p:nvPicPr>
          <p:cNvPr id="277537" name="Picture 33"/>
          <p:cNvPicPr>
            <a:picLocks noChangeAspect="1" noChangeArrowheads="1"/>
          </p:cNvPicPr>
          <p:nvPr/>
        </p:nvPicPr>
        <p:blipFill>
          <a:blip r:embed="rId2" cstate="print"/>
          <a:srcRect/>
          <a:stretch>
            <a:fillRect/>
          </a:stretch>
        </p:blipFill>
        <p:spPr bwMode="auto">
          <a:xfrm>
            <a:off x="838200" y="1626096"/>
            <a:ext cx="3695700" cy="2657475"/>
          </a:xfrm>
          <a:prstGeom prst="rect">
            <a:avLst/>
          </a:prstGeom>
          <a:noFill/>
          <a:ln w="9525" algn="ctr">
            <a:noFill/>
            <a:miter lim="800000"/>
            <a:headEnd/>
            <a:tailEnd/>
          </a:ln>
          <a:effectLst/>
        </p:spPr>
      </p:pic>
      <p:pic>
        <p:nvPicPr>
          <p:cNvPr id="277538" name="Picture 34"/>
          <p:cNvPicPr>
            <a:picLocks noChangeAspect="1" noChangeArrowheads="1"/>
          </p:cNvPicPr>
          <p:nvPr/>
        </p:nvPicPr>
        <p:blipFill>
          <a:blip r:embed="rId3" cstate="print"/>
          <a:srcRect/>
          <a:stretch>
            <a:fillRect/>
          </a:stretch>
        </p:blipFill>
        <p:spPr bwMode="auto">
          <a:xfrm>
            <a:off x="4953000" y="1626096"/>
            <a:ext cx="3314700" cy="2667000"/>
          </a:xfrm>
          <a:prstGeom prst="rect">
            <a:avLst/>
          </a:prstGeom>
          <a:noFill/>
          <a:ln w="9525" algn="ctr">
            <a:noFill/>
            <a:miter lim="800000"/>
            <a:headEnd/>
            <a:tailEnd/>
          </a:ln>
          <a:effectLst/>
        </p:spPr>
      </p:pic>
      <p:sp>
        <p:nvSpPr>
          <p:cNvPr id="5" name="TextBox 4"/>
          <p:cNvSpPr txBox="1"/>
          <p:nvPr/>
        </p:nvSpPr>
        <p:spPr>
          <a:xfrm>
            <a:off x="611560" y="4499828"/>
            <a:ext cx="5537093" cy="369332"/>
          </a:xfrm>
          <a:prstGeom prst="rect">
            <a:avLst/>
          </a:prstGeom>
          <a:noFill/>
        </p:spPr>
        <p:txBody>
          <a:bodyPr wrap="none" rtlCol="0">
            <a:spAutoFit/>
          </a:bodyPr>
          <a:lstStyle/>
          <a:p>
            <a:r>
              <a:rPr lang="en-CA" dirty="0" smtClean="0"/>
              <a:t>Let’s interpret these graphs... What is happening?</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2" name="Text Box 4"/>
          <p:cNvSpPr txBox="1">
            <a:spLocks noChangeArrowheads="1"/>
          </p:cNvSpPr>
          <p:nvPr/>
        </p:nvSpPr>
        <p:spPr bwMode="auto">
          <a:xfrm>
            <a:off x="849313" y="44624"/>
            <a:ext cx="7445375" cy="400110"/>
          </a:xfrm>
          <a:prstGeom prst="rect">
            <a:avLst/>
          </a:prstGeom>
          <a:noFill/>
          <a:ln w="9525" algn="ctr">
            <a:noFill/>
            <a:miter lim="800000"/>
            <a:headEnd/>
            <a:tailEnd/>
          </a:ln>
          <a:effectLst/>
        </p:spPr>
        <p:txBody>
          <a:bodyPr>
            <a:spAutoFit/>
          </a:bodyPr>
          <a:lstStyle/>
          <a:p>
            <a:pPr marL="2232025" indent="-2232025" algn="ctr"/>
            <a:r>
              <a:rPr lang="en-US" sz="2000" b="0" dirty="0">
                <a:solidFill>
                  <a:srgbClr val="006699"/>
                </a:solidFill>
                <a:latin typeface="Arial Black" pitchFamily="34" charset="0"/>
              </a:rPr>
              <a:t>Example 3: Writing Situations for Graphs</a:t>
            </a:r>
          </a:p>
        </p:txBody>
      </p:sp>
      <p:sp>
        <p:nvSpPr>
          <p:cNvPr id="278533" name="Text Box 5"/>
          <p:cNvSpPr txBox="1">
            <a:spLocks noChangeArrowheads="1"/>
          </p:cNvSpPr>
          <p:nvPr/>
        </p:nvSpPr>
        <p:spPr bwMode="auto">
          <a:xfrm>
            <a:off x="669925" y="501824"/>
            <a:ext cx="5623655" cy="400110"/>
          </a:xfrm>
          <a:prstGeom prst="rect">
            <a:avLst/>
          </a:prstGeom>
          <a:noFill/>
          <a:ln w="9525" algn="ctr">
            <a:noFill/>
            <a:miter lim="800000"/>
            <a:headEnd/>
            <a:tailEnd/>
          </a:ln>
          <a:effectLst/>
        </p:spPr>
        <p:txBody>
          <a:bodyPr wrap="none">
            <a:spAutoFit/>
          </a:bodyPr>
          <a:lstStyle/>
          <a:p>
            <a:r>
              <a:rPr lang="en-US" sz="2000"/>
              <a:t>Write a possible situation for the given graph.</a:t>
            </a:r>
          </a:p>
        </p:txBody>
      </p:sp>
      <p:sp>
        <p:nvSpPr>
          <p:cNvPr id="278541" name="Text Box 13"/>
          <p:cNvSpPr txBox="1">
            <a:spLocks noChangeArrowheads="1"/>
          </p:cNvSpPr>
          <p:nvPr/>
        </p:nvSpPr>
        <p:spPr bwMode="auto">
          <a:xfrm>
            <a:off x="533400" y="4305290"/>
            <a:ext cx="8093075" cy="707886"/>
          </a:xfrm>
          <a:prstGeom prst="rect">
            <a:avLst/>
          </a:prstGeom>
          <a:noFill/>
          <a:ln w="9525" algn="ctr">
            <a:noFill/>
            <a:miter lim="800000"/>
            <a:headEnd/>
            <a:tailEnd/>
          </a:ln>
          <a:effectLst/>
        </p:spPr>
        <p:txBody>
          <a:bodyPr>
            <a:spAutoFit/>
          </a:bodyPr>
          <a:lstStyle/>
          <a:p>
            <a:r>
              <a:rPr lang="en-US" sz="2000" b="0" dirty="0"/>
              <a:t>A car approaching traffic slows down, drives at a constant speed, and then slows down until coming to a complete stop.</a:t>
            </a:r>
          </a:p>
        </p:txBody>
      </p:sp>
      <p:sp>
        <p:nvSpPr>
          <p:cNvPr id="278546" name="Text Box 18"/>
          <p:cNvSpPr txBox="1">
            <a:spLocks noChangeArrowheads="1"/>
          </p:cNvSpPr>
          <p:nvPr/>
        </p:nvSpPr>
        <p:spPr bwMode="auto">
          <a:xfrm>
            <a:off x="3870325" y="1111424"/>
            <a:ext cx="4892675" cy="707886"/>
          </a:xfrm>
          <a:prstGeom prst="rect">
            <a:avLst/>
          </a:prstGeom>
          <a:noFill/>
          <a:ln w="9525" algn="ctr">
            <a:noFill/>
            <a:miter lim="800000"/>
            <a:headEnd/>
            <a:tailEnd/>
          </a:ln>
          <a:effectLst/>
        </p:spPr>
        <p:txBody>
          <a:bodyPr>
            <a:spAutoFit/>
          </a:bodyPr>
          <a:lstStyle/>
          <a:p>
            <a:pPr marL="168275" indent="-168275"/>
            <a:r>
              <a:rPr lang="en-US" sz="2000" dirty="0"/>
              <a:t>Step 1</a:t>
            </a:r>
            <a:r>
              <a:rPr lang="en-US" sz="2000" b="0" dirty="0"/>
              <a:t> Identify labels. </a:t>
            </a:r>
            <a:endParaRPr lang="en-US" sz="2000" b="0" dirty="0" smtClean="0"/>
          </a:p>
          <a:p>
            <a:pPr marL="168275" indent="-168275"/>
            <a:r>
              <a:rPr lang="en-US" sz="2000" b="0" dirty="0" smtClean="0"/>
              <a:t> </a:t>
            </a:r>
            <a:r>
              <a:rPr lang="en-US" sz="2000" b="0" i="1" dirty="0"/>
              <a:t>x</a:t>
            </a:r>
            <a:r>
              <a:rPr lang="en-US" sz="2000" b="0" dirty="0"/>
              <a:t>-axis: time   </a:t>
            </a:r>
            <a:r>
              <a:rPr lang="en-US" sz="2000" b="0" i="1" dirty="0"/>
              <a:t>y</a:t>
            </a:r>
            <a:r>
              <a:rPr lang="en-US" sz="2000" b="0" dirty="0"/>
              <a:t>-axis: speed</a:t>
            </a:r>
            <a:endParaRPr lang="en-US" sz="2000" dirty="0"/>
          </a:p>
        </p:txBody>
      </p:sp>
      <p:sp>
        <p:nvSpPr>
          <p:cNvPr id="278547" name="Text Box 19"/>
          <p:cNvSpPr txBox="1">
            <a:spLocks noChangeArrowheads="1"/>
          </p:cNvSpPr>
          <p:nvPr/>
        </p:nvSpPr>
        <p:spPr bwMode="auto">
          <a:xfrm>
            <a:off x="3533775" y="2025824"/>
            <a:ext cx="4848225" cy="707886"/>
          </a:xfrm>
          <a:prstGeom prst="rect">
            <a:avLst/>
          </a:prstGeom>
          <a:noFill/>
          <a:ln w="9525" algn="ctr">
            <a:noFill/>
            <a:miter lim="800000"/>
            <a:headEnd/>
            <a:tailEnd/>
          </a:ln>
          <a:effectLst/>
        </p:spPr>
        <p:txBody>
          <a:bodyPr>
            <a:spAutoFit/>
          </a:bodyPr>
          <a:lstStyle/>
          <a:p>
            <a:pPr marL="520700" indent="-182563"/>
            <a:r>
              <a:rPr lang="en-US" sz="2000" dirty="0"/>
              <a:t>Step 2 </a:t>
            </a:r>
            <a:r>
              <a:rPr lang="en-US" sz="2000" b="0" dirty="0"/>
              <a:t>Analyze sections. </a:t>
            </a:r>
            <a:endParaRPr lang="en-US" sz="2000" b="0" dirty="0" smtClean="0"/>
          </a:p>
          <a:p>
            <a:pPr marL="520700" indent="-182563"/>
            <a:r>
              <a:rPr lang="en-US" sz="2000" b="0" dirty="0" smtClean="0"/>
              <a:t>  </a:t>
            </a:r>
            <a:r>
              <a:rPr lang="en-US" sz="2000" b="0" dirty="0"/>
              <a:t>over time, the speed:</a:t>
            </a:r>
            <a:endParaRPr lang="en-US" sz="2000" dirty="0"/>
          </a:p>
        </p:txBody>
      </p:sp>
      <p:sp>
        <p:nvSpPr>
          <p:cNvPr id="278549" name="Text Box 21"/>
          <p:cNvSpPr txBox="1">
            <a:spLocks noChangeArrowheads="1"/>
          </p:cNvSpPr>
          <p:nvPr/>
        </p:nvSpPr>
        <p:spPr bwMode="auto">
          <a:xfrm>
            <a:off x="4098925" y="2787824"/>
            <a:ext cx="4968875" cy="1015663"/>
          </a:xfrm>
          <a:prstGeom prst="rect">
            <a:avLst/>
          </a:prstGeom>
          <a:noFill/>
          <a:ln w="9525" algn="ctr">
            <a:noFill/>
            <a:miter lim="800000"/>
            <a:headEnd/>
            <a:tailEnd/>
          </a:ln>
          <a:effectLst/>
        </p:spPr>
        <p:txBody>
          <a:bodyPr>
            <a:spAutoFit/>
          </a:bodyPr>
          <a:lstStyle/>
          <a:p>
            <a:r>
              <a:rPr lang="en-US" sz="2000" b="0" dirty="0"/>
              <a:t>• initially declines,</a:t>
            </a:r>
          </a:p>
          <a:p>
            <a:r>
              <a:rPr lang="en-US" sz="2000" b="0" dirty="0"/>
              <a:t>• remains constant,</a:t>
            </a:r>
          </a:p>
          <a:p>
            <a:r>
              <a:rPr lang="en-US" sz="2000" b="0" dirty="0"/>
              <a:t>• and then declines to zero.</a:t>
            </a:r>
          </a:p>
        </p:txBody>
      </p:sp>
      <p:sp>
        <p:nvSpPr>
          <p:cNvPr id="278550" name="Text Box 22"/>
          <p:cNvSpPr txBox="1">
            <a:spLocks noChangeArrowheads="1"/>
          </p:cNvSpPr>
          <p:nvPr/>
        </p:nvSpPr>
        <p:spPr bwMode="auto">
          <a:xfrm>
            <a:off x="533400" y="3930824"/>
            <a:ext cx="2400016" cy="400110"/>
          </a:xfrm>
          <a:prstGeom prst="rect">
            <a:avLst/>
          </a:prstGeom>
          <a:noFill/>
          <a:ln w="9525" algn="ctr">
            <a:noFill/>
            <a:miter lim="800000"/>
            <a:headEnd/>
            <a:tailEnd/>
          </a:ln>
          <a:effectLst/>
        </p:spPr>
        <p:txBody>
          <a:bodyPr wrap="none">
            <a:spAutoFit/>
          </a:bodyPr>
          <a:lstStyle/>
          <a:p>
            <a:r>
              <a:rPr lang="en-US" sz="2000" dirty="0"/>
              <a:t>Possible Situation:</a:t>
            </a:r>
          </a:p>
        </p:txBody>
      </p:sp>
      <p:pic>
        <p:nvPicPr>
          <p:cNvPr id="278551" name="Picture 23"/>
          <p:cNvPicPr>
            <a:picLocks noChangeAspect="1" noChangeArrowheads="1"/>
          </p:cNvPicPr>
          <p:nvPr/>
        </p:nvPicPr>
        <p:blipFill>
          <a:blip r:embed="rId2" cstate="print"/>
          <a:srcRect/>
          <a:stretch>
            <a:fillRect/>
          </a:stretch>
        </p:blipFill>
        <p:spPr bwMode="auto">
          <a:xfrm>
            <a:off x="457200" y="1111424"/>
            <a:ext cx="2943225" cy="2743200"/>
          </a:xfrm>
          <a:prstGeom prst="rect">
            <a:avLst/>
          </a:prstGeom>
          <a:noFill/>
          <a:ln w="9525" algn="ctr">
            <a:noFill/>
            <a:miter lim="800000"/>
            <a:headEnd/>
            <a:tailEnd/>
          </a:ln>
          <a:effectLst/>
        </p:spPr>
      </p:pic>
      <p:sp>
        <p:nvSpPr>
          <p:cNvPr id="10" name="TextBox 9"/>
          <p:cNvSpPr txBox="1"/>
          <p:nvPr/>
        </p:nvSpPr>
        <p:spPr>
          <a:xfrm>
            <a:off x="251520" y="5085184"/>
            <a:ext cx="7776864" cy="369332"/>
          </a:xfrm>
          <a:prstGeom prst="rect">
            <a:avLst/>
          </a:prstGeom>
          <a:noFill/>
          <a:ln>
            <a:solidFill>
              <a:schemeClr val="accent1"/>
            </a:solidFill>
          </a:ln>
        </p:spPr>
        <p:txBody>
          <a:bodyPr wrap="square" rtlCol="0">
            <a:spAutoFit/>
          </a:bodyPr>
          <a:lstStyle/>
          <a:p>
            <a:r>
              <a:rPr lang="en-CA" dirty="0" smtClean="0"/>
              <a:t>Write down your own example and then share it with your neighbour!</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78546"/>
                                        </p:tgtEl>
                                        <p:attrNameLst>
                                          <p:attrName>style.visibility</p:attrName>
                                        </p:attrNameLst>
                                      </p:cBhvr>
                                      <p:to>
                                        <p:strVal val="visible"/>
                                      </p:to>
                                    </p:set>
                                    <p:anim calcmode="lin" valueType="num">
                                      <p:cBhvr>
                                        <p:cTn id="7" dur="1000" fill="hold"/>
                                        <p:tgtEl>
                                          <p:spTgt spid="278546"/>
                                        </p:tgtEl>
                                        <p:attrNameLst>
                                          <p:attrName>ppt_x</p:attrName>
                                        </p:attrNameLst>
                                      </p:cBhvr>
                                      <p:tavLst>
                                        <p:tav tm="0">
                                          <p:val>
                                            <p:strVal val="#ppt_x-.2"/>
                                          </p:val>
                                        </p:tav>
                                        <p:tav tm="100000">
                                          <p:val>
                                            <p:strVal val="#ppt_x"/>
                                          </p:val>
                                        </p:tav>
                                      </p:tavLst>
                                    </p:anim>
                                    <p:anim calcmode="lin" valueType="num">
                                      <p:cBhvr>
                                        <p:cTn id="8" dur="1000" fill="hold"/>
                                        <p:tgtEl>
                                          <p:spTgt spid="278546"/>
                                        </p:tgtEl>
                                        <p:attrNameLst>
                                          <p:attrName>ppt_y</p:attrName>
                                        </p:attrNameLst>
                                      </p:cBhvr>
                                      <p:tavLst>
                                        <p:tav tm="0">
                                          <p:val>
                                            <p:strVal val="#ppt_y"/>
                                          </p:val>
                                        </p:tav>
                                        <p:tav tm="100000">
                                          <p:val>
                                            <p:strVal val="#ppt_y"/>
                                          </p:val>
                                        </p:tav>
                                      </p:tavLst>
                                    </p:anim>
                                    <p:animEffect transition="in" filter="wipe(right)" prLst="gradientSize: 0.1">
                                      <p:cBhvr>
                                        <p:cTn id="9" dur="1000"/>
                                        <p:tgtEl>
                                          <p:spTgt spid="278546"/>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78547"/>
                                        </p:tgtEl>
                                        <p:attrNameLst>
                                          <p:attrName>style.visibility</p:attrName>
                                        </p:attrNameLst>
                                      </p:cBhvr>
                                      <p:to>
                                        <p:strVal val="visible"/>
                                      </p:to>
                                    </p:set>
                                    <p:anim calcmode="lin" valueType="num">
                                      <p:cBhvr>
                                        <p:cTn id="14" dur="1000" fill="hold"/>
                                        <p:tgtEl>
                                          <p:spTgt spid="278547"/>
                                        </p:tgtEl>
                                        <p:attrNameLst>
                                          <p:attrName>ppt_w</p:attrName>
                                        </p:attrNameLst>
                                      </p:cBhvr>
                                      <p:tavLst>
                                        <p:tav tm="0">
                                          <p:val>
                                            <p:strVal val="#ppt_w*0.70"/>
                                          </p:val>
                                        </p:tav>
                                        <p:tav tm="100000">
                                          <p:val>
                                            <p:strVal val="#ppt_w"/>
                                          </p:val>
                                        </p:tav>
                                      </p:tavLst>
                                    </p:anim>
                                    <p:anim calcmode="lin" valueType="num">
                                      <p:cBhvr>
                                        <p:cTn id="15" dur="1000" fill="hold"/>
                                        <p:tgtEl>
                                          <p:spTgt spid="278547"/>
                                        </p:tgtEl>
                                        <p:attrNameLst>
                                          <p:attrName>ppt_h</p:attrName>
                                        </p:attrNameLst>
                                      </p:cBhvr>
                                      <p:tavLst>
                                        <p:tav tm="0">
                                          <p:val>
                                            <p:strVal val="#ppt_h"/>
                                          </p:val>
                                        </p:tav>
                                        <p:tav tm="100000">
                                          <p:val>
                                            <p:strVal val="#ppt_h"/>
                                          </p:val>
                                        </p:tav>
                                      </p:tavLst>
                                    </p:anim>
                                    <p:animEffect transition="in" filter="fade">
                                      <p:cBhvr>
                                        <p:cTn id="16" dur="1000"/>
                                        <p:tgtEl>
                                          <p:spTgt spid="278547"/>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278549">
                                            <p:txEl>
                                              <p:pRg st="0" end="0"/>
                                            </p:txEl>
                                          </p:spTgt>
                                        </p:tgtEl>
                                        <p:attrNameLst>
                                          <p:attrName>style.visibility</p:attrName>
                                        </p:attrNameLst>
                                      </p:cBhvr>
                                      <p:to>
                                        <p:strVal val="visible"/>
                                      </p:to>
                                    </p:set>
                                    <p:animEffect transition="in" filter="wipe(down)">
                                      <p:cBhvr>
                                        <p:cTn id="21" dur="500"/>
                                        <p:tgtEl>
                                          <p:spTgt spid="278549">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278549">
                                            <p:txEl>
                                              <p:pRg st="1" end="1"/>
                                            </p:txEl>
                                          </p:spTgt>
                                        </p:tgtEl>
                                        <p:attrNameLst>
                                          <p:attrName>style.visibility</p:attrName>
                                        </p:attrNameLst>
                                      </p:cBhvr>
                                      <p:to>
                                        <p:strVal val="visible"/>
                                      </p:to>
                                    </p:set>
                                    <p:animEffect transition="in" filter="wipe(down)">
                                      <p:cBhvr>
                                        <p:cTn id="26" dur="500"/>
                                        <p:tgtEl>
                                          <p:spTgt spid="278549">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278549">
                                            <p:txEl>
                                              <p:pRg st="2" end="2"/>
                                            </p:txEl>
                                          </p:spTgt>
                                        </p:tgtEl>
                                        <p:attrNameLst>
                                          <p:attrName>style.visibility</p:attrName>
                                        </p:attrNameLst>
                                      </p:cBhvr>
                                      <p:to>
                                        <p:strVal val="visible"/>
                                      </p:to>
                                    </p:set>
                                    <p:animEffect transition="in" filter="wipe(down)">
                                      <p:cBhvr>
                                        <p:cTn id="31" dur="500"/>
                                        <p:tgtEl>
                                          <p:spTgt spid="278549">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278550">
                                            <p:txEl>
                                              <p:pRg st="0" end="0"/>
                                            </p:txEl>
                                          </p:spTgt>
                                        </p:tgtEl>
                                        <p:attrNameLst>
                                          <p:attrName>style.visibility</p:attrName>
                                        </p:attrNameLst>
                                      </p:cBhvr>
                                      <p:to>
                                        <p:strVal val="visible"/>
                                      </p:to>
                                    </p:set>
                                    <p:animEffect transition="in" filter="wipe(down)">
                                      <p:cBhvr>
                                        <p:cTn id="36" dur="500"/>
                                        <p:tgtEl>
                                          <p:spTgt spid="278550">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278541">
                                            <p:txEl>
                                              <p:pRg st="0" end="0"/>
                                            </p:txEl>
                                          </p:spTgt>
                                        </p:tgtEl>
                                        <p:attrNameLst>
                                          <p:attrName>style.visibility</p:attrName>
                                        </p:attrNameLst>
                                      </p:cBhvr>
                                      <p:to>
                                        <p:strVal val="visible"/>
                                      </p:to>
                                    </p:set>
                                    <p:animEffect transition="in" filter="wipe(down)">
                                      <p:cBhvr>
                                        <p:cTn id="41" dur="500"/>
                                        <p:tgtEl>
                                          <p:spTgt spid="278541">
                                            <p:txEl>
                                              <p:pRg st="0" end="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grpId="0" nodeType="clickEffect">
                                  <p:stCondLst>
                                    <p:cond delay="0"/>
                                  </p:stCondLst>
                                  <p:childTnLst>
                                    <p:set>
                                      <p:cBhvr>
                                        <p:cTn id="45" dur="1" fill="hold">
                                          <p:stCondLst>
                                            <p:cond delay="0"/>
                                          </p:stCondLst>
                                        </p:cTn>
                                        <p:tgtEl>
                                          <p:spTgt spid="10">
                                            <p:bg/>
                                          </p:spTgt>
                                        </p:tgtEl>
                                        <p:attrNameLst>
                                          <p:attrName>style.visibility</p:attrName>
                                        </p:attrNameLst>
                                      </p:cBhvr>
                                      <p:to>
                                        <p:strVal val="visible"/>
                                      </p:to>
                                    </p:set>
                                    <p:animEffect transition="in" filter="wipe(down)">
                                      <p:cBhvr>
                                        <p:cTn id="46" dur="500"/>
                                        <p:tgtEl>
                                          <p:spTgt spid="10">
                                            <p:bg/>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grpId="0" nodeType="clickEffect">
                                  <p:stCondLst>
                                    <p:cond delay="0"/>
                                  </p:stCondLst>
                                  <p:childTnLst>
                                    <p:set>
                                      <p:cBhvr>
                                        <p:cTn id="50" dur="1" fill="hold">
                                          <p:stCondLst>
                                            <p:cond delay="0"/>
                                          </p:stCondLst>
                                        </p:cTn>
                                        <p:tgtEl>
                                          <p:spTgt spid="10">
                                            <p:txEl>
                                              <p:pRg st="0" end="0"/>
                                            </p:txEl>
                                          </p:spTgt>
                                        </p:tgtEl>
                                        <p:attrNameLst>
                                          <p:attrName>style.visibility</p:attrName>
                                        </p:attrNameLst>
                                      </p:cBhvr>
                                      <p:to>
                                        <p:strVal val="visible"/>
                                      </p:to>
                                    </p:set>
                                    <p:animEffect transition="in" filter="wipe(down)">
                                      <p:cBhvr>
                                        <p:cTn id="51"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8541" grpId="0" build="p"/>
      <p:bldP spid="278546" grpId="0"/>
      <p:bldP spid="278547" grpId="0"/>
      <p:bldP spid="278549" grpId="0" build="p"/>
      <p:bldP spid="278550" grpId="0" build="p"/>
      <p:bldP spid="10"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6" name="Text Box 4"/>
          <p:cNvSpPr txBox="1">
            <a:spLocks noChangeArrowheads="1"/>
          </p:cNvSpPr>
          <p:nvPr/>
        </p:nvSpPr>
        <p:spPr bwMode="auto">
          <a:xfrm>
            <a:off x="0" y="334922"/>
            <a:ext cx="9144000" cy="400110"/>
          </a:xfrm>
          <a:prstGeom prst="rect">
            <a:avLst/>
          </a:prstGeom>
          <a:noFill/>
          <a:ln w="9525">
            <a:noFill/>
            <a:miter lim="800000"/>
            <a:headEnd/>
            <a:tailEnd/>
          </a:ln>
          <a:effectLst/>
        </p:spPr>
        <p:txBody>
          <a:bodyPr anchor="ctr">
            <a:spAutoFit/>
          </a:bodyPr>
          <a:lstStyle/>
          <a:p>
            <a:pPr algn="ctr"/>
            <a:r>
              <a:rPr lang="en-US" altLang="en-US" sz="2000" b="0" dirty="0">
                <a:solidFill>
                  <a:srgbClr val="FF3300"/>
                </a:solidFill>
                <a:latin typeface="Arial Black" pitchFamily="34" charset="0"/>
              </a:rPr>
              <a:t>Check It Out!</a:t>
            </a:r>
            <a:r>
              <a:rPr lang="en-US" altLang="en-US" sz="2000" b="0" dirty="0">
                <a:solidFill>
                  <a:srgbClr val="006699"/>
                </a:solidFill>
                <a:latin typeface="Arial Black" pitchFamily="34" charset="0"/>
              </a:rPr>
              <a:t> Example 3</a:t>
            </a:r>
            <a:endParaRPr lang="en-US" altLang="en-US" sz="2000" b="0" dirty="0">
              <a:solidFill>
                <a:schemeClr val="accent2"/>
              </a:solidFill>
              <a:latin typeface="Arial MT Bl" charset="0"/>
            </a:endParaRPr>
          </a:p>
        </p:txBody>
      </p:sp>
      <p:sp>
        <p:nvSpPr>
          <p:cNvPr id="279559" name="Text Box 7"/>
          <p:cNvSpPr txBox="1">
            <a:spLocks noChangeArrowheads="1"/>
          </p:cNvSpPr>
          <p:nvPr/>
        </p:nvSpPr>
        <p:spPr bwMode="auto">
          <a:xfrm>
            <a:off x="609600" y="839777"/>
            <a:ext cx="8001000" cy="400110"/>
          </a:xfrm>
          <a:prstGeom prst="rect">
            <a:avLst/>
          </a:prstGeom>
          <a:noFill/>
          <a:ln w="9525" algn="ctr">
            <a:noFill/>
            <a:miter lim="800000"/>
            <a:headEnd/>
            <a:tailEnd/>
          </a:ln>
          <a:effectLst/>
        </p:spPr>
        <p:txBody>
          <a:bodyPr>
            <a:spAutoFit/>
          </a:bodyPr>
          <a:lstStyle/>
          <a:p>
            <a:r>
              <a:rPr lang="en-US" sz="2000"/>
              <a:t>Write a possible situation for the given graph</a:t>
            </a:r>
          </a:p>
        </p:txBody>
      </p:sp>
      <p:sp>
        <p:nvSpPr>
          <p:cNvPr id="279577" name="Text Box 25"/>
          <p:cNvSpPr txBox="1">
            <a:spLocks noChangeArrowheads="1"/>
          </p:cNvSpPr>
          <p:nvPr/>
        </p:nvSpPr>
        <p:spPr bwMode="auto">
          <a:xfrm>
            <a:off x="305693" y="4365104"/>
            <a:ext cx="8370763" cy="1015663"/>
          </a:xfrm>
          <a:prstGeom prst="rect">
            <a:avLst/>
          </a:prstGeom>
          <a:noFill/>
          <a:ln w="9525" algn="ctr">
            <a:noFill/>
            <a:miter lim="800000"/>
            <a:headEnd/>
            <a:tailEnd/>
          </a:ln>
          <a:effectLst/>
        </p:spPr>
        <p:txBody>
          <a:bodyPr wrap="square">
            <a:spAutoFit/>
          </a:bodyPr>
          <a:lstStyle/>
          <a:p>
            <a:pPr>
              <a:spcBef>
                <a:spcPct val="0"/>
              </a:spcBef>
            </a:pPr>
            <a:r>
              <a:rPr lang="en-US" sz="2000" dirty="0"/>
              <a:t>Possible Situation:</a:t>
            </a:r>
            <a:r>
              <a:rPr lang="en-US" sz="2000" b="0" dirty="0"/>
              <a:t> </a:t>
            </a:r>
          </a:p>
          <a:p>
            <a:pPr>
              <a:spcBef>
                <a:spcPct val="0"/>
              </a:spcBef>
            </a:pPr>
            <a:r>
              <a:rPr lang="en-US" sz="2000" b="0" dirty="0"/>
              <a:t>When the number of students reaches a certain point, the number of pizzas bought increases.</a:t>
            </a:r>
          </a:p>
        </p:txBody>
      </p:sp>
      <p:sp>
        <p:nvSpPr>
          <p:cNvPr id="279580" name="Text Box 28"/>
          <p:cNvSpPr txBox="1">
            <a:spLocks noChangeArrowheads="1"/>
          </p:cNvSpPr>
          <p:nvPr/>
        </p:nvSpPr>
        <p:spPr bwMode="auto">
          <a:xfrm>
            <a:off x="4038600" y="1449377"/>
            <a:ext cx="5334000" cy="707886"/>
          </a:xfrm>
          <a:prstGeom prst="rect">
            <a:avLst/>
          </a:prstGeom>
          <a:noFill/>
          <a:ln w="9525" algn="ctr">
            <a:noFill/>
            <a:miter lim="800000"/>
            <a:headEnd/>
            <a:tailEnd/>
          </a:ln>
          <a:effectLst/>
        </p:spPr>
        <p:txBody>
          <a:bodyPr>
            <a:spAutoFit/>
          </a:bodyPr>
          <a:lstStyle/>
          <a:p>
            <a:pPr marL="168275" indent="-168275"/>
            <a:r>
              <a:rPr lang="en-US" sz="2000" dirty="0"/>
              <a:t>Step 1</a:t>
            </a:r>
            <a:r>
              <a:rPr lang="en-US" sz="2000" b="0" dirty="0"/>
              <a:t> Identify labels</a:t>
            </a:r>
            <a:r>
              <a:rPr lang="en-US" sz="2000" b="0" dirty="0" smtClean="0"/>
              <a:t>.</a:t>
            </a:r>
          </a:p>
          <a:p>
            <a:pPr marL="168275" indent="-168275"/>
            <a:r>
              <a:rPr lang="en-US" sz="2000" b="0" i="1" dirty="0" smtClean="0"/>
              <a:t>x</a:t>
            </a:r>
            <a:r>
              <a:rPr lang="en-US" sz="2000" b="0" dirty="0" smtClean="0"/>
              <a:t>-axis</a:t>
            </a:r>
            <a:r>
              <a:rPr lang="en-US" sz="2000" b="0" dirty="0"/>
              <a:t>: students  </a:t>
            </a:r>
            <a:r>
              <a:rPr lang="en-US" sz="2000" b="0" i="1" dirty="0"/>
              <a:t>y</a:t>
            </a:r>
            <a:r>
              <a:rPr lang="en-US" sz="2000" b="0" dirty="0"/>
              <a:t>-axis: pizzas</a:t>
            </a:r>
            <a:endParaRPr lang="en-US" sz="2000" dirty="0"/>
          </a:p>
        </p:txBody>
      </p:sp>
      <p:sp>
        <p:nvSpPr>
          <p:cNvPr id="279581" name="Text Box 29"/>
          <p:cNvSpPr txBox="1">
            <a:spLocks noChangeArrowheads="1"/>
          </p:cNvSpPr>
          <p:nvPr/>
        </p:nvSpPr>
        <p:spPr bwMode="auto">
          <a:xfrm>
            <a:off x="3733800" y="2363777"/>
            <a:ext cx="4924425" cy="1015663"/>
          </a:xfrm>
          <a:prstGeom prst="rect">
            <a:avLst/>
          </a:prstGeom>
          <a:noFill/>
          <a:ln w="9525" algn="ctr">
            <a:noFill/>
            <a:miter lim="800000"/>
            <a:headEnd/>
            <a:tailEnd/>
          </a:ln>
          <a:effectLst/>
        </p:spPr>
        <p:txBody>
          <a:bodyPr>
            <a:spAutoFit/>
          </a:bodyPr>
          <a:lstStyle/>
          <a:p>
            <a:pPr marL="520700" indent="-182563"/>
            <a:r>
              <a:rPr lang="en-US" sz="2000" dirty="0"/>
              <a:t>Step 2 </a:t>
            </a:r>
            <a:r>
              <a:rPr lang="en-US" sz="2000" b="0" dirty="0"/>
              <a:t>Analyze sections. </a:t>
            </a:r>
            <a:endParaRPr lang="en-US" sz="2000" b="0" dirty="0" smtClean="0"/>
          </a:p>
          <a:p>
            <a:pPr marL="520700" indent="-182563"/>
            <a:r>
              <a:rPr lang="en-US" sz="2000" b="0" dirty="0" smtClean="0"/>
              <a:t>   </a:t>
            </a:r>
            <a:r>
              <a:rPr lang="en-US" sz="2000" b="0" dirty="0"/>
              <a:t>As students increase, the pizzas do the following:</a:t>
            </a:r>
            <a:endParaRPr lang="en-US" sz="2000" dirty="0"/>
          </a:p>
        </p:txBody>
      </p:sp>
      <p:sp>
        <p:nvSpPr>
          <p:cNvPr id="279582" name="Text Box 30"/>
          <p:cNvSpPr txBox="1">
            <a:spLocks noChangeArrowheads="1"/>
          </p:cNvSpPr>
          <p:nvPr/>
        </p:nvSpPr>
        <p:spPr bwMode="auto">
          <a:xfrm>
            <a:off x="4267200" y="3506777"/>
            <a:ext cx="5029200" cy="784830"/>
          </a:xfrm>
          <a:prstGeom prst="rect">
            <a:avLst/>
          </a:prstGeom>
          <a:noFill/>
          <a:ln w="9525" algn="ctr">
            <a:noFill/>
            <a:miter lim="800000"/>
            <a:headEnd/>
            <a:tailEnd/>
          </a:ln>
          <a:effectLst/>
        </p:spPr>
        <p:txBody>
          <a:bodyPr>
            <a:spAutoFit/>
          </a:bodyPr>
          <a:lstStyle/>
          <a:p>
            <a:pPr>
              <a:spcBef>
                <a:spcPct val="25000"/>
              </a:spcBef>
            </a:pPr>
            <a:r>
              <a:rPr lang="en-US" sz="2000" b="0" dirty="0"/>
              <a:t>• initially remains constant,</a:t>
            </a:r>
          </a:p>
          <a:p>
            <a:pPr>
              <a:spcBef>
                <a:spcPct val="25000"/>
              </a:spcBef>
            </a:pPr>
            <a:r>
              <a:rPr lang="en-US" sz="2000" b="0" dirty="0"/>
              <a:t>• and then increases to a new constant.</a:t>
            </a:r>
          </a:p>
        </p:txBody>
      </p:sp>
      <p:pic>
        <p:nvPicPr>
          <p:cNvPr id="279583" name="Picture 31"/>
          <p:cNvPicPr>
            <a:picLocks noChangeAspect="1" noChangeArrowheads="1"/>
          </p:cNvPicPr>
          <p:nvPr/>
        </p:nvPicPr>
        <p:blipFill>
          <a:blip r:embed="rId2" cstate="print"/>
          <a:srcRect/>
          <a:stretch>
            <a:fillRect/>
          </a:stretch>
        </p:blipFill>
        <p:spPr bwMode="auto">
          <a:xfrm>
            <a:off x="304800" y="1677977"/>
            <a:ext cx="3600450" cy="2638425"/>
          </a:xfrm>
          <a:prstGeom prst="rect">
            <a:avLst/>
          </a:prstGeom>
          <a:noFill/>
          <a:ln w="9525" algn="ctr">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79580"/>
                                        </p:tgtEl>
                                        <p:attrNameLst>
                                          <p:attrName>style.visibility</p:attrName>
                                        </p:attrNameLst>
                                      </p:cBhvr>
                                      <p:to>
                                        <p:strVal val="visible"/>
                                      </p:to>
                                    </p:set>
                                    <p:anim calcmode="lin" valueType="num">
                                      <p:cBhvr>
                                        <p:cTn id="7" dur="1000" fill="hold"/>
                                        <p:tgtEl>
                                          <p:spTgt spid="279580"/>
                                        </p:tgtEl>
                                        <p:attrNameLst>
                                          <p:attrName>ppt_x</p:attrName>
                                        </p:attrNameLst>
                                      </p:cBhvr>
                                      <p:tavLst>
                                        <p:tav tm="0">
                                          <p:val>
                                            <p:strVal val="#ppt_x-.2"/>
                                          </p:val>
                                        </p:tav>
                                        <p:tav tm="100000">
                                          <p:val>
                                            <p:strVal val="#ppt_x"/>
                                          </p:val>
                                        </p:tav>
                                      </p:tavLst>
                                    </p:anim>
                                    <p:anim calcmode="lin" valueType="num">
                                      <p:cBhvr>
                                        <p:cTn id="8" dur="1000" fill="hold"/>
                                        <p:tgtEl>
                                          <p:spTgt spid="27958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79580"/>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79581"/>
                                        </p:tgtEl>
                                        <p:attrNameLst>
                                          <p:attrName>style.visibility</p:attrName>
                                        </p:attrNameLst>
                                      </p:cBhvr>
                                      <p:to>
                                        <p:strVal val="visible"/>
                                      </p:to>
                                    </p:set>
                                    <p:anim calcmode="lin" valueType="num">
                                      <p:cBhvr>
                                        <p:cTn id="14" dur="1000" fill="hold"/>
                                        <p:tgtEl>
                                          <p:spTgt spid="279581"/>
                                        </p:tgtEl>
                                        <p:attrNameLst>
                                          <p:attrName>ppt_w</p:attrName>
                                        </p:attrNameLst>
                                      </p:cBhvr>
                                      <p:tavLst>
                                        <p:tav tm="0">
                                          <p:val>
                                            <p:strVal val="#ppt_w*0.70"/>
                                          </p:val>
                                        </p:tav>
                                        <p:tav tm="100000">
                                          <p:val>
                                            <p:strVal val="#ppt_w"/>
                                          </p:val>
                                        </p:tav>
                                      </p:tavLst>
                                    </p:anim>
                                    <p:anim calcmode="lin" valueType="num">
                                      <p:cBhvr>
                                        <p:cTn id="15" dur="1000" fill="hold"/>
                                        <p:tgtEl>
                                          <p:spTgt spid="279581"/>
                                        </p:tgtEl>
                                        <p:attrNameLst>
                                          <p:attrName>ppt_h</p:attrName>
                                        </p:attrNameLst>
                                      </p:cBhvr>
                                      <p:tavLst>
                                        <p:tav tm="0">
                                          <p:val>
                                            <p:strVal val="#ppt_h"/>
                                          </p:val>
                                        </p:tav>
                                        <p:tav tm="100000">
                                          <p:val>
                                            <p:strVal val="#ppt_h"/>
                                          </p:val>
                                        </p:tav>
                                      </p:tavLst>
                                    </p:anim>
                                    <p:animEffect transition="in" filter="fade">
                                      <p:cBhvr>
                                        <p:cTn id="16" dur="1000"/>
                                        <p:tgtEl>
                                          <p:spTgt spid="279581"/>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279582">
                                            <p:txEl>
                                              <p:pRg st="0" end="0"/>
                                            </p:txEl>
                                          </p:spTgt>
                                        </p:tgtEl>
                                        <p:attrNameLst>
                                          <p:attrName>style.visibility</p:attrName>
                                        </p:attrNameLst>
                                      </p:cBhvr>
                                      <p:to>
                                        <p:strVal val="visible"/>
                                      </p:to>
                                    </p:set>
                                    <p:animEffect transition="in" filter="wipe(down)">
                                      <p:cBhvr>
                                        <p:cTn id="21" dur="500"/>
                                        <p:tgtEl>
                                          <p:spTgt spid="279582">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279582">
                                            <p:txEl>
                                              <p:pRg st="1" end="1"/>
                                            </p:txEl>
                                          </p:spTgt>
                                        </p:tgtEl>
                                        <p:attrNameLst>
                                          <p:attrName>style.visibility</p:attrName>
                                        </p:attrNameLst>
                                      </p:cBhvr>
                                      <p:to>
                                        <p:strVal val="visible"/>
                                      </p:to>
                                    </p:set>
                                    <p:animEffect transition="in" filter="wipe(down)">
                                      <p:cBhvr>
                                        <p:cTn id="26" dur="500"/>
                                        <p:tgtEl>
                                          <p:spTgt spid="279582">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279577">
                                            <p:txEl>
                                              <p:pRg st="0" end="0"/>
                                            </p:txEl>
                                          </p:spTgt>
                                        </p:tgtEl>
                                        <p:attrNameLst>
                                          <p:attrName>style.visibility</p:attrName>
                                        </p:attrNameLst>
                                      </p:cBhvr>
                                      <p:to>
                                        <p:strVal val="visible"/>
                                      </p:to>
                                    </p:set>
                                    <p:animEffect transition="in" filter="wipe(down)">
                                      <p:cBhvr>
                                        <p:cTn id="31" dur="500"/>
                                        <p:tgtEl>
                                          <p:spTgt spid="279577">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279577">
                                            <p:txEl>
                                              <p:pRg st="1" end="1"/>
                                            </p:txEl>
                                          </p:spTgt>
                                        </p:tgtEl>
                                        <p:attrNameLst>
                                          <p:attrName>style.visibility</p:attrName>
                                        </p:attrNameLst>
                                      </p:cBhvr>
                                      <p:to>
                                        <p:strVal val="visible"/>
                                      </p:to>
                                    </p:set>
                                    <p:animEffect transition="in" filter="wipe(down)">
                                      <p:cBhvr>
                                        <p:cTn id="36" dur="500"/>
                                        <p:tgtEl>
                                          <p:spTgt spid="27957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9577" grpId="0" build="p"/>
      <p:bldP spid="279580" grpId="0"/>
      <p:bldP spid="279581" grpId="0"/>
      <p:bldP spid="27958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26</TotalTime>
  <Words>543</Words>
  <Application>Microsoft Office PowerPoint</Application>
  <PresentationFormat>On-screen Show (4:3)</PresentationFormat>
  <Paragraphs>60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Oriel</vt:lpstr>
      <vt:lpstr>4.1 Graphing Relationships</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5</cp:revision>
  <dcterms:created xsi:type="dcterms:W3CDTF">2011-11-28T13:24:16Z</dcterms:created>
  <dcterms:modified xsi:type="dcterms:W3CDTF">2011-11-28T13:50:43Z</dcterms:modified>
</cp:coreProperties>
</file>