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9" r:id="rId2"/>
    <p:sldId id="260" r:id="rId3"/>
    <p:sldId id="266" r:id="rId4"/>
    <p:sldId id="296" r:id="rId5"/>
    <p:sldId id="297" r:id="rId6"/>
    <p:sldId id="299" r:id="rId7"/>
    <p:sldId id="302" r:id="rId8"/>
    <p:sldId id="303" r:id="rId9"/>
    <p:sldId id="293" r:id="rId10"/>
    <p:sldId id="283" r:id="rId11"/>
    <p:sldId id="320" r:id="rId12"/>
    <p:sldId id="321" r:id="rId13"/>
    <p:sldId id="324" r:id="rId14"/>
    <p:sldId id="325" r:id="rId15"/>
    <p:sldId id="328" r:id="rId16"/>
    <p:sldId id="326" r:id="rId17"/>
    <p:sldId id="281" r:id="rId18"/>
    <p:sldId id="314" r:id="rId19"/>
    <p:sldId id="315" r:id="rId20"/>
    <p:sldId id="31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75"/>
    <a:srgbClr val="3333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3" autoAdjust="0"/>
    <p:restoredTop sz="93316" autoAdjust="0"/>
  </p:normalViewPr>
  <p:slideViewPr>
    <p:cSldViewPr>
      <p:cViewPr>
        <p:scale>
          <a:sx n="60" d="100"/>
          <a:sy n="60" d="100"/>
        </p:scale>
        <p:origin x="-588" y="-288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614A768-C8E3-49CB-8AEA-D82191FB13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D3B56D-FC6B-4855-B794-A24CDF96DC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800AC-897D-4D85-AA0E-982A666458C7}" type="slidenum">
              <a:rPr lang="en-US"/>
              <a:pPr/>
              <a:t>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6ABE9-89C4-418E-8532-C8D5AA73D399}" type="slidenum">
              <a:rPr lang="en-US"/>
              <a:pPr/>
              <a:t>10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AF6B9-EE53-4E9C-AC83-E752A8F26C37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99892-7AAA-4E96-8F3D-7FAAB0DB3C57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C4500-7BB6-468E-883B-A59ACAC94F8D}" type="slidenum">
              <a:rPr lang="en-US"/>
              <a:pPr/>
              <a:t>13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CFC9F-76A6-4876-A882-984012988BA2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6ACF1-F037-4778-999D-E52FECB5E4AF}" type="slidenum">
              <a:rPr lang="en-US"/>
              <a:pPr/>
              <a:t>15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EB677-F075-4334-B0F2-C2546DC234F3}" type="slidenum">
              <a:rPr lang="en-US"/>
              <a:pPr/>
              <a:t>16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68B94-4B89-4EA0-A773-6677FB774710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79A67-76BA-4BCE-B330-F5B3FE75D67D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23757-64F7-4CC8-961A-38917292AFB3}" type="slidenum">
              <a:rPr lang="en-US"/>
              <a:pPr/>
              <a:t>19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B247D-3B06-4217-970E-F9FDD29B583B}" type="slidenum">
              <a:rPr lang="en-US"/>
              <a:pPr/>
              <a:t>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D0956-A035-427D-BFDF-59D4E3EC8201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D3C1B-AB2F-4FF5-A1CB-594774EF1748}" type="slidenum">
              <a:rPr lang="en-US"/>
              <a:pPr/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20EB0-D96A-4381-BA68-81630F198AEA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21BA4-29E2-4494-8AAA-C52E9C5DAA3F}" type="slidenum">
              <a:rPr lang="en-US"/>
              <a:pPr/>
              <a:t>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0EF3E-04B5-44CC-AF10-F56C7E792EAE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19E06-902C-49BB-81DE-D04858ABD7C0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861E6-92D1-4832-90D6-2028C4406C3A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1BB28-0EA1-4FBF-A23C-9937AA959D8F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82CA9-30A2-4AEC-AFA6-2C3886E5E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F6C5-AA90-462C-B6A6-7272CE0CD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C4507-1D2C-4CBB-A70B-3737D0995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BA3703-1CC3-4BA0-B449-7BCC0323D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4454D-F922-49E3-8FC3-5B6DCEF5C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85E27-9D01-46FC-AE7E-151A71FDA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ADE42-6E31-4A7C-9553-6BC1130DB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5B19E-AB28-47DC-A4E7-53D41D58F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60638-B795-4B8A-8193-A146959E9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4258A-D88C-41C0-85BF-F37C57782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0AA30-F7E1-47CD-992B-32E60395F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6F336-ECEC-4E96-BB19-6D569A116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3E9D857-A186-465A-AA5E-839DA5CD68E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Algebra 2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3-6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295400" y="-26988"/>
            <a:ext cx="78486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Solving Linear Systems </a:t>
            </a:r>
          </a:p>
          <a:p>
            <a:pPr eaLnBrk="0" hangingPunct="0">
              <a:lnSpc>
                <a:spcPct val="80000"/>
              </a:lnSpc>
              <a:spcBef>
                <a:spcPct val="5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in Three Variables</a:t>
            </a:r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2800" b="1"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Algebra 2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52400" y="3352800"/>
            <a:ext cx="8610600" cy="1600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/>
              <a:t>Solve </a:t>
            </a:r>
            <a:r>
              <a:rPr lang="en-US" altLang="en-US" dirty="0"/>
              <a:t>systems of equations in three dimensions algebraically.</a:t>
            </a:r>
            <a:r>
              <a:rPr lang="en-US" altLang="en-US" dirty="0">
                <a:latin typeface="Arial" charset="0"/>
              </a:rPr>
              <a:t> </a:t>
            </a:r>
            <a:endParaRPr lang="en-US" altLang="en-US" dirty="0" smtClean="0">
              <a:latin typeface="Arial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/>
              <a:t>Represent solutions to systems of equations in three dimensions graphically.</a:t>
            </a:r>
          </a:p>
          <a:p>
            <a:pPr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2438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CA" dirty="0" smtClean="0"/>
              <a:t>3.6 Solving Linear Systems in Three Variables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" y="19050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Classify the system as consistent or inconsistent, and determine the number of solutions.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862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Classifying Systems with Infinite Many Solutions or No Solutions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90600" y="3048000"/>
            <a:ext cx="324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</a:t>
            </a:r>
            <a:r>
              <a:rPr lang="en-US" b="1"/>
              <a:t> – 6</a:t>
            </a:r>
            <a:r>
              <a:rPr lang="en-US" b="1" i="1"/>
              <a:t>y</a:t>
            </a:r>
            <a:r>
              <a:rPr lang="en-US" b="1"/>
              <a:t> + 4</a:t>
            </a:r>
            <a:r>
              <a:rPr lang="en-US" b="1" i="1"/>
              <a:t>z  </a:t>
            </a:r>
            <a:r>
              <a:rPr lang="en-US" b="1"/>
              <a:t>= 2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62000" y="356235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–3</a:t>
            </a:r>
            <a:r>
              <a:rPr lang="en-US" b="1" i="1"/>
              <a:t>x </a:t>
            </a:r>
            <a:r>
              <a:rPr lang="en-US" b="1"/>
              <a:t>+ 9</a:t>
            </a:r>
            <a:r>
              <a:rPr lang="en-US" b="1" i="1"/>
              <a:t>y – </a:t>
            </a:r>
            <a:r>
              <a:rPr lang="en-US" b="1"/>
              <a:t>6</a:t>
            </a:r>
            <a:r>
              <a:rPr lang="en-US" b="1" i="1"/>
              <a:t>z </a:t>
            </a:r>
            <a:r>
              <a:rPr lang="en-US" b="1"/>
              <a:t>= –3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962025" y="403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</a:t>
            </a:r>
            <a:r>
              <a:rPr lang="en-US" b="1" i="1"/>
              <a:t>x </a:t>
            </a:r>
            <a:r>
              <a:rPr lang="en-US" b="1"/>
              <a:t>– 15</a:t>
            </a:r>
            <a:r>
              <a:rPr lang="en-US" b="1" i="1"/>
              <a:t>y</a:t>
            </a:r>
            <a:r>
              <a:rPr lang="en-US" b="1"/>
              <a:t> + 10</a:t>
            </a:r>
            <a:r>
              <a:rPr lang="en-US" b="1" i="1"/>
              <a:t>z</a:t>
            </a:r>
            <a:r>
              <a:rPr lang="en-US" b="1"/>
              <a:t> = 5</a:t>
            </a:r>
          </a:p>
        </p:txBody>
      </p:sp>
      <p:grpSp>
        <p:nvGrpSpPr>
          <p:cNvPr id="38922" name="Group 10"/>
          <p:cNvGrpSpPr>
            <a:grpSpLocks/>
          </p:cNvGrpSpPr>
          <p:nvPr/>
        </p:nvGrpSpPr>
        <p:grpSpPr bwMode="auto">
          <a:xfrm>
            <a:off x="4933950" y="3181350"/>
            <a:ext cx="304800" cy="274638"/>
            <a:chOff x="3888" y="1920"/>
            <a:chExt cx="192" cy="173"/>
          </a:xfrm>
        </p:grpSpPr>
        <p:sp>
          <p:nvSpPr>
            <p:cNvPr id="38923" name="Oval 11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4933950" y="3733800"/>
            <a:ext cx="304800" cy="274638"/>
            <a:chOff x="3888" y="1920"/>
            <a:chExt cx="192" cy="173"/>
          </a:xfrm>
        </p:grpSpPr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4933950" y="4229100"/>
            <a:ext cx="304800" cy="274638"/>
            <a:chOff x="3888" y="1920"/>
            <a:chExt cx="192" cy="173"/>
          </a:xfrm>
        </p:grpSpPr>
        <p:sp>
          <p:nvSpPr>
            <p:cNvPr id="38929" name="Oval 1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38932" name="AutoShape 20"/>
          <p:cNvSpPr>
            <a:spLocks/>
          </p:cNvSpPr>
          <p:nvPr/>
        </p:nvSpPr>
        <p:spPr bwMode="auto">
          <a:xfrm>
            <a:off x="762000" y="3048000"/>
            <a:ext cx="76200" cy="16002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19138" y="3824288"/>
            <a:ext cx="3395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3(</a:t>
            </a: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6</a:t>
            </a:r>
            <a:r>
              <a:rPr lang="en-US" i="1"/>
              <a:t>y</a:t>
            </a:r>
            <a:r>
              <a:rPr lang="en-US"/>
              <a:t> + 4</a:t>
            </a:r>
            <a:r>
              <a:rPr lang="en-US" i="1"/>
              <a:t>z </a:t>
            </a:r>
            <a:r>
              <a:rPr lang="en-US"/>
              <a:t>= 2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33400" y="4281488"/>
            <a:ext cx="375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2(</a:t>
            </a:r>
            <a:r>
              <a:rPr lang="en-US">
                <a:solidFill>
                  <a:schemeClr val="tx2"/>
                </a:solidFill>
              </a:rPr>
              <a:t>–3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 i="1"/>
              <a:t> </a:t>
            </a:r>
            <a:r>
              <a:rPr lang="en-US"/>
              <a:t>+ 9</a:t>
            </a:r>
            <a:r>
              <a:rPr lang="en-US" i="1"/>
              <a:t>y – </a:t>
            </a:r>
            <a:r>
              <a:rPr lang="en-US"/>
              <a:t>6</a:t>
            </a:r>
            <a:r>
              <a:rPr lang="en-US" i="1"/>
              <a:t>z </a:t>
            </a:r>
            <a:r>
              <a:rPr lang="en-US"/>
              <a:t>= –3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52400" y="2590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First, eliminate </a:t>
            </a:r>
            <a:r>
              <a:rPr lang="en-US" altLang="en-US" i="1"/>
              <a:t>x</a:t>
            </a:r>
            <a:r>
              <a:rPr lang="en-US" altLang="en-US"/>
              <a:t>.</a:t>
            </a:r>
            <a:endParaRPr lang="en-US" altLang="en-US">
              <a:latin typeface="Times" pitchFamily="18" charset="0"/>
            </a:endParaRPr>
          </a:p>
        </p:txBody>
      </p:sp>
      <p:grpSp>
        <p:nvGrpSpPr>
          <p:cNvPr id="80915" name="Group 19"/>
          <p:cNvGrpSpPr>
            <a:grpSpLocks/>
          </p:cNvGrpSpPr>
          <p:nvPr/>
        </p:nvGrpSpPr>
        <p:grpSpPr bwMode="auto">
          <a:xfrm>
            <a:off x="76200" y="3900488"/>
            <a:ext cx="304800" cy="274637"/>
            <a:chOff x="3888" y="1920"/>
            <a:chExt cx="192" cy="173"/>
          </a:xfrm>
        </p:grpSpPr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0917" name="Text Box 21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76200" y="4464050"/>
            <a:ext cx="304800" cy="274638"/>
            <a:chOff x="3888" y="1920"/>
            <a:chExt cx="192" cy="173"/>
          </a:xfrm>
        </p:grpSpPr>
        <p:sp>
          <p:nvSpPr>
            <p:cNvPr id="80919" name="Oval 23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0920" name="Text Box 24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4833938" y="3805238"/>
            <a:ext cx="354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cs typeface="Arial" charset="0"/>
              </a:rPr>
              <a:t>– 18</a:t>
            </a:r>
            <a:r>
              <a:rPr lang="en-US" i="1"/>
              <a:t>y</a:t>
            </a:r>
            <a:r>
              <a:rPr lang="en-US"/>
              <a:t> + 12</a:t>
            </a:r>
            <a:r>
              <a:rPr lang="en-US" i="1"/>
              <a:t>z </a:t>
            </a:r>
            <a:r>
              <a:rPr lang="en-US"/>
              <a:t>= 6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610100" y="4281488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–6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cs typeface="Arial" charset="0"/>
              </a:rPr>
              <a:t>+ 18</a:t>
            </a:r>
            <a:r>
              <a:rPr lang="en-US" i="1"/>
              <a:t>y </a:t>
            </a:r>
            <a:r>
              <a:rPr lang="en-US">
                <a:cs typeface="Arial" charset="0"/>
              </a:rPr>
              <a:t>– 12</a:t>
            </a:r>
            <a:r>
              <a:rPr lang="en-US" i="1"/>
              <a:t>z </a:t>
            </a:r>
            <a:r>
              <a:rPr lang="en-US"/>
              <a:t>= </a:t>
            </a:r>
            <a:r>
              <a:rPr lang="en-US">
                <a:cs typeface="Arial" charset="0"/>
              </a:rPr>
              <a:t>–6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6934200" y="48148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= </a:t>
            </a:r>
            <a:r>
              <a:rPr lang="en-US">
                <a:cs typeface="Arial" charset="0"/>
              </a:rPr>
              <a:t>0 </a:t>
            </a:r>
            <a:endParaRPr lang="en-US" sz="2800" i="1">
              <a:cs typeface="Arial" charset="0"/>
            </a:endParaRP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 flipV="1">
            <a:off x="41910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4724400" y="4724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80927" name="Group 31"/>
          <p:cNvGrpSpPr>
            <a:grpSpLocks/>
          </p:cNvGrpSpPr>
          <p:nvPr/>
        </p:nvGrpSpPr>
        <p:grpSpPr bwMode="auto">
          <a:xfrm>
            <a:off x="228600" y="3276600"/>
            <a:ext cx="7924800" cy="457200"/>
            <a:chOff x="720" y="2323"/>
            <a:chExt cx="4992" cy="288"/>
          </a:xfrm>
        </p:grpSpPr>
        <p:sp>
          <p:nvSpPr>
            <p:cNvPr id="80928" name="Text Box 32"/>
            <p:cNvSpPr txBox="1">
              <a:spLocks noChangeArrowheads="1"/>
            </p:cNvSpPr>
            <p:nvPr/>
          </p:nvSpPr>
          <p:spPr bwMode="auto">
            <a:xfrm>
              <a:off x="720" y="2323"/>
              <a:ext cx="49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</a:rPr>
                <a:t>Multiply equation     by 3 and equation    by </a:t>
              </a: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2 and add.</a:t>
              </a:r>
              <a:endParaRPr lang="en-US" i="1">
                <a:latin typeface="Arial" charset="0"/>
                <a:sym typeface="Symbol" pitchFamily="18" charset="2"/>
              </a:endParaRPr>
            </a:p>
          </p:txBody>
        </p:sp>
        <p:grpSp>
          <p:nvGrpSpPr>
            <p:cNvPr id="80929" name="Group 33"/>
            <p:cNvGrpSpPr>
              <a:grpSpLocks/>
            </p:cNvGrpSpPr>
            <p:nvPr/>
          </p:nvGrpSpPr>
          <p:grpSpPr bwMode="auto">
            <a:xfrm>
              <a:off x="4032" y="2388"/>
              <a:ext cx="192" cy="173"/>
              <a:chOff x="3744" y="2275"/>
              <a:chExt cx="192" cy="173"/>
            </a:xfrm>
          </p:grpSpPr>
          <p:sp>
            <p:nvSpPr>
              <p:cNvPr id="80930" name="Oval 34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0931" name="Text Box 35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           </a:t>
                </a:r>
              </a:p>
            </p:txBody>
          </p:sp>
        </p:grpSp>
        <p:grpSp>
          <p:nvGrpSpPr>
            <p:cNvPr id="80932" name="Group 36"/>
            <p:cNvGrpSpPr>
              <a:grpSpLocks/>
            </p:cNvGrpSpPr>
            <p:nvPr/>
          </p:nvGrpSpPr>
          <p:grpSpPr bwMode="auto">
            <a:xfrm>
              <a:off x="2256" y="2388"/>
              <a:ext cx="192" cy="173"/>
              <a:chOff x="3744" y="2275"/>
              <a:chExt cx="192" cy="173"/>
            </a:xfrm>
          </p:grpSpPr>
          <p:sp>
            <p:nvSpPr>
              <p:cNvPr id="80933" name="Oval 37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0934" name="Text Box 38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1           </a:t>
                </a:r>
              </a:p>
            </p:txBody>
          </p:sp>
        </p:grpSp>
      </p:grpSp>
      <p:sp>
        <p:nvSpPr>
          <p:cNvPr id="80958" name="Text Box 62"/>
          <p:cNvSpPr txBox="1">
            <a:spLocks noChangeArrowheads="1"/>
          </p:cNvSpPr>
          <p:nvPr/>
        </p:nvSpPr>
        <p:spPr bwMode="auto">
          <a:xfrm>
            <a:off x="152400" y="18288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The elimination method is convenient because the numbers you need to multiply the equations are small.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80959" name="Rectangle 63"/>
          <p:cNvSpPr>
            <a:spLocks noChangeArrowheads="1"/>
          </p:cNvSpPr>
          <p:nvPr/>
        </p:nvSpPr>
        <p:spPr bwMode="auto">
          <a:xfrm>
            <a:off x="8077200" y="4814888"/>
            <a:ext cx="46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12" grpId="0"/>
      <p:bldP spid="80922" grpId="0"/>
      <p:bldP spid="80923" grpId="0"/>
      <p:bldP spid="80924" grpId="0"/>
      <p:bldP spid="80925" grpId="0" animBg="1"/>
      <p:bldP spid="80926" grpId="0" animBg="1"/>
      <p:bldP spid="80958" grpId="0"/>
      <p:bldP spid="809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947738" y="3138488"/>
            <a:ext cx="354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5(</a:t>
            </a: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6</a:t>
            </a:r>
            <a:r>
              <a:rPr lang="en-US" i="1"/>
              <a:t>y</a:t>
            </a:r>
            <a:r>
              <a:rPr lang="en-US"/>
              <a:t> + 4</a:t>
            </a:r>
            <a:r>
              <a:rPr lang="en-US" i="1"/>
              <a:t>z </a:t>
            </a:r>
            <a:r>
              <a:rPr lang="en-US"/>
              <a:t>= 2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81000" y="3595688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–2(</a:t>
            </a:r>
            <a:r>
              <a:rPr lang="en-US">
                <a:solidFill>
                  <a:schemeClr val="tx2"/>
                </a:solidFill>
              </a:rPr>
              <a:t>5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 i="1"/>
              <a:t> </a:t>
            </a:r>
            <a:r>
              <a:rPr lang="en-US"/>
              <a:t>– 15</a:t>
            </a:r>
            <a:r>
              <a:rPr lang="en-US" i="1"/>
              <a:t>y + </a:t>
            </a:r>
            <a:r>
              <a:rPr lang="en-US"/>
              <a:t>10</a:t>
            </a:r>
            <a:r>
              <a:rPr lang="en-US" i="1"/>
              <a:t>z </a:t>
            </a:r>
            <a:r>
              <a:rPr lang="en-US"/>
              <a:t>= 5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81948" name="Group 28"/>
          <p:cNvGrpSpPr>
            <a:grpSpLocks/>
          </p:cNvGrpSpPr>
          <p:nvPr/>
        </p:nvGrpSpPr>
        <p:grpSpPr bwMode="auto">
          <a:xfrm>
            <a:off x="152400" y="3214688"/>
            <a:ext cx="304800" cy="274637"/>
            <a:chOff x="3888" y="1920"/>
            <a:chExt cx="192" cy="173"/>
          </a:xfrm>
        </p:grpSpPr>
        <p:sp>
          <p:nvSpPr>
            <p:cNvPr id="81949" name="Oval 29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1950" name="Text Box 30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81951" name="Group 31"/>
          <p:cNvGrpSpPr>
            <a:grpSpLocks/>
          </p:cNvGrpSpPr>
          <p:nvPr/>
        </p:nvGrpSpPr>
        <p:grpSpPr bwMode="auto">
          <a:xfrm>
            <a:off x="152400" y="3733800"/>
            <a:ext cx="304800" cy="274638"/>
            <a:chOff x="3888" y="1920"/>
            <a:chExt cx="192" cy="173"/>
          </a:xfrm>
        </p:grpSpPr>
        <p:sp>
          <p:nvSpPr>
            <p:cNvPr id="81952" name="Oval 32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1953" name="Text Box 33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81955" name="Text Box 35"/>
          <p:cNvSpPr txBox="1">
            <a:spLocks noChangeArrowheads="1"/>
          </p:cNvSpPr>
          <p:nvPr/>
        </p:nvSpPr>
        <p:spPr bwMode="auto">
          <a:xfrm>
            <a:off x="4910138" y="3119438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10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– 30</a:t>
            </a:r>
            <a:r>
              <a:rPr lang="en-US" i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+ 20</a:t>
            </a:r>
            <a:r>
              <a:rPr lang="en-US" i="1">
                <a:latin typeface="Arial" charset="0"/>
              </a:rPr>
              <a:t>z =</a:t>
            </a:r>
            <a:r>
              <a:rPr lang="en-US">
                <a:latin typeface="Arial" charset="0"/>
              </a:rPr>
              <a:t> 10</a:t>
            </a:r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4762500" y="3595688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–10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+ 30</a:t>
            </a:r>
            <a:r>
              <a:rPr lang="en-US" i="1">
                <a:latin typeface="Arial" charset="0"/>
              </a:rPr>
              <a:t>y </a:t>
            </a:r>
            <a:r>
              <a:rPr lang="en-US">
                <a:latin typeface="Arial" charset="0"/>
                <a:cs typeface="Arial" charset="0"/>
              </a:rPr>
              <a:t>– 20</a:t>
            </a:r>
            <a:r>
              <a:rPr lang="en-US" i="1">
                <a:latin typeface="Arial" charset="0"/>
              </a:rPr>
              <a:t>z </a:t>
            </a:r>
            <a:r>
              <a:rPr lang="en-US">
                <a:latin typeface="Arial" charset="0"/>
              </a:rPr>
              <a:t>= </a:t>
            </a:r>
            <a:r>
              <a:rPr lang="en-US">
                <a:latin typeface="Arial" charset="0"/>
                <a:cs typeface="Arial" charset="0"/>
              </a:rPr>
              <a:t>–10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6781800" y="41290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  =  </a:t>
            </a:r>
            <a:r>
              <a:rPr lang="en-US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81958" name="Line 38"/>
          <p:cNvSpPr>
            <a:spLocks noChangeShapeType="1"/>
          </p:cNvSpPr>
          <p:nvPr/>
        </p:nvSpPr>
        <p:spPr bwMode="auto">
          <a:xfrm flipV="1">
            <a:off x="41910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59" name="Line 39"/>
          <p:cNvSpPr>
            <a:spLocks noChangeShapeType="1"/>
          </p:cNvSpPr>
          <p:nvPr/>
        </p:nvSpPr>
        <p:spPr bwMode="auto">
          <a:xfrm>
            <a:off x="4876800" y="40528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81970" name="Group 50"/>
          <p:cNvGrpSpPr>
            <a:grpSpLocks/>
          </p:cNvGrpSpPr>
          <p:nvPr/>
        </p:nvGrpSpPr>
        <p:grpSpPr bwMode="auto">
          <a:xfrm>
            <a:off x="381000" y="2332038"/>
            <a:ext cx="7924800" cy="822325"/>
            <a:chOff x="240" y="1469"/>
            <a:chExt cx="4992" cy="518"/>
          </a:xfrm>
        </p:grpSpPr>
        <p:sp>
          <p:nvSpPr>
            <p:cNvPr id="81961" name="Text Box 41"/>
            <p:cNvSpPr txBox="1">
              <a:spLocks noChangeArrowheads="1"/>
            </p:cNvSpPr>
            <p:nvPr/>
          </p:nvSpPr>
          <p:spPr bwMode="auto">
            <a:xfrm>
              <a:off x="240" y="1469"/>
              <a:ext cx="49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</a:rPr>
                <a:t>Multiply equation     by 5 and equation     by </a:t>
              </a:r>
              <a:r>
                <a:rPr lang="en-US" i="1">
                  <a:solidFill>
                    <a:srgbClr val="3333FF"/>
                  </a:solidFill>
                  <a:cs typeface="Arial" charset="0"/>
                </a:rPr>
                <a:t>–2 and add.</a:t>
              </a:r>
              <a:endParaRPr lang="en-US" i="1">
                <a:sym typeface="Symbol" pitchFamily="18" charset="2"/>
              </a:endParaRPr>
            </a:p>
          </p:txBody>
        </p:sp>
        <p:grpSp>
          <p:nvGrpSpPr>
            <p:cNvPr id="81962" name="Group 42"/>
            <p:cNvGrpSpPr>
              <a:grpSpLocks/>
            </p:cNvGrpSpPr>
            <p:nvPr/>
          </p:nvGrpSpPr>
          <p:grpSpPr bwMode="auto">
            <a:xfrm>
              <a:off x="4128" y="1553"/>
              <a:ext cx="192" cy="173"/>
              <a:chOff x="3744" y="2275"/>
              <a:chExt cx="192" cy="173"/>
            </a:xfrm>
          </p:grpSpPr>
          <p:sp>
            <p:nvSpPr>
              <p:cNvPr id="81963" name="Oval 43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64" name="Text Box 44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3           </a:t>
                </a:r>
              </a:p>
            </p:txBody>
          </p:sp>
        </p:grpSp>
        <p:grpSp>
          <p:nvGrpSpPr>
            <p:cNvPr id="81965" name="Group 45"/>
            <p:cNvGrpSpPr>
              <a:grpSpLocks/>
            </p:cNvGrpSpPr>
            <p:nvPr/>
          </p:nvGrpSpPr>
          <p:grpSpPr bwMode="auto">
            <a:xfrm>
              <a:off x="2052" y="1541"/>
              <a:ext cx="192" cy="173"/>
              <a:chOff x="3744" y="2275"/>
              <a:chExt cx="192" cy="173"/>
            </a:xfrm>
          </p:grpSpPr>
          <p:sp>
            <p:nvSpPr>
              <p:cNvPr id="81966" name="Oval 46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67" name="Text Box 47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1           </a:t>
                </a:r>
              </a:p>
            </p:txBody>
          </p:sp>
        </p:grpSp>
      </p:grp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381000" y="49530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Because 0 is always equal to 0, the equation is </a:t>
            </a:r>
            <a:br>
              <a:rPr lang="en-US"/>
            </a:br>
            <a:r>
              <a:rPr lang="en-US"/>
              <a:t>an identity. Therefore, the system is consistent, dependent and has an infinite number of solutions.</a:t>
            </a:r>
          </a:p>
        </p:txBody>
      </p:sp>
      <p:sp>
        <p:nvSpPr>
          <p:cNvPr id="81971" name="Rectangle 51"/>
          <p:cNvSpPr>
            <a:spLocks noChangeArrowheads="1"/>
          </p:cNvSpPr>
          <p:nvPr/>
        </p:nvSpPr>
        <p:spPr bwMode="auto">
          <a:xfrm>
            <a:off x="7924800" y="4038600"/>
            <a:ext cx="46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  <p:bldP spid="81947" grpId="0"/>
      <p:bldP spid="81955" grpId="0"/>
      <p:bldP spid="81956" grpId="0"/>
      <p:bldP spid="81957" grpId="0"/>
      <p:bldP spid="81958" grpId="0" animBg="1"/>
      <p:bldP spid="81959" grpId="0" animBg="1"/>
      <p:bldP spid="81968" grpId="0"/>
      <p:bldP spid="819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2b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Classify the system, and determine the number of solutions.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057400" y="2895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</a:t>
            </a:r>
            <a:r>
              <a:rPr lang="en-US" b="1"/>
              <a:t> – </a:t>
            </a:r>
            <a:r>
              <a:rPr lang="en-US" b="1" i="1"/>
              <a:t>y </a:t>
            </a:r>
            <a:r>
              <a:rPr lang="en-US" b="1"/>
              <a:t>+ 3</a:t>
            </a:r>
            <a:r>
              <a:rPr lang="en-US" b="1" i="1"/>
              <a:t>z </a:t>
            </a:r>
            <a:r>
              <a:rPr lang="en-US" b="1"/>
              <a:t>= 6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038350" y="3409950"/>
            <a:ext cx="329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 </a:t>
            </a:r>
            <a:r>
              <a:rPr lang="en-US" b="1"/>
              <a:t>– 4</a:t>
            </a:r>
            <a:r>
              <a:rPr lang="en-US" b="1" i="1"/>
              <a:t>y + </a:t>
            </a:r>
            <a:r>
              <a:rPr lang="en-US" b="1"/>
              <a:t>6</a:t>
            </a:r>
            <a:r>
              <a:rPr lang="en-US" b="1" i="1"/>
              <a:t>z </a:t>
            </a:r>
            <a:r>
              <a:rPr lang="en-US" b="1"/>
              <a:t>= 10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057400" y="3886200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  <a:r>
              <a:rPr lang="en-US" b="1"/>
              <a:t> – </a:t>
            </a:r>
            <a:r>
              <a:rPr lang="en-US" b="1" i="1"/>
              <a:t>z</a:t>
            </a:r>
            <a:r>
              <a:rPr lang="en-US" b="1"/>
              <a:t> = –2</a:t>
            </a:r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5695950" y="2971800"/>
            <a:ext cx="304800" cy="274638"/>
            <a:chOff x="3888" y="1920"/>
            <a:chExt cx="192" cy="173"/>
          </a:xfrm>
        </p:grpSpPr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5695950" y="3505200"/>
            <a:ext cx="304800" cy="274638"/>
            <a:chOff x="3888" y="1920"/>
            <a:chExt cx="192" cy="173"/>
          </a:xfrm>
        </p:grpSpPr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85005" name="Group 13"/>
          <p:cNvGrpSpPr>
            <a:grpSpLocks/>
          </p:cNvGrpSpPr>
          <p:nvPr/>
        </p:nvGrpSpPr>
        <p:grpSpPr bwMode="auto">
          <a:xfrm>
            <a:off x="5695950" y="3981450"/>
            <a:ext cx="304800" cy="274638"/>
            <a:chOff x="3888" y="1920"/>
            <a:chExt cx="192" cy="173"/>
          </a:xfrm>
        </p:grpSpPr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85008" name="AutoShape 16"/>
          <p:cNvSpPr>
            <a:spLocks/>
          </p:cNvSpPr>
          <p:nvPr/>
        </p:nvSpPr>
        <p:spPr bwMode="auto">
          <a:xfrm>
            <a:off x="1847850" y="2971800"/>
            <a:ext cx="76200" cy="16002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09600" y="2362200"/>
            <a:ext cx="255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– </a:t>
            </a:r>
            <a:r>
              <a:rPr lang="en-US" i="1"/>
              <a:t>z </a:t>
            </a:r>
            <a:r>
              <a:rPr lang="en-US"/>
              <a:t>= –2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219200" y="28051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 </a:t>
            </a:r>
            <a:r>
              <a:rPr lang="en-US"/>
              <a:t>= </a:t>
            </a:r>
            <a:r>
              <a:rPr lang="en-US" i="1"/>
              <a:t>z </a:t>
            </a:r>
            <a:r>
              <a:rPr lang="en-US"/>
              <a:t>– 2    </a:t>
            </a:r>
          </a:p>
        </p:txBody>
      </p:sp>
      <p:grpSp>
        <p:nvGrpSpPr>
          <p:cNvPr id="86021" name="Group 5"/>
          <p:cNvGrpSpPr>
            <a:grpSpLocks/>
          </p:cNvGrpSpPr>
          <p:nvPr/>
        </p:nvGrpSpPr>
        <p:grpSpPr bwMode="auto">
          <a:xfrm>
            <a:off x="228600" y="2514600"/>
            <a:ext cx="304800" cy="274638"/>
            <a:chOff x="3888" y="1920"/>
            <a:chExt cx="192" cy="173"/>
          </a:xfrm>
        </p:grpSpPr>
        <p:sp>
          <p:nvSpPr>
            <p:cNvPr id="86022" name="Oval 6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38100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y.    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228600" y="1676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Use the substitution method. Solve for </a:t>
            </a:r>
            <a:r>
              <a:rPr lang="en-US" altLang="en-US" i="1"/>
              <a:t>y </a:t>
            </a:r>
            <a:r>
              <a:rPr lang="en-US" altLang="en-US"/>
              <a:t>in equation 3.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2b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212725" y="3613150"/>
            <a:ext cx="7092950" cy="457200"/>
            <a:chOff x="134" y="2276"/>
            <a:chExt cx="4468" cy="288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134" y="2276"/>
              <a:ext cx="4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Substitute equation    in for </a:t>
              </a:r>
              <a:r>
                <a:rPr lang="en-US" i="1"/>
                <a:t>y</a:t>
              </a:r>
              <a:r>
                <a:rPr lang="en-US"/>
                <a:t> in equation    .</a:t>
              </a:r>
            </a:p>
          </p:txBody>
        </p:sp>
        <p:grpSp>
          <p:nvGrpSpPr>
            <p:cNvPr id="86047" name="Group 31"/>
            <p:cNvGrpSpPr>
              <a:grpSpLocks/>
            </p:cNvGrpSpPr>
            <p:nvPr/>
          </p:nvGrpSpPr>
          <p:grpSpPr bwMode="auto">
            <a:xfrm>
              <a:off x="2112" y="2352"/>
              <a:ext cx="192" cy="173"/>
              <a:chOff x="3888" y="1920"/>
              <a:chExt cx="192" cy="173"/>
            </a:xfrm>
          </p:grpSpPr>
          <p:sp>
            <p:nvSpPr>
              <p:cNvPr id="86048" name="Oval 32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6049" name="Text Box 33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86050" name="Group 34"/>
            <p:cNvGrpSpPr>
              <a:grpSpLocks/>
            </p:cNvGrpSpPr>
            <p:nvPr/>
          </p:nvGrpSpPr>
          <p:grpSpPr bwMode="auto">
            <a:xfrm>
              <a:off x="4272" y="2352"/>
              <a:ext cx="192" cy="173"/>
              <a:chOff x="3888" y="1920"/>
              <a:chExt cx="192" cy="173"/>
            </a:xfrm>
          </p:grpSpPr>
          <p:sp>
            <p:nvSpPr>
              <p:cNvPr id="86051" name="Oval 35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6052" name="Text Box 36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1</a:t>
                </a:r>
              </a:p>
            </p:txBody>
          </p:sp>
        </p:grpSp>
      </p:grpSp>
      <p:grpSp>
        <p:nvGrpSpPr>
          <p:cNvPr id="86054" name="Group 38"/>
          <p:cNvGrpSpPr>
            <a:grpSpLocks/>
          </p:cNvGrpSpPr>
          <p:nvPr/>
        </p:nvGrpSpPr>
        <p:grpSpPr bwMode="auto">
          <a:xfrm>
            <a:off x="2819400" y="2895600"/>
            <a:ext cx="304800" cy="274638"/>
            <a:chOff x="3888" y="1920"/>
            <a:chExt cx="192" cy="173"/>
          </a:xfrm>
        </p:grpSpPr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056" name="Text Box 40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1676400" y="4267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</a:t>
            </a:r>
            <a:r>
              <a:rPr lang="en-US" i="1"/>
              <a:t>y </a:t>
            </a:r>
            <a:r>
              <a:rPr lang="en-US"/>
              <a:t>+ 3</a:t>
            </a:r>
            <a:r>
              <a:rPr lang="en-US" i="1"/>
              <a:t>z </a:t>
            </a:r>
            <a:r>
              <a:rPr lang="en-US"/>
              <a:t>= 6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838200" y="4724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(</a:t>
            </a:r>
            <a:r>
              <a:rPr lang="en-US" i="1"/>
              <a:t>z </a:t>
            </a:r>
            <a:r>
              <a:rPr lang="en-US"/>
              <a:t>– 2) + 3</a:t>
            </a:r>
            <a:r>
              <a:rPr lang="en-US" i="1"/>
              <a:t>z </a:t>
            </a:r>
            <a:r>
              <a:rPr lang="en-US"/>
              <a:t>= 6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1066800" y="5181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</a:t>
            </a:r>
            <a:r>
              <a:rPr lang="en-US" i="1"/>
              <a:t>z </a:t>
            </a:r>
            <a:r>
              <a:rPr lang="en-US"/>
              <a:t>+ 2 + 3</a:t>
            </a:r>
            <a:r>
              <a:rPr lang="en-US" i="1"/>
              <a:t>z </a:t>
            </a:r>
            <a:r>
              <a:rPr lang="en-US"/>
              <a:t>= 6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2438400" y="571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+ 2</a:t>
            </a:r>
            <a:r>
              <a:rPr lang="en-US" i="1"/>
              <a:t>z </a:t>
            </a:r>
            <a:r>
              <a:rPr lang="en-US"/>
              <a:t>= 4</a:t>
            </a:r>
          </a:p>
        </p:txBody>
      </p:sp>
      <p:grpSp>
        <p:nvGrpSpPr>
          <p:cNvPr id="86061" name="Group 45"/>
          <p:cNvGrpSpPr>
            <a:grpSpLocks/>
          </p:cNvGrpSpPr>
          <p:nvPr/>
        </p:nvGrpSpPr>
        <p:grpSpPr bwMode="auto">
          <a:xfrm>
            <a:off x="4495800" y="5791200"/>
            <a:ext cx="304800" cy="274638"/>
            <a:chOff x="3888" y="1920"/>
            <a:chExt cx="192" cy="173"/>
          </a:xfrm>
        </p:grpSpPr>
        <p:sp>
          <p:nvSpPr>
            <p:cNvPr id="86062" name="Oval 46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063" name="Text Box 47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33" grpId="0"/>
      <p:bldP spid="86041" grpId="0"/>
      <p:bldP spid="86057" grpId="0"/>
      <p:bldP spid="86058" grpId="0"/>
      <p:bldP spid="86059" grpId="0"/>
      <p:bldP spid="860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4" name="Group 4"/>
          <p:cNvGrpSpPr>
            <a:grpSpLocks/>
          </p:cNvGrpSpPr>
          <p:nvPr/>
        </p:nvGrpSpPr>
        <p:grpSpPr bwMode="auto">
          <a:xfrm>
            <a:off x="212725" y="1676400"/>
            <a:ext cx="7092950" cy="457200"/>
            <a:chOff x="134" y="2276"/>
            <a:chExt cx="4468" cy="288"/>
          </a:xfrm>
        </p:grpSpPr>
        <p:sp>
          <p:nvSpPr>
            <p:cNvPr id="133125" name="Text Box 5"/>
            <p:cNvSpPr txBox="1">
              <a:spLocks noChangeArrowheads="1"/>
            </p:cNvSpPr>
            <p:nvPr/>
          </p:nvSpPr>
          <p:spPr bwMode="auto">
            <a:xfrm>
              <a:off x="134" y="2276"/>
              <a:ext cx="4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Substitute equation    in for </a:t>
              </a:r>
              <a:r>
                <a:rPr lang="en-US" i="1"/>
                <a:t>y</a:t>
              </a:r>
              <a:r>
                <a:rPr lang="en-US"/>
                <a:t> in equation    .</a:t>
              </a:r>
            </a:p>
          </p:txBody>
        </p:sp>
        <p:grpSp>
          <p:nvGrpSpPr>
            <p:cNvPr id="133126" name="Group 6"/>
            <p:cNvGrpSpPr>
              <a:grpSpLocks/>
            </p:cNvGrpSpPr>
            <p:nvPr/>
          </p:nvGrpSpPr>
          <p:grpSpPr bwMode="auto">
            <a:xfrm>
              <a:off x="2112" y="2352"/>
              <a:ext cx="192" cy="173"/>
              <a:chOff x="3888" y="1920"/>
              <a:chExt cx="192" cy="173"/>
            </a:xfrm>
          </p:grpSpPr>
          <p:sp>
            <p:nvSpPr>
              <p:cNvPr id="133127" name="Oval 7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128" name="Text Box 8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33129" name="Group 9"/>
            <p:cNvGrpSpPr>
              <a:grpSpLocks/>
            </p:cNvGrpSpPr>
            <p:nvPr/>
          </p:nvGrpSpPr>
          <p:grpSpPr bwMode="auto">
            <a:xfrm>
              <a:off x="4272" y="2352"/>
              <a:ext cx="192" cy="173"/>
              <a:chOff x="3888" y="1920"/>
              <a:chExt cx="192" cy="173"/>
            </a:xfrm>
          </p:grpSpPr>
          <p:sp>
            <p:nvSpPr>
              <p:cNvPr id="133130" name="Oval 10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131" name="Text Box 11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</p:grpSp>
      </p:grp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990600" y="233045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4</a:t>
            </a:r>
            <a:r>
              <a:rPr lang="en-US" i="1"/>
              <a:t>y </a:t>
            </a:r>
            <a:r>
              <a:rPr lang="en-US"/>
              <a:t>+ 6</a:t>
            </a:r>
            <a:r>
              <a:rPr lang="en-US" i="1"/>
              <a:t>z </a:t>
            </a:r>
            <a:r>
              <a:rPr lang="en-US"/>
              <a:t>= 10</a:t>
            </a: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152400" y="278765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4(</a:t>
            </a:r>
            <a:r>
              <a:rPr lang="en-US" i="1"/>
              <a:t>z </a:t>
            </a:r>
            <a:r>
              <a:rPr lang="en-US"/>
              <a:t>– 2) + 6</a:t>
            </a:r>
            <a:r>
              <a:rPr lang="en-US" i="1"/>
              <a:t>z </a:t>
            </a:r>
            <a:r>
              <a:rPr lang="en-US"/>
              <a:t>= 10</a:t>
            </a: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304800" y="316865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4</a:t>
            </a:r>
            <a:r>
              <a:rPr lang="en-US" i="1"/>
              <a:t>z </a:t>
            </a:r>
            <a:r>
              <a:rPr lang="en-US"/>
              <a:t>+ 8 + 6</a:t>
            </a:r>
            <a:r>
              <a:rPr lang="en-US" i="1"/>
              <a:t>z </a:t>
            </a:r>
            <a:r>
              <a:rPr lang="en-US"/>
              <a:t>= 10</a:t>
            </a: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1905000" y="36258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+ 2</a:t>
            </a:r>
            <a:r>
              <a:rPr lang="en-US" i="1"/>
              <a:t>z </a:t>
            </a:r>
            <a:r>
              <a:rPr lang="en-US"/>
              <a:t>= 2</a:t>
            </a:r>
          </a:p>
        </p:txBody>
      </p:sp>
      <p:grpSp>
        <p:nvGrpSpPr>
          <p:cNvPr id="133136" name="Group 16"/>
          <p:cNvGrpSpPr>
            <a:grpSpLocks/>
          </p:cNvGrpSpPr>
          <p:nvPr/>
        </p:nvGrpSpPr>
        <p:grpSpPr bwMode="auto">
          <a:xfrm>
            <a:off x="4343400" y="3732213"/>
            <a:ext cx="304800" cy="274637"/>
            <a:chOff x="3888" y="1920"/>
            <a:chExt cx="192" cy="173"/>
          </a:xfrm>
        </p:grpSpPr>
        <p:sp>
          <p:nvSpPr>
            <p:cNvPr id="133137" name="Oval 1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38" name="Text Box 1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</p:grp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228600" y="44958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Now you have a 2-by-2 system.</a:t>
            </a:r>
          </a:p>
        </p:txBody>
      </p:sp>
      <p:sp>
        <p:nvSpPr>
          <p:cNvPr id="133140" name="AutoShape 20"/>
          <p:cNvSpPr>
            <a:spLocks/>
          </p:cNvSpPr>
          <p:nvPr/>
        </p:nvSpPr>
        <p:spPr bwMode="auto">
          <a:xfrm>
            <a:off x="762000" y="51054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838200" y="5105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 i="1">
                <a:cs typeface="Arial" charset="0"/>
              </a:rPr>
              <a:t> </a:t>
            </a:r>
            <a:r>
              <a:rPr lang="en-US">
                <a:cs typeface="Arial" charset="0"/>
              </a:rPr>
              <a:t>2</a:t>
            </a:r>
            <a:r>
              <a:rPr lang="en-US" i="1"/>
              <a:t>z</a:t>
            </a:r>
            <a:r>
              <a:rPr lang="en-US"/>
              <a:t> = 4</a:t>
            </a:r>
            <a:r>
              <a:rPr lang="en-US">
                <a:cs typeface="Arial" charset="0"/>
              </a:rPr>
              <a:t> </a:t>
            </a:r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838200" y="556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 </a:t>
            </a:r>
            <a:r>
              <a:rPr lang="en-US" i="1">
                <a:cs typeface="Arial" charset="0"/>
              </a:rPr>
              <a:t>+ </a:t>
            </a:r>
            <a:r>
              <a:rPr lang="en-US">
                <a:cs typeface="Arial" charset="0"/>
              </a:rPr>
              <a:t>2</a:t>
            </a:r>
            <a:r>
              <a:rPr lang="en-US" i="1"/>
              <a:t>z</a:t>
            </a:r>
            <a:r>
              <a:rPr lang="en-US"/>
              <a:t> = </a:t>
            </a:r>
            <a:r>
              <a:rPr lang="en-US">
                <a:cs typeface="Arial" charset="0"/>
              </a:rPr>
              <a:t>2   </a:t>
            </a:r>
            <a:endParaRPr lang="en-US" sz="2800" i="1">
              <a:cs typeface="Arial" charset="0"/>
            </a:endParaRPr>
          </a:p>
        </p:txBody>
      </p:sp>
      <p:grpSp>
        <p:nvGrpSpPr>
          <p:cNvPr id="133143" name="Group 23"/>
          <p:cNvGrpSpPr>
            <a:grpSpLocks/>
          </p:cNvGrpSpPr>
          <p:nvPr/>
        </p:nvGrpSpPr>
        <p:grpSpPr bwMode="auto">
          <a:xfrm>
            <a:off x="3200400" y="5638800"/>
            <a:ext cx="304800" cy="274638"/>
            <a:chOff x="3888" y="1920"/>
            <a:chExt cx="192" cy="173"/>
          </a:xfrm>
        </p:grpSpPr>
        <p:sp>
          <p:nvSpPr>
            <p:cNvPr id="133144" name="Oval 2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45" name="Text Box 2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</p:grpSp>
      <p:grpSp>
        <p:nvGrpSpPr>
          <p:cNvPr id="133146" name="Group 26"/>
          <p:cNvGrpSpPr>
            <a:grpSpLocks/>
          </p:cNvGrpSpPr>
          <p:nvPr/>
        </p:nvGrpSpPr>
        <p:grpSpPr bwMode="auto">
          <a:xfrm>
            <a:off x="3200400" y="5181600"/>
            <a:ext cx="304800" cy="274638"/>
            <a:chOff x="3888" y="1920"/>
            <a:chExt cx="192" cy="173"/>
          </a:xfrm>
        </p:grpSpPr>
        <p:sp>
          <p:nvSpPr>
            <p:cNvPr id="133147" name="Oval 2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48" name="Text Box 2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2b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2" grpId="0"/>
      <p:bldP spid="133133" grpId="0"/>
      <p:bldP spid="133134" grpId="0"/>
      <p:bldP spid="133135" grpId="0"/>
      <p:bldP spid="133139" grpId="0"/>
      <p:bldP spid="133140" grpId="0" animBg="1"/>
      <p:bldP spid="133141" grpId="0"/>
      <p:bldP spid="133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1219200" y="2452688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 + </a:t>
            </a:r>
            <a:r>
              <a:rPr lang="en-US"/>
              <a:t>2</a:t>
            </a:r>
            <a:r>
              <a:rPr lang="en-US" i="1"/>
              <a:t>z</a:t>
            </a:r>
            <a:r>
              <a:rPr lang="en-US"/>
              <a:t> = 4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685800" y="290988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–1(</a:t>
            </a:r>
            <a:r>
              <a:rPr lang="en-US"/>
              <a:t>2</a:t>
            </a:r>
            <a:r>
              <a:rPr lang="en-US" i="1"/>
              <a:t>x + </a:t>
            </a:r>
            <a:r>
              <a:rPr lang="en-US"/>
              <a:t>2</a:t>
            </a:r>
            <a:r>
              <a:rPr lang="en-US" i="1"/>
              <a:t>z</a:t>
            </a:r>
            <a:r>
              <a:rPr lang="en-US"/>
              <a:t> = 2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304800" y="3048000"/>
            <a:ext cx="304800" cy="274638"/>
            <a:chOff x="3888" y="1920"/>
            <a:chExt cx="192" cy="173"/>
          </a:xfrm>
        </p:grpSpPr>
        <p:sp>
          <p:nvSpPr>
            <p:cNvPr id="87072" name="Oval 32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7073" name="Text Box 33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</p:grpSp>
      <p:grpSp>
        <p:nvGrpSpPr>
          <p:cNvPr id="87074" name="Group 34"/>
          <p:cNvGrpSpPr>
            <a:grpSpLocks/>
          </p:cNvGrpSpPr>
          <p:nvPr/>
        </p:nvGrpSpPr>
        <p:grpSpPr bwMode="auto">
          <a:xfrm>
            <a:off x="304800" y="2514600"/>
            <a:ext cx="304800" cy="274638"/>
            <a:chOff x="3888" y="1920"/>
            <a:chExt cx="192" cy="173"/>
          </a:xfrm>
        </p:grpSpPr>
        <p:sp>
          <p:nvSpPr>
            <p:cNvPr id="87075" name="Oval 35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7076" name="Text Box 36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87077" name="Line 37"/>
          <p:cNvSpPr>
            <a:spLocks noChangeShapeType="1"/>
          </p:cNvSpPr>
          <p:nvPr/>
        </p:nvSpPr>
        <p:spPr bwMode="auto">
          <a:xfrm>
            <a:off x="762000" y="3429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365125" y="163195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Eliminate </a:t>
            </a:r>
            <a:r>
              <a:rPr lang="en-US" i="1"/>
              <a:t>z</a:t>
            </a:r>
            <a:r>
              <a:rPr lang="en-US"/>
              <a:t>.</a:t>
            </a:r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2286000" y="34290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</a:t>
            </a:r>
            <a:r>
              <a:rPr lang="en-US">
                <a:sym typeface="Symbol" pitchFamily="18" charset="2"/>
              </a:rPr>
              <a:t> 2 </a:t>
            </a:r>
            <a:r>
              <a:rPr lang="en-US" sz="3200">
                <a:solidFill>
                  <a:srgbClr val="FF0000"/>
                </a:solidFill>
                <a:sym typeface="Wingdings" pitchFamily="2" charset="2"/>
              </a:rPr>
              <a:t></a:t>
            </a:r>
          </a:p>
        </p:txBody>
      </p:sp>
      <p:sp>
        <p:nvSpPr>
          <p:cNvPr id="87123" name="Text Box 8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2b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7124" name="Text Box 84"/>
          <p:cNvSpPr txBox="1">
            <a:spLocks noChangeArrowheads="1"/>
          </p:cNvSpPr>
          <p:nvPr/>
        </p:nvSpPr>
        <p:spPr bwMode="auto">
          <a:xfrm>
            <a:off x="381000" y="43434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Because 0 is never equal to 2, the equation is a contradiction. Therefore, the system is inconsistent and has no solutions.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9" grpId="0"/>
      <p:bldP spid="87070" grpId="0"/>
      <p:bldP spid="87077" grpId="0" animBg="1"/>
      <p:bldP spid="87081" grpId="0"/>
      <p:bldP spid="87082" grpId="0"/>
      <p:bldP spid="871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3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237538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Jada’s chili won first place at the winter fair. The table shows the results of the voting.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b="1"/>
              <a:t>How many points are first-, second-, and third-place votes worth?</a:t>
            </a:r>
            <a:endParaRPr lang="en-US" altLang="en-US" b="1">
              <a:latin typeface="Times" pitchFamily="18" charset="0"/>
            </a:endParaRPr>
          </a:p>
        </p:txBody>
      </p:sp>
      <p:graphicFrame>
        <p:nvGraphicFramePr>
          <p:cNvPr id="36931" name="Group 67"/>
          <p:cNvGraphicFramePr>
            <a:graphicFrameLocks noGrp="1"/>
          </p:cNvGraphicFramePr>
          <p:nvPr/>
        </p:nvGraphicFramePr>
        <p:xfrm>
          <a:off x="1219200" y="3967163"/>
          <a:ext cx="6019800" cy="2355342"/>
        </p:xfrm>
        <a:graphic>
          <a:graphicData uri="http://schemas.openxmlformats.org/drawingml/2006/table">
            <a:tbl>
              <a:tblPr/>
              <a:tblGrid>
                <a:gridCol w="1295400"/>
                <a:gridCol w="1066800"/>
                <a:gridCol w="1143000"/>
                <a:gridCol w="1295400"/>
                <a:gridCol w="1219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3rd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40" name="Group 76"/>
          <p:cNvGraphicFramePr>
            <a:graphicFrameLocks noGrp="1"/>
          </p:cNvGraphicFramePr>
          <p:nvPr/>
        </p:nvGraphicFramePr>
        <p:xfrm>
          <a:off x="1219200" y="3429000"/>
          <a:ext cx="6019800" cy="518160"/>
        </p:xfrm>
        <a:graphic>
          <a:graphicData uri="http://schemas.openxmlformats.org/drawingml/2006/table">
            <a:tbl>
              <a:tblPr/>
              <a:tblGrid>
                <a:gridCol w="6019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Winter Fair Chili Cook-off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3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152400" y="1479550"/>
            <a:ext cx="8686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Step 1  </a:t>
            </a:r>
            <a:r>
              <a:rPr lang="en-US"/>
              <a:t>Let </a:t>
            </a:r>
            <a:r>
              <a:rPr lang="en-US" i="1"/>
              <a:t>x</a:t>
            </a:r>
            <a:r>
              <a:rPr lang="en-US"/>
              <a:t> represent first-place points, </a:t>
            </a:r>
            <a:r>
              <a:rPr lang="en-US" i="1"/>
              <a:t>y</a:t>
            </a:r>
            <a:r>
              <a:rPr lang="en-US"/>
              <a:t> represent</a:t>
            </a:r>
            <a:br>
              <a:rPr lang="en-US"/>
            </a:br>
            <a:r>
              <a:rPr lang="en-US"/>
              <a:t>         second-place points, and </a:t>
            </a:r>
            <a:r>
              <a:rPr lang="en-US" i="1"/>
              <a:t>z </a:t>
            </a:r>
            <a:r>
              <a:rPr lang="en-US"/>
              <a:t>represent third-</a:t>
            </a:r>
            <a:br>
              <a:rPr lang="en-US"/>
            </a:br>
            <a:r>
              <a:rPr lang="en-US"/>
              <a:t>         place points.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	Write a system of equations to represent the data in the table.	</a:t>
            </a:r>
          </a:p>
        </p:txBody>
      </p:sp>
      <p:sp>
        <p:nvSpPr>
          <p:cNvPr id="74812" name="AutoShape 60"/>
          <p:cNvSpPr>
            <a:spLocks/>
          </p:cNvSpPr>
          <p:nvPr/>
        </p:nvSpPr>
        <p:spPr bwMode="auto">
          <a:xfrm>
            <a:off x="1371600" y="3689350"/>
            <a:ext cx="342900" cy="1676400"/>
          </a:xfrm>
          <a:prstGeom prst="leftBrace">
            <a:avLst>
              <a:gd name="adj1" fmla="val 40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813" name="Text Box 61"/>
          <p:cNvSpPr txBox="1">
            <a:spLocks noChangeArrowheads="1"/>
          </p:cNvSpPr>
          <p:nvPr/>
        </p:nvSpPr>
        <p:spPr bwMode="auto">
          <a:xfrm>
            <a:off x="1676400" y="37465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r>
              <a:rPr lang="en-US" b="1" i="1"/>
              <a:t>x</a:t>
            </a:r>
            <a:r>
              <a:rPr lang="en-US" b="1"/>
              <a:t> + </a:t>
            </a:r>
            <a:r>
              <a:rPr lang="en-US" b="1" i="1"/>
              <a:t>y</a:t>
            </a:r>
            <a:r>
              <a:rPr lang="en-US" b="1"/>
              <a:t> + 4</a:t>
            </a:r>
            <a:r>
              <a:rPr lang="en-US" b="1" i="1"/>
              <a:t>z </a:t>
            </a:r>
            <a:r>
              <a:rPr lang="en-US" b="1"/>
              <a:t>= 15</a:t>
            </a:r>
          </a:p>
        </p:txBody>
      </p:sp>
      <p:sp>
        <p:nvSpPr>
          <p:cNvPr id="74814" name="Text Box 62"/>
          <p:cNvSpPr txBox="1">
            <a:spLocks noChangeArrowheads="1"/>
          </p:cNvSpPr>
          <p:nvPr/>
        </p:nvSpPr>
        <p:spPr bwMode="auto">
          <a:xfrm>
            <a:off x="1676400" y="42513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</a:t>
            </a:r>
            <a:r>
              <a:rPr lang="en-US" b="1"/>
              <a:t> + 4</a:t>
            </a:r>
            <a:r>
              <a:rPr lang="en-US" b="1" i="1"/>
              <a:t>y</a:t>
            </a:r>
            <a:r>
              <a:rPr lang="en-US" b="1"/>
              <a:t> = 14</a:t>
            </a:r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1676400" y="479425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 </a:t>
            </a:r>
            <a:r>
              <a:rPr lang="en-US" b="1"/>
              <a:t>+ 2</a:t>
            </a:r>
            <a:r>
              <a:rPr lang="en-US" b="1" i="1"/>
              <a:t>y</a:t>
            </a:r>
            <a:r>
              <a:rPr lang="en-US" b="1"/>
              <a:t> + 3</a:t>
            </a:r>
            <a:r>
              <a:rPr lang="en-US" b="1" i="1"/>
              <a:t>z</a:t>
            </a:r>
            <a:r>
              <a:rPr lang="en-US" b="1"/>
              <a:t> = 13</a:t>
            </a:r>
          </a:p>
        </p:txBody>
      </p:sp>
      <p:grpSp>
        <p:nvGrpSpPr>
          <p:cNvPr id="74816" name="Group 64"/>
          <p:cNvGrpSpPr>
            <a:grpSpLocks/>
          </p:cNvGrpSpPr>
          <p:nvPr/>
        </p:nvGrpSpPr>
        <p:grpSpPr bwMode="auto">
          <a:xfrm>
            <a:off x="5257800" y="3822700"/>
            <a:ext cx="304800" cy="274638"/>
            <a:chOff x="3888" y="1920"/>
            <a:chExt cx="192" cy="173"/>
          </a:xfrm>
        </p:grpSpPr>
        <p:sp>
          <p:nvSpPr>
            <p:cNvPr id="74817" name="Oval 65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4818" name="Text Box 66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74819" name="Group 67"/>
          <p:cNvGrpSpPr>
            <a:grpSpLocks/>
          </p:cNvGrpSpPr>
          <p:nvPr/>
        </p:nvGrpSpPr>
        <p:grpSpPr bwMode="auto">
          <a:xfrm>
            <a:off x="5257800" y="4375150"/>
            <a:ext cx="304800" cy="274638"/>
            <a:chOff x="3888" y="1920"/>
            <a:chExt cx="192" cy="173"/>
          </a:xfrm>
        </p:grpSpPr>
        <p:sp>
          <p:nvSpPr>
            <p:cNvPr id="74820" name="Oval 68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4821" name="Text Box 69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74822" name="Group 70"/>
          <p:cNvGrpSpPr>
            <a:grpSpLocks/>
          </p:cNvGrpSpPr>
          <p:nvPr/>
        </p:nvGrpSpPr>
        <p:grpSpPr bwMode="auto">
          <a:xfrm>
            <a:off x="5257800" y="4870450"/>
            <a:ext cx="304800" cy="274638"/>
            <a:chOff x="3888" y="1920"/>
            <a:chExt cx="192" cy="173"/>
          </a:xfrm>
        </p:grpSpPr>
        <p:sp>
          <p:nvSpPr>
            <p:cNvPr id="74823" name="Oval 71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4824" name="Text Box 72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74825" name="Text Box 73"/>
          <p:cNvSpPr txBox="1">
            <a:spLocks noChangeArrowheads="1"/>
          </p:cNvSpPr>
          <p:nvPr/>
        </p:nvSpPr>
        <p:spPr bwMode="auto">
          <a:xfrm>
            <a:off x="5867400" y="376555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Jada’s points. 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4826" name="Text Box 74"/>
          <p:cNvSpPr txBox="1">
            <a:spLocks noChangeArrowheads="1"/>
          </p:cNvSpPr>
          <p:nvPr/>
        </p:nvSpPr>
        <p:spPr bwMode="auto">
          <a:xfrm>
            <a:off x="5791200" y="42989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Maria’s points. 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4827" name="Text Box 75"/>
          <p:cNvSpPr txBox="1">
            <a:spLocks noChangeArrowheads="1"/>
          </p:cNvSpPr>
          <p:nvPr/>
        </p:nvSpPr>
        <p:spPr bwMode="auto">
          <a:xfrm>
            <a:off x="5791200" y="479425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Al’s points. 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4828" name="Text Box 76"/>
          <p:cNvSpPr txBox="1">
            <a:spLocks noChangeArrowheads="1"/>
          </p:cNvSpPr>
          <p:nvPr/>
        </p:nvSpPr>
        <p:spPr bwMode="auto">
          <a:xfrm>
            <a:off x="304800" y="536575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variable is “missing” in one equation; however, the same solution methods apply. Elimination is a good choice because eliminating </a:t>
            </a:r>
            <a:r>
              <a:rPr lang="en-US" i="1"/>
              <a:t>z</a:t>
            </a:r>
            <a:r>
              <a:rPr lang="en-US"/>
              <a:t> is straightforward.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2" grpId="0" animBg="1"/>
      <p:bldP spid="74813" grpId="0"/>
      <p:bldP spid="74814" grpId="0"/>
      <p:bldP spid="74815" grpId="0"/>
      <p:bldP spid="74825" grpId="0"/>
      <p:bldP spid="74826" grpId="0"/>
      <p:bldP spid="74827" grpId="0"/>
      <p:bldP spid="748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795338" y="2743200"/>
            <a:ext cx="293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3(</a:t>
            </a:r>
            <a:r>
              <a:rPr lang="en-US">
                <a:latin typeface="Arial" charset="0"/>
              </a:rPr>
              <a:t>3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+ </a:t>
            </a:r>
            <a:r>
              <a:rPr lang="en-US" i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 + 4</a:t>
            </a:r>
            <a:r>
              <a:rPr lang="en-US" i="1">
                <a:latin typeface="Arial" charset="0"/>
              </a:rPr>
              <a:t>z  </a:t>
            </a:r>
            <a:r>
              <a:rPr lang="en-US">
                <a:latin typeface="Arial" charset="0"/>
              </a:rPr>
              <a:t>= 15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533400" y="321945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–4(</a:t>
            </a:r>
            <a:r>
              <a:rPr lang="en-US">
                <a:latin typeface="Arial" charset="0"/>
              </a:rPr>
              <a:t>2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+ 2</a:t>
            </a:r>
            <a:r>
              <a:rPr lang="en-US" i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+ 3</a:t>
            </a:r>
            <a:r>
              <a:rPr lang="en-US" i="1">
                <a:latin typeface="Arial" charset="0"/>
              </a:rPr>
              <a:t>z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= 13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</p:txBody>
      </p: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228600" y="2819400"/>
            <a:ext cx="304800" cy="274638"/>
            <a:chOff x="3888" y="1920"/>
            <a:chExt cx="192" cy="173"/>
          </a:xfrm>
        </p:grpSpPr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797" name="Text Box 21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609600" y="1600200"/>
            <a:ext cx="317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2 </a:t>
            </a:r>
            <a:r>
              <a:rPr lang="en-US"/>
              <a:t>Eliminate </a:t>
            </a:r>
            <a:r>
              <a:rPr lang="en-US" i="1"/>
              <a:t>z.</a:t>
            </a:r>
            <a:endParaRPr lang="en-US" b="1"/>
          </a:p>
        </p:txBody>
      </p:sp>
      <p:grpSp>
        <p:nvGrpSpPr>
          <p:cNvPr id="75799" name="Group 23"/>
          <p:cNvGrpSpPr>
            <a:grpSpLocks/>
          </p:cNvGrpSpPr>
          <p:nvPr/>
        </p:nvGrpSpPr>
        <p:grpSpPr bwMode="auto">
          <a:xfrm>
            <a:off x="533400" y="2133600"/>
            <a:ext cx="7924800" cy="457200"/>
            <a:chOff x="720" y="2323"/>
            <a:chExt cx="4992" cy="288"/>
          </a:xfrm>
        </p:grpSpPr>
        <p:sp>
          <p:nvSpPr>
            <p:cNvPr id="75800" name="Text Box 24"/>
            <p:cNvSpPr txBox="1">
              <a:spLocks noChangeArrowheads="1"/>
            </p:cNvSpPr>
            <p:nvPr/>
          </p:nvSpPr>
          <p:spPr bwMode="auto">
            <a:xfrm>
              <a:off x="720" y="2323"/>
              <a:ext cx="49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</a:rPr>
                <a:t>Multiply equation     by 3 and equation    by </a:t>
              </a: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–4 and add.</a:t>
              </a:r>
              <a:endParaRPr lang="en-US" i="1">
                <a:latin typeface="Arial" charset="0"/>
                <a:sym typeface="Symbol" pitchFamily="18" charset="2"/>
              </a:endParaRPr>
            </a:p>
          </p:txBody>
        </p:sp>
        <p:grpSp>
          <p:nvGrpSpPr>
            <p:cNvPr id="75801" name="Group 25"/>
            <p:cNvGrpSpPr>
              <a:grpSpLocks/>
            </p:cNvGrpSpPr>
            <p:nvPr/>
          </p:nvGrpSpPr>
          <p:grpSpPr bwMode="auto">
            <a:xfrm>
              <a:off x="4032" y="2388"/>
              <a:ext cx="192" cy="173"/>
              <a:chOff x="3744" y="2275"/>
              <a:chExt cx="192" cy="173"/>
            </a:xfrm>
          </p:grpSpPr>
          <p:sp>
            <p:nvSpPr>
              <p:cNvPr id="75802" name="Oval 26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803" name="Text Box 27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3           </a:t>
                </a:r>
              </a:p>
            </p:txBody>
          </p:sp>
        </p:grpSp>
        <p:grpSp>
          <p:nvGrpSpPr>
            <p:cNvPr id="75804" name="Group 28"/>
            <p:cNvGrpSpPr>
              <a:grpSpLocks/>
            </p:cNvGrpSpPr>
            <p:nvPr/>
          </p:nvGrpSpPr>
          <p:grpSpPr bwMode="auto">
            <a:xfrm>
              <a:off x="2256" y="2388"/>
              <a:ext cx="192" cy="173"/>
              <a:chOff x="3744" y="2275"/>
              <a:chExt cx="192" cy="173"/>
            </a:xfrm>
          </p:grpSpPr>
          <p:sp>
            <p:nvSpPr>
              <p:cNvPr id="75805" name="Oval 29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806" name="Text Box 30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1           </a:t>
                </a:r>
              </a:p>
            </p:txBody>
          </p:sp>
        </p:grpSp>
      </p:grpSp>
      <p:grpSp>
        <p:nvGrpSpPr>
          <p:cNvPr id="75807" name="Group 31"/>
          <p:cNvGrpSpPr>
            <a:grpSpLocks/>
          </p:cNvGrpSpPr>
          <p:nvPr/>
        </p:nvGrpSpPr>
        <p:grpSpPr bwMode="auto">
          <a:xfrm>
            <a:off x="228600" y="3352800"/>
            <a:ext cx="304800" cy="274638"/>
            <a:chOff x="3888" y="1920"/>
            <a:chExt cx="192" cy="173"/>
          </a:xfrm>
        </p:grpSpPr>
        <p:sp>
          <p:nvSpPr>
            <p:cNvPr id="75808" name="Oval 32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809" name="Text Box 33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75811" name="Line 35"/>
          <p:cNvSpPr>
            <a:spLocks noChangeShapeType="1"/>
          </p:cNvSpPr>
          <p:nvPr/>
        </p:nvSpPr>
        <p:spPr bwMode="auto">
          <a:xfrm>
            <a:off x="4495800" y="3733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4681538" y="2724150"/>
            <a:ext cx="3395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 + 3</a:t>
            </a:r>
            <a:r>
              <a:rPr lang="en-US" i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 + 12</a:t>
            </a:r>
            <a:r>
              <a:rPr lang="en-US" i="1">
                <a:latin typeface="Arial" charset="0"/>
              </a:rPr>
              <a:t>z  </a:t>
            </a:r>
            <a:r>
              <a:rPr lang="en-US">
                <a:latin typeface="Arial" charset="0"/>
              </a:rPr>
              <a:t>=  45</a:t>
            </a: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>
            <a:off x="4610100" y="320040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–8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– 8</a:t>
            </a:r>
            <a:r>
              <a:rPr lang="en-US" i="1">
                <a:latin typeface="Arial" charset="0"/>
              </a:rPr>
              <a:t>y 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– 12</a:t>
            </a:r>
            <a:r>
              <a:rPr lang="en-US" i="1">
                <a:latin typeface="Arial" charset="0"/>
              </a:rPr>
              <a:t>z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= </a:t>
            </a:r>
            <a:r>
              <a:rPr lang="en-US">
                <a:latin typeface="Arial" charset="0"/>
                <a:cs typeface="Arial" charset="0"/>
              </a:rPr>
              <a:t>–52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4914900" y="37338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 </a:t>
            </a:r>
            <a:r>
              <a:rPr lang="en-US">
                <a:latin typeface="Arial" charset="0"/>
                <a:cs typeface="Arial" charset="0"/>
              </a:rPr>
              <a:t>– 5</a:t>
            </a:r>
            <a:r>
              <a:rPr lang="en-US" i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           =  </a:t>
            </a:r>
            <a:r>
              <a:rPr lang="en-US">
                <a:latin typeface="Arial" charset="0"/>
                <a:cs typeface="Arial" charset="0"/>
              </a:rPr>
              <a:t>–7</a:t>
            </a:r>
          </a:p>
        </p:txBody>
      </p:sp>
      <p:grpSp>
        <p:nvGrpSpPr>
          <p:cNvPr id="75819" name="Group 43"/>
          <p:cNvGrpSpPr>
            <a:grpSpLocks/>
          </p:cNvGrpSpPr>
          <p:nvPr/>
        </p:nvGrpSpPr>
        <p:grpSpPr bwMode="auto">
          <a:xfrm>
            <a:off x="7848600" y="3840163"/>
            <a:ext cx="304800" cy="274637"/>
            <a:chOff x="3888" y="1920"/>
            <a:chExt cx="192" cy="173"/>
          </a:xfrm>
        </p:grpSpPr>
        <p:sp>
          <p:nvSpPr>
            <p:cNvPr id="75820" name="Oval 4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821" name="Text Box 4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75822" name="Line 46"/>
          <p:cNvSpPr>
            <a:spLocks noChangeShapeType="1"/>
          </p:cNvSpPr>
          <p:nvPr/>
        </p:nvSpPr>
        <p:spPr bwMode="auto">
          <a:xfrm>
            <a:off x="37338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3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75824" name="Group 48"/>
          <p:cNvGrpSpPr>
            <a:grpSpLocks/>
          </p:cNvGrpSpPr>
          <p:nvPr/>
        </p:nvGrpSpPr>
        <p:grpSpPr bwMode="auto">
          <a:xfrm>
            <a:off x="190500" y="5422900"/>
            <a:ext cx="304800" cy="274638"/>
            <a:chOff x="3888" y="1920"/>
            <a:chExt cx="192" cy="173"/>
          </a:xfrm>
        </p:grpSpPr>
        <p:sp>
          <p:nvSpPr>
            <p:cNvPr id="75825" name="Oval 49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826" name="Text Box 50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685800" y="4953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cs typeface="Arial" charset="0"/>
              </a:rPr>
              <a:t>–2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cs typeface="Arial" charset="0"/>
              </a:rPr>
              <a:t>– 5</a:t>
            </a:r>
            <a:r>
              <a:rPr lang="en-US" i="1"/>
              <a:t>y</a:t>
            </a:r>
            <a:r>
              <a:rPr lang="en-US"/>
              <a:t>  = </a:t>
            </a:r>
            <a:r>
              <a:rPr lang="en-US">
                <a:cs typeface="Arial" charset="0"/>
              </a:rPr>
              <a:t>–7</a:t>
            </a:r>
            <a:r>
              <a:rPr lang="en-US">
                <a:solidFill>
                  <a:srgbClr val="FF0000"/>
                </a:solidFill>
                <a:cs typeface="Arial" charset="0"/>
              </a:rPr>
              <a:t>)</a:t>
            </a:r>
          </a:p>
        </p:txBody>
      </p:sp>
      <p:grpSp>
        <p:nvGrpSpPr>
          <p:cNvPr id="75828" name="Group 52"/>
          <p:cNvGrpSpPr>
            <a:grpSpLocks/>
          </p:cNvGrpSpPr>
          <p:nvPr/>
        </p:nvGrpSpPr>
        <p:grpSpPr bwMode="auto">
          <a:xfrm>
            <a:off x="209550" y="5067300"/>
            <a:ext cx="304800" cy="274638"/>
            <a:chOff x="3888" y="1920"/>
            <a:chExt cx="192" cy="173"/>
          </a:xfrm>
        </p:grpSpPr>
        <p:sp>
          <p:nvSpPr>
            <p:cNvPr id="75829" name="Oval 53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830" name="Text Box 54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1066800" y="5334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+ 4</a:t>
            </a:r>
            <a:r>
              <a:rPr lang="en-US" i="1"/>
              <a:t>y </a:t>
            </a:r>
            <a:r>
              <a:rPr lang="en-US"/>
              <a:t>= 14</a:t>
            </a: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3797300" y="4953000"/>
            <a:ext cx="290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–2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cs typeface="Arial" charset="0"/>
              </a:rPr>
              <a:t>+ 10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>
                <a:cs typeface="Arial" charset="0"/>
              </a:rPr>
              <a:t>14</a:t>
            </a:r>
            <a:endParaRPr lang="en-US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4178300" y="5334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+ 4</a:t>
            </a:r>
            <a:r>
              <a:rPr lang="en-US" i="1"/>
              <a:t>y </a:t>
            </a:r>
            <a:r>
              <a:rPr lang="en-US"/>
              <a:t>= 14</a:t>
            </a:r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>
            <a:off x="39497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5257800" y="579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 </a:t>
            </a:r>
            <a:r>
              <a:rPr lang="en-US"/>
              <a:t>= 2</a:t>
            </a:r>
          </a:p>
        </p:txBody>
      </p:sp>
      <p:grpSp>
        <p:nvGrpSpPr>
          <p:cNvPr id="75836" name="Group 60"/>
          <p:cNvGrpSpPr>
            <a:grpSpLocks/>
          </p:cNvGrpSpPr>
          <p:nvPr/>
        </p:nvGrpSpPr>
        <p:grpSpPr bwMode="auto">
          <a:xfrm>
            <a:off x="533400" y="4343400"/>
            <a:ext cx="7924800" cy="457200"/>
            <a:chOff x="336" y="1392"/>
            <a:chExt cx="4992" cy="288"/>
          </a:xfrm>
        </p:grpSpPr>
        <p:sp>
          <p:nvSpPr>
            <p:cNvPr id="75837" name="Text Box 61"/>
            <p:cNvSpPr txBox="1">
              <a:spLocks noChangeArrowheads="1"/>
            </p:cNvSpPr>
            <p:nvPr/>
          </p:nvSpPr>
          <p:spPr bwMode="auto">
            <a:xfrm>
              <a:off x="336" y="1392"/>
              <a:ext cx="49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</a:rPr>
                <a:t>Multiply equation      by </a:t>
              </a: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–2</a:t>
              </a:r>
              <a:r>
                <a:rPr lang="en-US" i="1">
                  <a:solidFill>
                    <a:srgbClr val="3333FF"/>
                  </a:solidFill>
                  <a:latin typeface="Arial" charset="0"/>
                </a:rPr>
                <a:t> and add to equation      .</a:t>
              </a:r>
              <a:endParaRPr lang="en-US" i="1">
                <a:latin typeface="Arial" charset="0"/>
                <a:sym typeface="Symbol" pitchFamily="18" charset="2"/>
              </a:endParaRPr>
            </a:p>
          </p:txBody>
        </p:sp>
        <p:grpSp>
          <p:nvGrpSpPr>
            <p:cNvPr id="75838" name="Group 62"/>
            <p:cNvGrpSpPr>
              <a:grpSpLocks/>
            </p:cNvGrpSpPr>
            <p:nvPr/>
          </p:nvGrpSpPr>
          <p:grpSpPr bwMode="auto">
            <a:xfrm>
              <a:off x="4428" y="1459"/>
              <a:ext cx="192" cy="173"/>
              <a:chOff x="3744" y="2275"/>
              <a:chExt cx="192" cy="173"/>
            </a:xfrm>
          </p:grpSpPr>
          <p:sp>
            <p:nvSpPr>
              <p:cNvPr id="75839" name="Oval 63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840" name="Text Box 64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           </a:t>
                </a:r>
              </a:p>
            </p:txBody>
          </p:sp>
        </p:grpSp>
        <p:grpSp>
          <p:nvGrpSpPr>
            <p:cNvPr id="75841" name="Group 65"/>
            <p:cNvGrpSpPr>
              <a:grpSpLocks/>
            </p:cNvGrpSpPr>
            <p:nvPr/>
          </p:nvGrpSpPr>
          <p:grpSpPr bwMode="auto">
            <a:xfrm>
              <a:off x="1884" y="1469"/>
              <a:ext cx="192" cy="173"/>
              <a:chOff x="3744" y="2275"/>
              <a:chExt cx="192" cy="173"/>
            </a:xfrm>
          </p:grpSpPr>
          <p:sp>
            <p:nvSpPr>
              <p:cNvPr id="75842" name="Oval 66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843" name="Text Box 67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4           </a:t>
                </a:r>
              </a:p>
            </p:txBody>
          </p:sp>
        </p:grpSp>
      </p:grpSp>
      <p:sp>
        <p:nvSpPr>
          <p:cNvPr id="75844" name="Text Box 68"/>
          <p:cNvSpPr txBox="1">
            <a:spLocks noChangeArrowheads="1"/>
          </p:cNvSpPr>
          <p:nvPr/>
        </p:nvSpPr>
        <p:spPr bwMode="auto">
          <a:xfrm>
            <a:off x="6553200" y="5791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y.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5845" name="Line 69"/>
          <p:cNvSpPr>
            <a:spLocks noChangeShapeType="1"/>
          </p:cNvSpPr>
          <p:nvPr/>
        </p:nvSpPr>
        <p:spPr bwMode="auto">
          <a:xfrm>
            <a:off x="3429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3" grpId="0"/>
      <p:bldP spid="75794" grpId="0"/>
      <p:bldP spid="75798" grpId="0"/>
      <p:bldP spid="75811" grpId="0" animBg="1"/>
      <p:bldP spid="75812" grpId="0"/>
      <p:bldP spid="75813" grpId="0"/>
      <p:bldP spid="75818" grpId="0"/>
      <p:bldP spid="75822" grpId="0" animBg="1"/>
      <p:bldP spid="75827" grpId="0"/>
      <p:bldP spid="75831" grpId="0"/>
      <p:bldP spid="75832" grpId="0"/>
      <p:bldP spid="75833" grpId="0"/>
      <p:bldP spid="75834" grpId="0" animBg="1"/>
      <p:bldP spid="75835" grpId="0"/>
      <p:bldP spid="75844" grpId="0"/>
      <p:bldP spid="758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5486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</a:t>
            </a:r>
            <a:r>
              <a:rPr lang="en-US" altLang="en-US" b="1" dirty="0" smtClean="0">
                <a:solidFill>
                  <a:srgbClr val="3333CC"/>
                </a:solidFill>
              </a:rPr>
              <a:t>Up/</a:t>
            </a:r>
            <a:r>
              <a:rPr lang="en-US" altLang="en-US" sz="2000" b="1" dirty="0" smtClean="0">
                <a:solidFill>
                  <a:srgbClr val="3333CC"/>
                </a:solidFill>
              </a:rPr>
              <a:t>What do the graphs of these equations look like?</a:t>
            </a:r>
            <a:endParaRPr lang="en-US" altLang="en-US" sz="2000" dirty="0"/>
          </a:p>
          <a:p>
            <a:r>
              <a:rPr lang="en-US" altLang="en-US" sz="2000" b="1" dirty="0"/>
              <a:t>Solve each system of equations algebraically.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sz="2000" b="1" dirty="0" smtClean="0"/>
          </a:p>
          <a:p>
            <a:r>
              <a:rPr lang="en-US" altLang="en-US" sz="2000" b="1" dirty="0" smtClean="0"/>
              <a:t>Classify </a:t>
            </a:r>
            <a:r>
              <a:rPr lang="en-US" altLang="en-US" sz="2000" b="1" dirty="0"/>
              <a:t>each system and determine the number of solutions.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4175" y="203835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1.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648200" y="205581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2.</a:t>
            </a:r>
          </a:p>
        </p:txBody>
      </p:sp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914400" y="1676400"/>
            <a:ext cx="2362200" cy="1219200"/>
            <a:chOff x="672" y="1728"/>
            <a:chExt cx="1488" cy="768"/>
          </a:xfrm>
        </p:grpSpPr>
        <p:sp>
          <p:nvSpPr>
            <p:cNvPr id="7196" name="AutoShape 28"/>
            <p:cNvSpPr>
              <a:spLocks/>
            </p:cNvSpPr>
            <p:nvPr/>
          </p:nvSpPr>
          <p:spPr bwMode="auto">
            <a:xfrm>
              <a:off x="672" y="1776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864" y="1728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x</a:t>
              </a:r>
              <a:r>
                <a:rPr lang="en-US"/>
                <a:t> = 4</a:t>
              </a:r>
              <a:r>
                <a:rPr lang="en-US" i="1"/>
                <a:t>y</a:t>
              </a:r>
              <a:r>
                <a:rPr lang="en-US"/>
                <a:t> + 10</a:t>
              </a: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864" y="2160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  <a:r>
                <a:rPr lang="en-US" i="1"/>
                <a:t>x</a:t>
              </a:r>
              <a:r>
                <a:rPr lang="en-US"/>
                <a:t> + 2</a:t>
              </a:r>
              <a:r>
                <a:rPr lang="en-US" i="1"/>
                <a:t>y</a:t>
              </a:r>
              <a:r>
                <a:rPr lang="en-US"/>
                <a:t> = 4</a:t>
              </a:r>
            </a:p>
          </p:txBody>
        </p:sp>
      </p:grp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5154613" y="1676400"/>
            <a:ext cx="2305050" cy="1219200"/>
            <a:chOff x="672" y="1728"/>
            <a:chExt cx="1452" cy="768"/>
          </a:xfrm>
        </p:grpSpPr>
        <p:sp>
          <p:nvSpPr>
            <p:cNvPr id="7202" name="AutoShape 34"/>
            <p:cNvSpPr>
              <a:spLocks/>
            </p:cNvSpPr>
            <p:nvPr/>
          </p:nvSpPr>
          <p:spPr bwMode="auto">
            <a:xfrm>
              <a:off x="672" y="1776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864" y="1728"/>
              <a:ext cx="1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i="1"/>
                <a:t>x</a:t>
              </a:r>
              <a:r>
                <a:rPr lang="en-US"/>
                <a:t> – 5</a:t>
              </a:r>
              <a:r>
                <a:rPr lang="en-US" i="1"/>
                <a:t>y</a:t>
              </a:r>
              <a:r>
                <a:rPr lang="en-US"/>
                <a:t> = 9</a:t>
              </a:r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864" y="2160"/>
              <a:ext cx="1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i="1"/>
                <a:t>x</a:t>
              </a:r>
              <a:r>
                <a:rPr lang="en-US"/>
                <a:t> – </a:t>
              </a:r>
              <a:r>
                <a:rPr lang="en-US" i="1"/>
                <a:t>y</a:t>
              </a:r>
              <a:r>
                <a:rPr lang="en-US"/>
                <a:t> =1</a:t>
              </a: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352800" y="1981200"/>
            <a:ext cx="126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(2, –2)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391400" y="2057400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cs typeface="Arial" charset="0"/>
              </a:rPr>
              <a:t>(–</a:t>
            </a:r>
            <a:r>
              <a:rPr lang="en-US">
                <a:solidFill>
                  <a:srgbClr val="FF0000"/>
                </a:solidFill>
              </a:rPr>
              <a:t>1,</a:t>
            </a:r>
            <a:r>
              <a:rPr lang="en-US">
                <a:solidFill>
                  <a:srgbClr val="FF0000"/>
                </a:solidFill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</a:rPr>
              <a:t>3)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81000" y="44196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594225" y="4418013"/>
            <a:ext cx="5111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4.</a:t>
            </a:r>
          </a:p>
        </p:txBody>
      </p: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914400" y="4038600"/>
            <a:ext cx="2305050" cy="1219200"/>
            <a:chOff x="672" y="1728"/>
            <a:chExt cx="1452" cy="768"/>
          </a:xfrm>
        </p:grpSpPr>
        <p:sp>
          <p:nvSpPr>
            <p:cNvPr id="7214" name="AutoShape 46"/>
            <p:cNvSpPr>
              <a:spLocks/>
            </p:cNvSpPr>
            <p:nvPr/>
          </p:nvSpPr>
          <p:spPr bwMode="auto">
            <a:xfrm>
              <a:off x="672" y="1776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864" y="1728"/>
              <a:ext cx="12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r>
                <a:rPr lang="en-US" i="1" dirty="0"/>
                <a:t>x</a:t>
              </a:r>
              <a:r>
                <a:rPr lang="en-US" dirty="0"/>
                <a:t> – </a:t>
              </a:r>
              <a:r>
                <a:rPr lang="en-US" i="1" dirty="0"/>
                <a:t>y</a:t>
              </a:r>
              <a:r>
                <a:rPr lang="en-US" dirty="0"/>
                <a:t> = 8 </a:t>
              </a:r>
            </a:p>
          </p:txBody>
        </p:sp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864" y="2160"/>
              <a:ext cx="1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i="1"/>
                <a:t>x</a:t>
              </a:r>
              <a:r>
                <a:rPr lang="en-US"/>
                <a:t> – 2</a:t>
              </a:r>
              <a:r>
                <a:rPr lang="en-US" i="1"/>
                <a:t>y</a:t>
              </a:r>
              <a:r>
                <a:rPr lang="en-US"/>
                <a:t> = 2</a:t>
              </a:r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5181600" y="4038600"/>
            <a:ext cx="2693988" cy="1219200"/>
            <a:chOff x="672" y="1728"/>
            <a:chExt cx="1697" cy="768"/>
          </a:xfrm>
        </p:grpSpPr>
        <p:sp>
          <p:nvSpPr>
            <p:cNvPr id="7218" name="AutoShape 50"/>
            <p:cNvSpPr>
              <a:spLocks/>
            </p:cNvSpPr>
            <p:nvPr/>
          </p:nvSpPr>
          <p:spPr bwMode="auto">
            <a:xfrm>
              <a:off x="672" y="1776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864" y="1728"/>
              <a:ext cx="11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x</a:t>
              </a:r>
              <a:r>
                <a:rPr lang="en-US"/>
                <a:t> = 3</a:t>
              </a:r>
              <a:r>
                <a:rPr lang="en-US" i="1"/>
                <a:t>y</a:t>
              </a:r>
              <a:r>
                <a:rPr lang="en-US"/>
                <a:t> – 1</a:t>
              </a: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864" y="2160"/>
              <a:ext cx="1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i="1"/>
                <a:t>x</a:t>
              </a:r>
              <a:r>
                <a:rPr lang="en-US"/>
                <a:t> – 12</a:t>
              </a:r>
              <a:r>
                <a:rPr lang="en-US" i="1"/>
                <a:t>y</a:t>
              </a:r>
              <a:r>
                <a:rPr lang="en-US"/>
                <a:t> = –4</a:t>
              </a:r>
            </a:p>
          </p:txBody>
        </p:sp>
      </p:grp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88950" y="6096000"/>
            <a:ext cx="301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inconsistent; none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114800" y="6096000"/>
            <a:ext cx="466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consistent, independent;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10" grpId="0"/>
      <p:bldP spid="7221" grpId="0"/>
      <p:bldP spid="72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9" name="Text Box 69"/>
          <p:cNvSpPr txBox="1">
            <a:spLocks noChangeArrowheads="1"/>
          </p:cNvSpPr>
          <p:nvPr/>
        </p:nvSpPr>
        <p:spPr bwMode="auto">
          <a:xfrm>
            <a:off x="1504950" y="18288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 </a:t>
            </a:r>
            <a:r>
              <a:rPr lang="en-US"/>
              <a:t>+ 4</a:t>
            </a:r>
            <a:r>
              <a:rPr lang="en-US" i="1"/>
              <a:t>y </a:t>
            </a:r>
            <a:r>
              <a:rPr lang="en-US"/>
              <a:t>= 14</a:t>
            </a:r>
          </a:p>
        </p:txBody>
      </p:sp>
      <p:grpSp>
        <p:nvGrpSpPr>
          <p:cNvPr id="76873" name="Group 73"/>
          <p:cNvGrpSpPr>
            <a:grpSpLocks/>
          </p:cNvGrpSpPr>
          <p:nvPr/>
        </p:nvGrpSpPr>
        <p:grpSpPr bwMode="auto">
          <a:xfrm>
            <a:off x="838200" y="1066800"/>
            <a:ext cx="6061075" cy="457200"/>
            <a:chOff x="528" y="2832"/>
            <a:chExt cx="3818" cy="288"/>
          </a:xfrm>
        </p:grpSpPr>
        <p:sp>
          <p:nvSpPr>
            <p:cNvPr id="76868" name="Text Box 68"/>
            <p:cNvSpPr txBox="1">
              <a:spLocks noChangeArrowheads="1"/>
            </p:cNvSpPr>
            <p:nvPr/>
          </p:nvSpPr>
          <p:spPr bwMode="auto">
            <a:xfrm>
              <a:off x="528" y="2832"/>
              <a:ext cx="3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Step 3 </a:t>
              </a:r>
              <a:r>
                <a:rPr lang="en-US"/>
                <a:t>Use equation     to solve for </a:t>
              </a:r>
              <a:r>
                <a:rPr lang="en-US" i="1"/>
                <a:t>x.</a:t>
              </a:r>
              <a:endParaRPr lang="en-US" b="1"/>
            </a:p>
          </p:txBody>
        </p:sp>
        <p:grpSp>
          <p:nvGrpSpPr>
            <p:cNvPr id="76870" name="Group 70"/>
            <p:cNvGrpSpPr>
              <a:grpSpLocks/>
            </p:cNvGrpSpPr>
            <p:nvPr/>
          </p:nvGrpSpPr>
          <p:grpSpPr bwMode="auto">
            <a:xfrm>
              <a:off x="2700" y="2916"/>
              <a:ext cx="192" cy="173"/>
              <a:chOff x="3888" y="1920"/>
              <a:chExt cx="192" cy="173"/>
            </a:xfrm>
          </p:grpSpPr>
          <p:sp>
            <p:nvSpPr>
              <p:cNvPr id="76871" name="Oval 71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6872" name="Text Box 72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 </a:t>
                </a:r>
              </a:p>
            </p:txBody>
          </p:sp>
        </p:grpSp>
      </p:grpSp>
      <p:grpSp>
        <p:nvGrpSpPr>
          <p:cNvPr id="76875" name="Group 75"/>
          <p:cNvGrpSpPr>
            <a:grpSpLocks/>
          </p:cNvGrpSpPr>
          <p:nvPr/>
        </p:nvGrpSpPr>
        <p:grpSpPr bwMode="auto">
          <a:xfrm>
            <a:off x="990600" y="1943100"/>
            <a:ext cx="304800" cy="274638"/>
            <a:chOff x="3888" y="1920"/>
            <a:chExt cx="192" cy="173"/>
          </a:xfrm>
        </p:grpSpPr>
        <p:sp>
          <p:nvSpPr>
            <p:cNvPr id="76876" name="Oval 76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6877" name="Text Box 77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1200150" y="22860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 </a:t>
            </a:r>
            <a:r>
              <a:rPr lang="en-US"/>
              <a:t>+ 4</a:t>
            </a:r>
            <a:r>
              <a:rPr lang="en-US">
                <a:solidFill>
                  <a:srgbClr val="FF0000"/>
                </a:solidFill>
              </a:rPr>
              <a:t>(2)</a:t>
            </a:r>
            <a:r>
              <a:rPr lang="en-US" i="1"/>
              <a:t> </a:t>
            </a:r>
            <a:r>
              <a:rPr lang="en-US"/>
              <a:t>= 14</a:t>
            </a:r>
          </a:p>
        </p:txBody>
      </p:sp>
      <p:sp>
        <p:nvSpPr>
          <p:cNvPr id="76879" name="Text Box 79"/>
          <p:cNvSpPr txBox="1">
            <a:spLocks noChangeArrowheads="1"/>
          </p:cNvSpPr>
          <p:nvPr/>
        </p:nvSpPr>
        <p:spPr bwMode="auto">
          <a:xfrm>
            <a:off x="2514600" y="2743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 </a:t>
            </a:r>
            <a:r>
              <a:rPr lang="en-US"/>
              <a:t>= 3</a:t>
            </a:r>
          </a:p>
        </p:txBody>
      </p:sp>
      <p:sp>
        <p:nvSpPr>
          <p:cNvPr id="76880" name="Text Box 80"/>
          <p:cNvSpPr txBox="1">
            <a:spLocks noChangeArrowheads="1"/>
          </p:cNvSpPr>
          <p:nvPr/>
        </p:nvSpPr>
        <p:spPr bwMode="auto">
          <a:xfrm>
            <a:off x="4191000" y="2286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x.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4191000" y="1828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Substitute 2 for y.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3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0" y="313586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/>
              <a:t>Step 4 </a:t>
            </a:r>
            <a:r>
              <a:rPr lang="en-US" sz="1800" dirty="0"/>
              <a:t>Substitute for </a:t>
            </a:r>
            <a:r>
              <a:rPr lang="en-US" sz="1800" i="1" dirty="0"/>
              <a:t>x</a:t>
            </a:r>
            <a:r>
              <a:rPr lang="en-US" sz="1800" dirty="0"/>
              <a:t> and </a:t>
            </a:r>
            <a:r>
              <a:rPr lang="en-US" sz="1800" i="1" dirty="0"/>
              <a:t>y</a:t>
            </a:r>
            <a:r>
              <a:rPr lang="en-US" sz="1800" dirty="0"/>
              <a:t> in one of the </a:t>
            </a:r>
            <a:r>
              <a:rPr lang="en-US" sz="1800" dirty="0" smtClean="0"/>
              <a:t>original </a:t>
            </a:r>
            <a:r>
              <a:rPr lang="en-US" sz="1800" dirty="0"/>
              <a:t>equations to solve for </a:t>
            </a:r>
            <a:r>
              <a:rPr lang="en-US" sz="1800" i="1" dirty="0"/>
              <a:t>z</a:t>
            </a:r>
            <a:r>
              <a:rPr lang="en-US" sz="1800" dirty="0"/>
              <a:t>.</a:t>
            </a:r>
            <a:endParaRPr lang="en-US" sz="1800" b="1" dirty="0"/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186113" y="495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 </a:t>
            </a:r>
            <a:r>
              <a:rPr lang="en-US"/>
              <a:t>= 1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4800600" y="489585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z.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grpSp>
        <p:nvGrpSpPr>
          <p:cNvPr id="19" name="Group 46"/>
          <p:cNvGrpSpPr>
            <a:grpSpLocks/>
          </p:cNvGrpSpPr>
          <p:nvPr/>
        </p:nvGrpSpPr>
        <p:grpSpPr bwMode="auto">
          <a:xfrm>
            <a:off x="609600" y="3600450"/>
            <a:ext cx="4267200" cy="457200"/>
            <a:chOff x="288" y="1728"/>
            <a:chExt cx="2688" cy="288"/>
          </a:xfrm>
        </p:grpSpPr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768" y="1728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r>
                <a:rPr lang="en-US" i="1"/>
                <a:t>x </a:t>
              </a:r>
              <a:r>
                <a:rPr lang="en-US"/>
                <a:t>+ 2</a:t>
              </a:r>
              <a:r>
                <a:rPr lang="en-US" i="1"/>
                <a:t>y</a:t>
              </a:r>
              <a:r>
                <a:rPr lang="en-US"/>
                <a:t> + 3</a:t>
              </a:r>
              <a:r>
                <a:rPr lang="en-US" i="1"/>
                <a:t>z</a:t>
              </a:r>
              <a:r>
                <a:rPr lang="en-US"/>
                <a:t> = 13</a:t>
              </a:r>
            </a:p>
          </p:txBody>
        </p:sp>
        <p:grpSp>
          <p:nvGrpSpPr>
            <p:cNvPr id="21" name="Group 39"/>
            <p:cNvGrpSpPr>
              <a:grpSpLocks/>
            </p:cNvGrpSpPr>
            <p:nvPr/>
          </p:nvGrpSpPr>
          <p:grpSpPr bwMode="auto">
            <a:xfrm>
              <a:off x="288" y="1800"/>
              <a:ext cx="192" cy="173"/>
              <a:chOff x="3888" y="1920"/>
              <a:chExt cx="192" cy="173"/>
            </a:xfrm>
          </p:grpSpPr>
          <p:sp>
            <p:nvSpPr>
              <p:cNvPr id="22" name="Oval 40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</p:grp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762000" y="405765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  <a:r>
              <a:rPr lang="en-US" dirty="0">
                <a:solidFill>
                  <a:srgbClr val="FF0000"/>
                </a:solidFill>
              </a:rPr>
              <a:t>(3)</a:t>
            </a:r>
            <a:r>
              <a:rPr lang="en-US" i="1" dirty="0"/>
              <a:t> </a:t>
            </a:r>
            <a:r>
              <a:rPr lang="en-US" dirty="0"/>
              <a:t>+ 2</a:t>
            </a:r>
            <a:r>
              <a:rPr lang="en-US" dirty="0">
                <a:solidFill>
                  <a:srgbClr val="FF0000"/>
                </a:solidFill>
              </a:rPr>
              <a:t>(2)</a:t>
            </a:r>
            <a:r>
              <a:rPr lang="en-US" dirty="0"/>
              <a:t> + 3</a:t>
            </a:r>
            <a:r>
              <a:rPr lang="en-US" i="1" dirty="0"/>
              <a:t>z</a:t>
            </a:r>
            <a:r>
              <a:rPr lang="en-US" dirty="0"/>
              <a:t> = 13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1676400" y="4514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r>
              <a:rPr lang="en-US" i="1"/>
              <a:t> </a:t>
            </a:r>
            <a:r>
              <a:rPr lang="en-US"/>
              <a:t>+ 4 + 3</a:t>
            </a:r>
            <a:r>
              <a:rPr lang="en-US" i="1"/>
              <a:t>z</a:t>
            </a:r>
            <a:r>
              <a:rPr lang="en-US"/>
              <a:t> = 13</a:t>
            </a:r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228600" y="528955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solution to the system is (3, 2, 1). The points for first-place is 3, the points for second-place is 2, and 1 point for third-place.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69" grpId="0"/>
      <p:bldP spid="76878" grpId="0"/>
      <p:bldP spid="76879" grpId="0"/>
      <p:bldP spid="76880" grpId="0"/>
      <p:bldP spid="76882" grpId="0"/>
      <p:bldP spid="16" grpId="0"/>
      <p:bldP spid="17" grpId="0"/>
      <p:bldP spid="18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Use elimination to solve the system of equations.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990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Solving a Linear System in Three Variables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4800" y="24384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57200" y="4267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1  </a:t>
            </a:r>
            <a:r>
              <a:rPr lang="en-US"/>
              <a:t>Eliminate one variable. </a:t>
            </a:r>
          </a:p>
        </p:txBody>
      </p:sp>
      <p:sp>
        <p:nvSpPr>
          <p:cNvPr id="15379" name="AutoShape 19"/>
          <p:cNvSpPr>
            <a:spLocks/>
          </p:cNvSpPr>
          <p:nvPr/>
        </p:nvSpPr>
        <p:spPr bwMode="auto">
          <a:xfrm>
            <a:off x="685800" y="2495550"/>
            <a:ext cx="342900" cy="1676400"/>
          </a:xfrm>
          <a:prstGeom prst="leftBrace">
            <a:avLst>
              <a:gd name="adj1" fmla="val 40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990600" y="251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</a:t>
            </a:r>
            <a:r>
              <a:rPr lang="en-US" b="1" i="1"/>
              <a:t>x</a:t>
            </a:r>
            <a:r>
              <a:rPr lang="en-US" b="1"/>
              <a:t> – 2</a:t>
            </a:r>
            <a:r>
              <a:rPr lang="en-US" b="1" i="1"/>
              <a:t>y</a:t>
            </a:r>
            <a:r>
              <a:rPr lang="en-US" b="1"/>
              <a:t> – 3</a:t>
            </a:r>
            <a:r>
              <a:rPr lang="en-US" b="1" i="1"/>
              <a:t>z </a:t>
            </a:r>
            <a:r>
              <a:rPr lang="en-US" b="1"/>
              <a:t>= –7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i="1"/>
              <a:t>x</a:t>
            </a:r>
            <a:r>
              <a:rPr lang="en-US" b="1"/>
              <a:t> – 3</a:t>
            </a:r>
            <a:r>
              <a:rPr lang="en-US" b="1" i="1"/>
              <a:t>y</a:t>
            </a:r>
            <a:r>
              <a:rPr lang="en-US" b="1"/>
              <a:t> + </a:t>
            </a:r>
            <a:r>
              <a:rPr lang="en-US" b="1" i="1"/>
              <a:t>z </a:t>
            </a:r>
            <a:r>
              <a:rPr lang="en-US" b="1"/>
              <a:t>= –16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990600" y="3581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r>
              <a:rPr lang="en-US" b="1" i="1"/>
              <a:t>x </a:t>
            </a:r>
            <a:r>
              <a:rPr lang="en-US" b="1"/>
              <a:t>+ 4</a:t>
            </a:r>
            <a:r>
              <a:rPr lang="en-US" b="1" i="1"/>
              <a:t>y</a:t>
            </a:r>
            <a:r>
              <a:rPr lang="en-US" b="1"/>
              <a:t> – 2</a:t>
            </a:r>
            <a:r>
              <a:rPr lang="en-US" b="1" i="1"/>
              <a:t>z </a:t>
            </a:r>
            <a:r>
              <a:rPr lang="en-US" b="1"/>
              <a:t>= 7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57200" y="48768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this system, </a:t>
            </a:r>
            <a:r>
              <a:rPr lang="en-US" i="1"/>
              <a:t>z </a:t>
            </a:r>
            <a:r>
              <a:rPr lang="en-US"/>
              <a:t>is a reasonable choice to eliminate first because the coefficient of </a:t>
            </a:r>
            <a:r>
              <a:rPr lang="en-US" i="1"/>
              <a:t>z</a:t>
            </a:r>
            <a:r>
              <a:rPr lang="en-US"/>
              <a:t> in the second equation is 1 and </a:t>
            </a:r>
            <a:r>
              <a:rPr lang="en-US" i="1"/>
              <a:t>z</a:t>
            </a:r>
            <a:r>
              <a:rPr lang="en-US"/>
              <a:t> is easy to eliminate from the other equations.</a:t>
            </a:r>
          </a:p>
        </p:txBody>
      </p:sp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4191000" y="2628900"/>
            <a:ext cx="304800" cy="274638"/>
            <a:chOff x="3888" y="1920"/>
            <a:chExt cx="192" cy="173"/>
          </a:xfrm>
        </p:grpSpPr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15399" name="Group 39"/>
          <p:cNvGrpSpPr>
            <a:grpSpLocks/>
          </p:cNvGrpSpPr>
          <p:nvPr/>
        </p:nvGrpSpPr>
        <p:grpSpPr bwMode="auto">
          <a:xfrm>
            <a:off x="4191000" y="3124200"/>
            <a:ext cx="304800" cy="274638"/>
            <a:chOff x="3888" y="1920"/>
            <a:chExt cx="192" cy="173"/>
          </a:xfrm>
        </p:grpSpPr>
        <p:sp>
          <p:nvSpPr>
            <p:cNvPr id="15400" name="Oval 40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1" name="Text Box 41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4191000" y="3676650"/>
            <a:ext cx="304800" cy="274638"/>
            <a:chOff x="3888" y="1920"/>
            <a:chExt cx="192" cy="173"/>
          </a:xfrm>
        </p:grpSpPr>
        <p:sp>
          <p:nvSpPr>
            <p:cNvPr id="15403" name="Oval 43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05400" y="6015335"/>
            <a:ext cx="3429000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My Game Plan is?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153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85750" y="2082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r>
              <a:rPr lang="en-US" i="1"/>
              <a:t>x</a:t>
            </a:r>
            <a:r>
              <a:rPr lang="en-US"/>
              <a:t> – 2</a:t>
            </a:r>
            <a:r>
              <a:rPr lang="en-US" i="1"/>
              <a:t>y</a:t>
            </a:r>
            <a:r>
              <a:rPr lang="en-US"/>
              <a:t> – 3</a:t>
            </a:r>
            <a:r>
              <a:rPr lang="en-US" i="1"/>
              <a:t>z </a:t>
            </a:r>
            <a:r>
              <a:rPr lang="en-US"/>
              <a:t>= –7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505200" y="31242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  <a:r>
              <a:rPr lang="en-US" i="1"/>
              <a:t>x</a:t>
            </a:r>
            <a:r>
              <a:rPr lang="en-US"/>
              <a:t> – 11</a:t>
            </a:r>
            <a:r>
              <a:rPr lang="en-US" i="1"/>
              <a:t>y</a:t>
            </a:r>
            <a:r>
              <a:rPr lang="en-US"/>
              <a:t>       = –55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28600" y="2514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3(</a:t>
            </a:r>
            <a:r>
              <a:rPr lang="en-US"/>
              <a:t>2</a:t>
            </a:r>
            <a:r>
              <a:rPr lang="en-US" i="1"/>
              <a:t>x </a:t>
            </a:r>
            <a:r>
              <a:rPr lang="en-US"/>
              <a:t>–3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 i="1"/>
              <a:t>z </a:t>
            </a:r>
            <a:r>
              <a:rPr lang="en-US"/>
              <a:t>= –16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746500" y="205740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r>
              <a:rPr lang="en-US" i="1"/>
              <a:t>x</a:t>
            </a:r>
            <a:r>
              <a:rPr lang="en-US"/>
              <a:t> – 2</a:t>
            </a:r>
            <a:r>
              <a:rPr lang="en-US" i="1"/>
              <a:t>y</a:t>
            </a:r>
            <a:r>
              <a:rPr lang="en-US"/>
              <a:t> – 3</a:t>
            </a:r>
            <a:r>
              <a:rPr lang="en-US" i="1"/>
              <a:t>z  </a:t>
            </a:r>
            <a:r>
              <a:rPr lang="en-US"/>
              <a:t>= –7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727450" y="2565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r>
              <a:rPr lang="en-US" i="1"/>
              <a:t>x </a:t>
            </a:r>
            <a:r>
              <a:rPr lang="en-US"/>
              <a:t>– 9</a:t>
            </a:r>
            <a:r>
              <a:rPr lang="en-US" i="1"/>
              <a:t>y</a:t>
            </a:r>
            <a:r>
              <a:rPr lang="en-US"/>
              <a:t> + 3</a:t>
            </a:r>
            <a:r>
              <a:rPr lang="en-US" i="1"/>
              <a:t>z </a:t>
            </a:r>
            <a:r>
              <a:rPr lang="en-US"/>
              <a:t>= –48</a:t>
            </a:r>
          </a:p>
        </p:txBody>
      </p:sp>
      <p:grpSp>
        <p:nvGrpSpPr>
          <p:cNvPr id="56333" name="Group 13"/>
          <p:cNvGrpSpPr>
            <a:grpSpLocks/>
          </p:cNvGrpSpPr>
          <p:nvPr/>
        </p:nvGrpSpPr>
        <p:grpSpPr bwMode="auto">
          <a:xfrm>
            <a:off x="0" y="2171700"/>
            <a:ext cx="304800" cy="274638"/>
            <a:chOff x="3888" y="1920"/>
            <a:chExt cx="192" cy="173"/>
          </a:xfrm>
        </p:grpSpPr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0" y="2601913"/>
            <a:ext cx="304800" cy="274637"/>
            <a:chOff x="3888" y="1920"/>
            <a:chExt cx="192" cy="173"/>
          </a:xfrm>
        </p:grpSpPr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38" name="Text Box 1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58775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3581400" y="3048000"/>
            <a:ext cx="3276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6629400" y="42973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grpSp>
        <p:nvGrpSpPr>
          <p:cNvPr id="56375" name="Group 55"/>
          <p:cNvGrpSpPr>
            <a:grpSpLocks/>
          </p:cNvGrpSpPr>
          <p:nvPr/>
        </p:nvGrpSpPr>
        <p:grpSpPr bwMode="auto">
          <a:xfrm>
            <a:off x="6934200" y="3200400"/>
            <a:ext cx="304800" cy="274638"/>
            <a:chOff x="3888" y="1920"/>
            <a:chExt cx="192" cy="173"/>
          </a:xfrm>
        </p:grpSpPr>
        <p:sp>
          <p:nvSpPr>
            <p:cNvPr id="56376" name="Oval 56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77" name="Text Box 57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381000" y="4648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en-US" i="1"/>
              <a:t>x</a:t>
            </a:r>
            <a:r>
              <a:rPr lang="en-US"/>
              <a:t> + 4</a:t>
            </a:r>
            <a:r>
              <a:rPr lang="en-US" i="1"/>
              <a:t>y</a:t>
            </a:r>
            <a:r>
              <a:rPr lang="en-US"/>
              <a:t> – 2</a:t>
            </a:r>
            <a:r>
              <a:rPr lang="en-US" i="1"/>
              <a:t>z </a:t>
            </a:r>
            <a:r>
              <a:rPr lang="en-US"/>
              <a:t>= 7</a:t>
            </a:r>
          </a:p>
        </p:txBody>
      </p:sp>
      <p:sp>
        <p:nvSpPr>
          <p:cNvPr id="56379" name="Text Box 59"/>
          <p:cNvSpPr txBox="1">
            <a:spLocks noChangeArrowheads="1"/>
          </p:cNvSpPr>
          <p:nvPr/>
        </p:nvSpPr>
        <p:spPr bwMode="auto">
          <a:xfrm>
            <a:off x="3867150" y="5562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  <a:r>
              <a:rPr lang="en-US" i="1"/>
              <a:t>x</a:t>
            </a:r>
            <a:r>
              <a:rPr lang="en-US"/>
              <a:t> – 2</a:t>
            </a:r>
            <a:r>
              <a:rPr lang="en-US" i="1"/>
              <a:t>y</a:t>
            </a:r>
            <a:r>
              <a:rPr lang="en-US"/>
              <a:t>        = –25 </a:t>
            </a:r>
          </a:p>
        </p:txBody>
      </p:sp>
      <p:sp>
        <p:nvSpPr>
          <p:cNvPr id="56380" name="Text Box 60"/>
          <p:cNvSpPr txBox="1">
            <a:spLocks noChangeArrowheads="1"/>
          </p:cNvSpPr>
          <p:nvPr/>
        </p:nvSpPr>
        <p:spPr bwMode="auto">
          <a:xfrm>
            <a:off x="381000" y="504825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2(</a:t>
            </a:r>
            <a:r>
              <a:rPr lang="en-US"/>
              <a:t>2</a:t>
            </a:r>
            <a:r>
              <a:rPr lang="en-US" i="1"/>
              <a:t>x </a:t>
            </a:r>
            <a:r>
              <a:rPr lang="en-US"/>
              <a:t>–3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 i="1"/>
              <a:t>z </a:t>
            </a:r>
            <a:r>
              <a:rPr lang="en-US"/>
              <a:t>= –16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6381" name="Text Box 61"/>
          <p:cNvSpPr txBox="1">
            <a:spLocks noChangeArrowheads="1"/>
          </p:cNvSpPr>
          <p:nvPr/>
        </p:nvSpPr>
        <p:spPr bwMode="auto">
          <a:xfrm>
            <a:off x="3867150" y="4648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en-US" i="1"/>
              <a:t>x</a:t>
            </a:r>
            <a:r>
              <a:rPr lang="en-US"/>
              <a:t> + 4</a:t>
            </a:r>
            <a:r>
              <a:rPr lang="en-US" i="1"/>
              <a:t>y </a:t>
            </a:r>
            <a:r>
              <a:rPr lang="en-US"/>
              <a:t>– 2</a:t>
            </a:r>
            <a:r>
              <a:rPr lang="en-US" i="1"/>
              <a:t>z </a:t>
            </a:r>
            <a:r>
              <a:rPr lang="en-US"/>
              <a:t>= 7</a:t>
            </a:r>
          </a:p>
        </p:txBody>
      </p:sp>
      <p:sp>
        <p:nvSpPr>
          <p:cNvPr id="56382" name="Text Box 62"/>
          <p:cNvSpPr txBox="1">
            <a:spLocks noChangeArrowheads="1"/>
          </p:cNvSpPr>
          <p:nvPr/>
        </p:nvSpPr>
        <p:spPr bwMode="auto">
          <a:xfrm>
            <a:off x="3848100" y="502920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r>
              <a:rPr lang="en-US" i="1"/>
              <a:t>x </a:t>
            </a:r>
            <a:r>
              <a:rPr lang="en-US"/>
              <a:t>– 6</a:t>
            </a:r>
            <a:r>
              <a:rPr lang="en-US" i="1"/>
              <a:t>y</a:t>
            </a:r>
            <a:r>
              <a:rPr lang="en-US"/>
              <a:t> + 2</a:t>
            </a:r>
            <a:r>
              <a:rPr lang="en-US" i="1"/>
              <a:t>z </a:t>
            </a:r>
            <a:r>
              <a:rPr lang="en-US"/>
              <a:t>= –32</a:t>
            </a:r>
          </a:p>
        </p:txBody>
      </p:sp>
      <p:sp>
        <p:nvSpPr>
          <p:cNvPr id="56384" name="Line 64"/>
          <p:cNvSpPr>
            <a:spLocks noChangeShapeType="1"/>
          </p:cNvSpPr>
          <p:nvPr/>
        </p:nvSpPr>
        <p:spPr bwMode="auto">
          <a:xfrm>
            <a:off x="3886200" y="5524500"/>
            <a:ext cx="3048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56385" name="Group 65"/>
          <p:cNvGrpSpPr>
            <a:grpSpLocks/>
          </p:cNvGrpSpPr>
          <p:nvPr/>
        </p:nvGrpSpPr>
        <p:grpSpPr bwMode="auto">
          <a:xfrm>
            <a:off x="76200" y="4762500"/>
            <a:ext cx="304800" cy="274638"/>
            <a:chOff x="3888" y="1920"/>
            <a:chExt cx="192" cy="173"/>
          </a:xfrm>
        </p:grpSpPr>
        <p:sp>
          <p:nvSpPr>
            <p:cNvPr id="56386" name="Oval 66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87" name="Text Box 67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56388" name="Group 68"/>
          <p:cNvGrpSpPr>
            <a:grpSpLocks/>
          </p:cNvGrpSpPr>
          <p:nvPr/>
        </p:nvGrpSpPr>
        <p:grpSpPr bwMode="auto">
          <a:xfrm>
            <a:off x="76200" y="5154613"/>
            <a:ext cx="304800" cy="274637"/>
            <a:chOff x="3888" y="1920"/>
            <a:chExt cx="192" cy="173"/>
          </a:xfrm>
        </p:grpSpPr>
        <p:sp>
          <p:nvSpPr>
            <p:cNvPr id="56389" name="Oval 69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90" name="Text Box 70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56416" name="Group 96"/>
          <p:cNvGrpSpPr>
            <a:grpSpLocks/>
          </p:cNvGrpSpPr>
          <p:nvPr/>
        </p:nvGrpSpPr>
        <p:grpSpPr bwMode="auto">
          <a:xfrm>
            <a:off x="6934200" y="2117725"/>
            <a:ext cx="2514600" cy="1006475"/>
            <a:chOff x="4368" y="1526"/>
            <a:chExt cx="1584" cy="634"/>
          </a:xfrm>
        </p:grpSpPr>
        <p:grpSp>
          <p:nvGrpSpPr>
            <p:cNvPr id="56415" name="Group 95"/>
            <p:cNvGrpSpPr>
              <a:grpSpLocks/>
            </p:cNvGrpSpPr>
            <p:nvPr/>
          </p:nvGrpSpPr>
          <p:grpSpPr bwMode="auto">
            <a:xfrm>
              <a:off x="4368" y="1526"/>
              <a:ext cx="1584" cy="634"/>
              <a:chOff x="4368" y="1526"/>
              <a:chExt cx="1584" cy="634"/>
            </a:xfrm>
          </p:grpSpPr>
          <p:sp>
            <p:nvSpPr>
              <p:cNvPr id="56326" name="Text Box 6"/>
              <p:cNvSpPr txBox="1">
                <a:spLocks noChangeArrowheads="1"/>
              </p:cNvSpPr>
              <p:nvPr/>
            </p:nvSpPr>
            <p:spPr bwMode="auto">
              <a:xfrm>
                <a:off x="4368" y="1526"/>
                <a:ext cx="158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i="1">
                    <a:solidFill>
                      <a:srgbClr val="3333FF"/>
                    </a:solidFill>
                    <a:latin typeface="Arial" charset="0"/>
                  </a:rPr>
                  <a:t>Multiply equation         -  by 3, and add </a:t>
                </a:r>
                <a:br>
                  <a:rPr lang="en-US" sz="2000" i="1">
                    <a:solidFill>
                      <a:srgbClr val="3333FF"/>
                    </a:solidFill>
                    <a:latin typeface="Arial" charset="0"/>
                  </a:rPr>
                </a:br>
                <a:r>
                  <a:rPr lang="en-US" sz="2000" i="1">
                    <a:solidFill>
                      <a:srgbClr val="3333FF"/>
                    </a:solidFill>
                    <a:latin typeface="Arial" charset="0"/>
                  </a:rPr>
                  <a:t>to equation    .</a:t>
                </a:r>
                <a:endParaRPr lang="en-US" sz="2000" i="1">
                  <a:solidFill>
                    <a:srgbClr val="3333FF"/>
                  </a:solidFill>
                  <a:latin typeface="Arial" charset="0"/>
                  <a:sym typeface="Symbol" pitchFamily="18" charset="2"/>
                </a:endParaRPr>
              </a:p>
            </p:txBody>
          </p:sp>
          <p:grpSp>
            <p:nvGrpSpPr>
              <p:cNvPr id="56352" name="Group 32"/>
              <p:cNvGrpSpPr>
                <a:grpSpLocks/>
              </p:cNvGrpSpPr>
              <p:nvPr/>
            </p:nvGrpSpPr>
            <p:grpSpPr bwMode="auto">
              <a:xfrm>
                <a:off x="5232" y="1938"/>
                <a:ext cx="192" cy="173"/>
                <a:chOff x="3744" y="2275"/>
                <a:chExt cx="192" cy="173"/>
              </a:xfrm>
            </p:grpSpPr>
            <p:sp>
              <p:nvSpPr>
                <p:cNvPr id="56350" name="Oval 30"/>
                <p:cNvSpPr>
                  <a:spLocks noChangeArrowheads="1"/>
                </p:cNvSpPr>
                <p:nvPr/>
              </p:nvSpPr>
              <p:spPr bwMode="auto">
                <a:xfrm>
                  <a:off x="3764" y="2303"/>
                  <a:ext cx="136" cy="120"/>
                </a:xfrm>
                <a:prstGeom prst="ellipse">
                  <a:avLst/>
                </a:prstGeom>
                <a:solidFill>
                  <a:srgbClr val="3333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63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44" y="2275"/>
                  <a:ext cx="1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200">
                      <a:solidFill>
                        <a:schemeClr val="bg1"/>
                      </a:solidFill>
                      <a:latin typeface="Arial" charset="0"/>
                    </a:rPr>
                    <a:t>1</a:t>
                  </a:r>
                </a:p>
              </p:txBody>
            </p:sp>
          </p:grpSp>
        </p:grpSp>
        <p:grpSp>
          <p:nvGrpSpPr>
            <p:cNvPr id="56356" name="Group 36"/>
            <p:cNvGrpSpPr>
              <a:grpSpLocks/>
            </p:cNvGrpSpPr>
            <p:nvPr/>
          </p:nvGrpSpPr>
          <p:grpSpPr bwMode="auto">
            <a:xfrm>
              <a:off x="4380" y="1768"/>
              <a:ext cx="192" cy="173"/>
              <a:chOff x="3744" y="2275"/>
              <a:chExt cx="192" cy="173"/>
            </a:xfrm>
          </p:grpSpPr>
          <p:sp>
            <p:nvSpPr>
              <p:cNvPr id="56357" name="Oval 37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358" name="Text Box 38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           </a:t>
                </a:r>
              </a:p>
            </p:txBody>
          </p:sp>
        </p:grpSp>
      </p:grpSp>
      <p:grpSp>
        <p:nvGrpSpPr>
          <p:cNvPr id="56417" name="Group 97"/>
          <p:cNvGrpSpPr>
            <a:grpSpLocks/>
          </p:cNvGrpSpPr>
          <p:nvPr/>
        </p:nvGrpSpPr>
        <p:grpSpPr bwMode="auto">
          <a:xfrm>
            <a:off x="7010400" y="4708525"/>
            <a:ext cx="2514600" cy="1006475"/>
            <a:chOff x="4416" y="2966"/>
            <a:chExt cx="1584" cy="634"/>
          </a:xfrm>
        </p:grpSpPr>
        <p:sp>
          <p:nvSpPr>
            <p:cNvPr id="56392" name="Text Box 72"/>
            <p:cNvSpPr txBox="1">
              <a:spLocks noChangeArrowheads="1"/>
            </p:cNvSpPr>
            <p:nvPr/>
          </p:nvSpPr>
          <p:spPr bwMode="auto">
            <a:xfrm>
              <a:off x="4416" y="2966"/>
              <a:ext cx="158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i="1">
                  <a:solidFill>
                    <a:srgbClr val="3333FF"/>
                  </a:solidFill>
                  <a:latin typeface="Arial" charset="0"/>
                </a:rPr>
                <a:t>Multiply equation         -  by 2, and add </a:t>
              </a:r>
              <a:br>
                <a:rPr lang="en-US" sz="2000" i="1">
                  <a:solidFill>
                    <a:srgbClr val="3333FF"/>
                  </a:solidFill>
                  <a:latin typeface="Arial" charset="0"/>
                </a:rPr>
              </a:br>
              <a:r>
                <a:rPr lang="en-US" sz="2000" i="1">
                  <a:solidFill>
                    <a:srgbClr val="3333FF"/>
                  </a:solidFill>
                  <a:latin typeface="Arial" charset="0"/>
                </a:rPr>
                <a:t>to equation    .</a:t>
              </a:r>
              <a:endParaRPr lang="en-US" sz="2000" i="1">
                <a:solidFill>
                  <a:srgbClr val="3333FF"/>
                </a:solidFill>
                <a:latin typeface="Arial" charset="0"/>
                <a:sym typeface="Symbol" pitchFamily="18" charset="2"/>
              </a:endParaRPr>
            </a:p>
          </p:txBody>
        </p:sp>
        <p:grpSp>
          <p:nvGrpSpPr>
            <p:cNvPr id="56393" name="Group 73"/>
            <p:cNvGrpSpPr>
              <a:grpSpLocks/>
            </p:cNvGrpSpPr>
            <p:nvPr/>
          </p:nvGrpSpPr>
          <p:grpSpPr bwMode="auto">
            <a:xfrm>
              <a:off x="5280" y="3403"/>
              <a:ext cx="192" cy="173"/>
              <a:chOff x="3744" y="2275"/>
              <a:chExt cx="192" cy="173"/>
            </a:xfrm>
          </p:grpSpPr>
          <p:sp>
            <p:nvSpPr>
              <p:cNvPr id="56394" name="Oval 74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395" name="Text Box 75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56396" name="Group 76"/>
            <p:cNvGrpSpPr>
              <a:grpSpLocks/>
            </p:cNvGrpSpPr>
            <p:nvPr/>
          </p:nvGrpSpPr>
          <p:grpSpPr bwMode="auto">
            <a:xfrm>
              <a:off x="4428" y="3211"/>
              <a:ext cx="192" cy="173"/>
              <a:chOff x="3744" y="2275"/>
              <a:chExt cx="192" cy="173"/>
            </a:xfrm>
          </p:grpSpPr>
          <p:sp>
            <p:nvSpPr>
              <p:cNvPr id="56397" name="Oval 77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398" name="Text Box 78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</p:grpSp>
      </p:grpSp>
      <p:grpSp>
        <p:nvGrpSpPr>
          <p:cNvPr id="56403" name="Group 83"/>
          <p:cNvGrpSpPr>
            <a:grpSpLocks/>
          </p:cNvGrpSpPr>
          <p:nvPr/>
        </p:nvGrpSpPr>
        <p:grpSpPr bwMode="auto">
          <a:xfrm>
            <a:off x="7010400" y="5688013"/>
            <a:ext cx="304800" cy="274637"/>
            <a:chOff x="3888" y="1920"/>
            <a:chExt cx="192" cy="173"/>
          </a:xfrm>
        </p:grpSpPr>
        <p:sp>
          <p:nvSpPr>
            <p:cNvPr id="56404" name="Oval 8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405" name="Text Box 8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6406" name="Line 86"/>
          <p:cNvSpPr>
            <a:spLocks noChangeShapeType="1"/>
          </p:cNvSpPr>
          <p:nvPr/>
        </p:nvSpPr>
        <p:spPr bwMode="auto">
          <a:xfrm>
            <a:off x="3657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56418" name="Group 98"/>
          <p:cNvGrpSpPr>
            <a:grpSpLocks/>
          </p:cNvGrpSpPr>
          <p:nvPr/>
        </p:nvGrpSpPr>
        <p:grpSpPr bwMode="auto">
          <a:xfrm>
            <a:off x="381000" y="3581400"/>
            <a:ext cx="8382000" cy="822325"/>
            <a:chOff x="48" y="4560"/>
            <a:chExt cx="5280" cy="518"/>
          </a:xfrm>
        </p:grpSpPr>
        <p:sp>
          <p:nvSpPr>
            <p:cNvPr id="56419" name="Text Box 99"/>
            <p:cNvSpPr txBox="1">
              <a:spLocks noChangeArrowheads="1"/>
            </p:cNvSpPr>
            <p:nvPr/>
          </p:nvSpPr>
          <p:spPr bwMode="auto">
            <a:xfrm>
              <a:off x="48" y="4560"/>
              <a:ext cx="52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Use equations    and    to create a second equation in </a:t>
              </a:r>
              <a:r>
                <a:rPr lang="en-US" i="1"/>
                <a:t>x</a:t>
              </a:r>
              <a:r>
                <a:rPr lang="en-US"/>
                <a:t> and </a:t>
              </a:r>
              <a:r>
                <a:rPr lang="en-US" i="1"/>
                <a:t>y</a:t>
              </a:r>
              <a:r>
                <a:rPr lang="en-US"/>
                <a:t>.</a:t>
              </a:r>
            </a:p>
          </p:txBody>
        </p:sp>
        <p:grpSp>
          <p:nvGrpSpPr>
            <p:cNvPr id="56420" name="Group 100"/>
            <p:cNvGrpSpPr>
              <a:grpSpLocks/>
            </p:cNvGrpSpPr>
            <p:nvPr/>
          </p:nvGrpSpPr>
          <p:grpSpPr bwMode="auto">
            <a:xfrm>
              <a:off x="1515" y="4638"/>
              <a:ext cx="192" cy="173"/>
              <a:chOff x="3888" y="1920"/>
              <a:chExt cx="192" cy="173"/>
            </a:xfrm>
          </p:grpSpPr>
          <p:sp>
            <p:nvSpPr>
              <p:cNvPr id="56421" name="Oval 101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422" name="Text Box 102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56423" name="Group 103"/>
            <p:cNvGrpSpPr>
              <a:grpSpLocks/>
            </p:cNvGrpSpPr>
            <p:nvPr/>
          </p:nvGrpSpPr>
          <p:grpSpPr bwMode="auto">
            <a:xfrm>
              <a:off x="2151" y="4629"/>
              <a:ext cx="192" cy="173"/>
              <a:chOff x="3888" y="1920"/>
              <a:chExt cx="192" cy="173"/>
            </a:xfrm>
          </p:grpSpPr>
          <p:sp>
            <p:nvSpPr>
              <p:cNvPr id="56424" name="Oval 104"/>
              <p:cNvSpPr>
                <a:spLocks noChangeArrowheads="1"/>
              </p:cNvSpPr>
              <p:nvPr/>
            </p:nvSpPr>
            <p:spPr bwMode="auto">
              <a:xfrm>
                <a:off x="3908" y="1948"/>
                <a:ext cx="136" cy="1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425" name="Text Box 105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9" grpId="0"/>
      <p:bldP spid="56330" grpId="0"/>
      <p:bldP spid="56331" grpId="0"/>
      <p:bldP spid="56332" grpId="0"/>
      <p:bldP spid="56339" grpId="0" animBg="1"/>
      <p:bldP spid="56341" grpId="0" animBg="1"/>
      <p:bldP spid="56378" grpId="0"/>
      <p:bldP spid="56379" grpId="0"/>
      <p:bldP spid="56380" grpId="0"/>
      <p:bldP spid="56381" grpId="0"/>
      <p:bldP spid="56382" grpId="0"/>
      <p:bldP spid="56384" grpId="0" animBg="1"/>
      <p:bldP spid="564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5950" y="2514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  <a:r>
              <a:rPr lang="en-US" i="1"/>
              <a:t>x</a:t>
            </a:r>
            <a:r>
              <a:rPr lang="en-US"/>
              <a:t> – 11</a:t>
            </a:r>
            <a:r>
              <a:rPr lang="en-US" i="1"/>
              <a:t>y</a:t>
            </a:r>
            <a:r>
              <a:rPr lang="en-US"/>
              <a:t> = –55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15000" y="3276600"/>
            <a:ext cx="283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  <a:r>
              <a:rPr lang="en-US" i="1"/>
              <a:t>x</a:t>
            </a:r>
            <a:r>
              <a:rPr lang="en-US"/>
              <a:t> – 2</a:t>
            </a:r>
            <a:r>
              <a:rPr lang="en-US" i="1"/>
              <a:t>y</a:t>
            </a:r>
            <a:r>
              <a:rPr lang="en-US"/>
              <a:t> = –25</a:t>
            </a:r>
          </a:p>
        </p:txBody>
      </p:sp>
      <p:sp>
        <p:nvSpPr>
          <p:cNvPr id="57355" name="AutoShape 11"/>
          <p:cNvSpPr>
            <a:spLocks/>
          </p:cNvSpPr>
          <p:nvPr/>
        </p:nvSpPr>
        <p:spPr bwMode="auto">
          <a:xfrm>
            <a:off x="5391150" y="2476500"/>
            <a:ext cx="304800" cy="1333500"/>
          </a:xfrm>
          <a:prstGeom prst="leftBrace">
            <a:avLst>
              <a:gd name="adj1" fmla="val 364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47650" y="2857500"/>
            <a:ext cx="529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now have a 2-by-2 system.</a:t>
            </a:r>
          </a:p>
        </p:txBody>
      </p:sp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8401050" y="2628900"/>
            <a:ext cx="304800" cy="274638"/>
            <a:chOff x="3888" y="1920"/>
            <a:chExt cx="192" cy="173"/>
          </a:xfrm>
        </p:grpSpPr>
        <p:sp>
          <p:nvSpPr>
            <p:cNvPr id="57358" name="Oval 14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8401050" y="3390900"/>
            <a:ext cx="304800" cy="274638"/>
            <a:chOff x="3888" y="1920"/>
            <a:chExt cx="192" cy="173"/>
          </a:xfrm>
        </p:grpSpPr>
        <p:sp>
          <p:nvSpPr>
            <p:cNvPr id="57361" name="Oval 1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/>
      <p:bldP spid="57354" grpId="0"/>
      <p:bldP spid="573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44958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3962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–2(</a:t>
            </a:r>
            <a:r>
              <a:rPr lang="en-US"/>
              <a:t>11</a:t>
            </a:r>
            <a:r>
              <a:rPr lang="en-US" i="1"/>
              <a:t>x</a:t>
            </a:r>
            <a:r>
              <a:rPr lang="en-US"/>
              <a:t> – 11</a:t>
            </a:r>
            <a:r>
              <a:rPr lang="en-US" i="1"/>
              <a:t>y</a:t>
            </a:r>
            <a:r>
              <a:rPr lang="en-US"/>
              <a:t> = –55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024313" y="4953000"/>
            <a:ext cx="306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55</a:t>
            </a:r>
            <a:r>
              <a:rPr lang="en-US" i="1"/>
              <a:t>x          </a:t>
            </a:r>
            <a:r>
              <a:rPr lang="en-US"/>
              <a:t>= –165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11(</a:t>
            </a:r>
            <a:r>
              <a:rPr lang="en-US"/>
              <a:t>7</a:t>
            </a:r>
            <a:r>
              <a:rPr lang="en-US" i="1"/>
              <a:t>x </a:t>
            </a:r>
            <a:r>
              <a:rPr lang="en-US"/>
              <a:t>– 2</a:t>
            </a:r>
            <a:r>
              <a:rPr lang="en-US" i="1"/>
              <a:t>y</a:t>
            </a:r>
            <a:r>
              <a:rPr lang="en-US"/>
              <a:t> = –25</a:t>
            </a:r>
            <a:r>
              <a:rPr lang="en-US">
                <a:solidFill>
                  <a:srgbClr val="FF0000"/>
                </a:solidFill>
              </a:rPr>
              <a:t>) 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733800" y="3962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–22</a:t>
            </a:r>
            <a:r>
              <a:rPr lang="en-US" i="1"/>
              <a:t>x</a:t>
            </a:r>
            <a:r>
              <a:rPr lang="en-US"/>
              <a:t> + 22</a:t>
            </a:r>
            <a:r>
              <a:rPr lang="en-US" i="1"/>
              <a:t>y</a:t>
            </a:r>
            <a:r>
              <a:rPr lang="en-US"/>
              <a:t> = 110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886200" y="4343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77</a:t>
            </a:r>
            <a:r>
              <a:rPr lang="en-US" i="1"/>
              <a:t>x </a:t>
            </a:r>
            <a:r>
              <a:rPr lang="en-US"/>
              <a:t>– 22</a:t>
            </a:r>
            <a:r>
              <a:rPr lang="en-US" i="1"/>
              <a:t>y</a:t>
            </a:r>
            <a:r>
              <a:rPr lang="en-US"/>
              <a:t> = –275</a:t>
            </a:r>
          </a:p>
        </p:txBody>
      </p:sp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95250" y="4076700"/>
            <a:ext cx="304800" cy="274638"/>
            <a:chOff x="3888" y="1920"/>
            <a:chExt cx="192" cy="173"/>
          </a:xfrm>
        </p:grpSpPr>
        <p:sp>
          <p:nvSpPr>
            <p:cNvPr id="59402" name="Oval 10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95250" y="4525963"/>
            <a:ext cx="304800" cy="274637"/>
            <a:chOff x="3888" y="1920"/>
            <a:chExt cx="192" cy="173"/>
          </a:xfrm>
        </p:grpSpPr>
        <p:sp>
          <p:nvSpPr>
            <p:cNvPr id="59405" name="Oval 13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3962400" y="4876800"/>
            <a:ext cx="2819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49831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629400" y="41449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6934200" y="3886200"/>
            <a:ext cx="2209800" cy="1311275"/>
            <a:chOff x="4368" y="2822"/>
            <a:chExt cx="1392" cy="826"/>
          </a:xfrm>
        </p:grpSpPr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368" y="2822"/>
              <a:ext cx="139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i="1">
                  <a:solidFill>
                    <a:srgbClr val="3333FF"/>
                  </a:solidFill>
                  <a:latin typeface="Arial" charset="0"/>
                </a:rPr>
                <a:t>Multiply equation         -   by  </a:t>
              </a:r>
              <a:r>
                <a:rPr lang="en-US" sz="2000" i="1">
                  <a:solidFill>
                    <a:srgbClr val="3333FF"/>
                  </a:solidFill>
                  <a:latin typeface="Arial" charset="0"/>
                  <a:cs typeface="Arial" charset="0"/>
                </a:rPr>
                <a:t>–</a:t>
              </a:r>
              <a:r>
                <a:rPr lang="en-US" sz="2000" i="1">
                  <a:solidFill>
                    <a:srgbClr val="3333FF"/>
                  </a:solidFill>
                  <a:latin typeface="Arial" charset="0"/>
                </a:rPr>
                <a:t>2, and equation -   by 11 and add.</a:t>
              </a:r>
              <a:endParaRPr lang="en-US" sz="2000" i="1">
                <a:solidFill>
                  <a:srgbClr val="3333FF"/>
                </a:solidFill>
                <a:latin typeface="Arial" charset="0"/>
                <a:sym typeface="Symbol" pitchFamily="18" charset="2"/>
              </a:endParaRPr>
            </a:p>
          </p:txBody>
        </p:sp>
        <p:grpSp>
          <p:nvGrpSpPr>
            <p:cNvPr id="59442" name="Group 50"/>
            <p:cNvGrpSpPr>
              <a:grpSpLocks/>
            </p:cNvGrpSpPr>
            <p:nvPr/>
          </p:nvGrpSpPr>
          <p:grpSpPr bwMode="auto">
            <a:xfrm>
              <a:off x="4416" y="3060"/>
              <a:ext cx="192" cy="173"/>
              <a:chOff x="3744" y="2275"/>
              <a:chExt cx="192" cy="173"/>
            </a:xfrm>
          </p:grpSpPr>
          <p:sp>
            <p:nvSpPr>
              <p:cNvPr id="59443" name="Oval 51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9444" name="Text Box 52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59445" name="Group 53"/>
            <p:cNvGrpSpPr>
              <a:grpSpLocks/>
            </p:cNvGrpSpPr>
            <p:nvPr/>
          </p:nvGrpSpPr>
          <p:grpSpPr bwMode="auto">
            <a:xfrm>
              <a:off x="5052" y="3264"/>
              <a:ext cx="192" cy="173"/>
              <a:chOff x="3744" y="2275"/>
              <a:chExt cx="192" cy="173"/>
            </a:xfrm>
          </p:grpSpPr>
          <p:sp>
            <p:nvSpPr>
              <p:cNvPr id="59446" name="Oval 54"/>
              <p:cNvSpPr>
                <a:spLocks noChangeArrowheads="1"/>
              </p:cNvSpPr>
              <p:nvPr/>
            </p:nvSpPr>
            <p:spPr bwMode="auto">
              <a:xfrm>
                <a:off x="3764" y="2303"/>
                <a:ext cx="136" cy="12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9447" name="Text Box 55"/>
              <p:cNvSpPr txBox="1">
                <a:spLocks noChangeArrowheads="1"/>
              </p:cNvSpPr>
              <p:nvPr/>
            </p:nvSpPr>
            <p:spPr bwMode="auto">
              <a:xfrm>
                <a:off x="3744" y="2275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  <a:latin typeface="Arial" charset="0"/>
                  </a:rPr>
                  <a:t>5           </a:t>
                </a:r>
              </a:p>
            </p:txBody>
          </p:sp>
        </p:grpSp>
      </p:grp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457200" y="1981200"/>
            <a:ext cx="8001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2  </a:t>
            </a:r>
            <a:r>
              <a:rPr lang="en-US"/>
              <a:t>Eliminate another variable. Then solve for the remaining variable. </a:t>
            </a:r>
          </a:p>
          <a:p>
            <a:pPr>
              <a:spcBef>
                <a:spcPct val="50000"/>
              </a:spcBef>
            </a:pPr>
            <a:r>
              <a:rPr lang="en-US"/>
              <a:t>You can eliminate </a:t>
            </a:r>
            <a:r>
              <a:rPr lang="en-US" i="1"/>
              <a:t>y</a:t>
            </a:r>
            <a:r>
              <a:rPr lang="en-US"/>
              <a:t> by using methods from Lesson 3-2.</a:t>
            </a:r>
          </a:p>
        </p:txBody>
      </p:sp>
      <p:sp>
        <p:nvSpPr>
          <p:cNvPr id="59461" name="Line 69"/>
          <p:cNvSpPr>
            <a:spLocks noChangeShapeType="1"/>
          </p:cNvSpPr>
          <p:nvPr/>
        </p:nvSpPr>
        <p:spPr bwMode="auto">
          <a:xfrm>
            <a:off x="36576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5124450" y="55626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/>
              <a:t>x</a:t>
            </a:r>
            <a:r>
              <a:rPr lang="en-US"/>
              <a:t> = –3</a:t>
            </a:r>
          </a:p>
        </p:txBody>
      </p:sp>
      <p:sp>
        <p:nvSpPr>
          <p:cNvPr id="59463" name="Text Box 71"/>
          <p:cNvSpPr txBox="1">
            <a:spLocks noChangeArrowheads="1"/>
          </p:cNvSpPr>
          <p:nvPr/>
        </p:nvSpPr>
        <p:spPr bwMode="auto">
          <a:xfrm>
            <a:off x="6934200" y="5622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Solve for x.</a:t>
            </a:r>
            <a:endParaRPr lang="en-US" sz="2000" i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9465" name="Text Box 7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399" grpId="0"/>
      <p:bldP spid="59400" grpId="0"/>
      <p:bldP spid="59409" grpId="0" animBg="1"/>
      <p:bldP spid="59461" grpId="0" animBg="1"/>
      <p:bldP spid="59462" grpId="0"/>
      <p:bldP spid="5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04800" y="4495800"/>
            <a:ext cx="8077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057400" y="3306763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  <a:r>
              <a:rPr lang="en-US" i="1"/>
              <a:t>x</a:t>
            </a:r>
            <a:r>
              <a:rPr lang="en-US"/>
              <a:t> – 11</a:t>
            </a:r>
            <a:r>
              <a:rPr lang="en-US" i="1"/>
              <a:t>y</a:t>
            </a:r>
            <a:r>
              <a:rPr lang="en-US"/>
              <a:t> = –55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571625" y="3840163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  <a:r>
              <a:rPr lang="en-US">
                <a:solidFill>
                  <a:srgbClr val="FF0000"/>
                </a:solidFill>
              </a:rPr>
              <a:t>(–3)</a:t>
            </a:r>
            <a:r>
              <a:rPr lang="en-US"/>
              <a:t> – 11</a:t>
            </a:r>
            <a:r>
              <a:rPr lang="en-US" i="1"/>
              <a:t>y</a:t>
            </a:r>
            <a:r>
              <a:rPr lang="en-US"/>
              <a:t> = –55</a:t>
            </a: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1295400" y="3382963"/>
            <a:ext cx="304800" cy="274637"/>
            <a:chOff x="3888" y="1920"/>
            <a:chExt cx="192" cy="173"/>
          </a:xfrm>
        </p:grpSpPr>
        <p:sp>
          <p:nvSpPr>
            <p:cNvPr id="62474" name="Oval 10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5410200" y="425132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6629400" y="341312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457200" y="19812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3  </a:t>
            </a:r>
            <a:r>
              <a:rPr lang="en-US"/>
              <a:t>Use one of the equations in your 2-by-2 system to solve for </a:t>
            </a:r>
            <a:r>
              <a:rPr lang="en-US" i="1"/>
              <a:t>y</a:t>
            </a:r>
            <a:r>
              <a:rPr lang="en-US"/>
              <a:t>. 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3414713" y="4449763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2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5867400" y="3856038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Substitute 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–3 for x.</a:t>
            </a:r>
            <a:endParaRPr lang="en-US" i="1">
              <a:solidFill>
                <a:srgbClr val="3333F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5867400" y="4419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y.</a:t>
            </a:r>
            <a:endParaRPr lang="en-US" i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0" grpId="0"/>
      <p:bldP spid="62493" grpId="0"/>
      <p:bldP spid="62494" grpId="1"/>
      <p:bldP spid="624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057400" y="3505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– 3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 i="1"/>
              <a:t>z </a:t>
            </a:r>
            <a:r>
              <a:rPr lang="en-US"/>
              <a:t>= –16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247775" y="4191000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>
                <a:solidFill>
                  <a:srgbClr val="FF0000"/>
                </a:solidFill>
              </a:rPr>
              <a:t>(–3)</a:t>
            </a:r>
            <a:r>
              <a:rPr lang="en-US"/>
              <a:t> – 3</a:t>
            </a:r>
            <a:r>
              <a:rPr lang="en-US">
                <a:solidFill>
                  <a:srgbClr val="FF0000"/>
                </a:solidFill>
              </a:rPr>
              <a:t>(2)</a:t>
            </a:r>
            <a:r>
              <a:rPr lang="en-US"/>
              <a:t> + </a:t>
            </a:r>
            <a:r>
              <a:rPr lang="en-US" i="1"/>
              <a:t>z </a:t>
            </a:r>
            <a:r>
              <a:rPr lang="en-US"/>
              <a:t>= –16</a:t>
            </a: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1447800" y="3657600"/>
            <a:ext cx="304800" cy="274638"/>
            <a:chOff x="3888" y="1920"/>
            <a:chExt cx="192" cy="173"/>
          </a:xfrm>
        </p:grpSpPr>
        <p:sp>
          <p:nvSpPr>
            <p:cNvPr id="63495" name="Oval 7"/>
            <p:cNvSpPr>
              <a:spLocks noChangeArrowheads="1"/>
            </p:cNvSpPr>
            <p:nvPr/>
          </p:nvSpPr>
          <p:spPr bwMode="auto">
            <a:xfrm>
              <a:off x="3908" y="1948"/>
              <a:ext cx="136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3888" y="192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410200" y="49831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629400" y="41449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57200" y="19812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4  </a:t>
            </a:r>
            <a:r>
              <a:rPr lang="en-US"/>
              <a:t>Substitute for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in one of the original                  	   equations to solve for </a:t>
            </a:r>
            <a:r>
              <a:rPr lang="en-US" i="1"/>
              <a:t>z</a:t>
            </a:r>
            <a:r>
              <a:rPr lang="en-US"/>
              <a:t>. 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657600" y="48006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  <a:r>
              <a:rPr lang="en-US"/>
              <a:t> = –4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486400" y="3978275"/>
            <a:ext cx="3467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Substitute </a:t>
            </a: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–3 for x and 2 for y.</a:t>
            </a:r>
            <a:endParaRPr lang="en-US" i="1">
              <a:solidFill>
                <a:srgbClr val="3333F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486400" y="4800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Solve for y.</a:t>
            </a:r>
            <a:endParaRPr lang="en-US" i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33400" y="5486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solution is (–3, 2, –4).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500" grpId="0"/>
      <p:bldP spid="63501" grpId="0"/>
      <p:bldP spid="63502" grpId="0"/>
      <p:bldP spid="635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7791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467100"/>
            <a:ext cx="78105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695575" y="550545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5481638" y="4972050"/>
            <a:ext cx="1981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1391</Words>
  <Application>Microsoft Office PowerPoint</Application>
  <PresentationFormat>On-screen Show (4:3)</PresentationFormat>
  <Paragraphs>295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3.6 Solving Linear Systems in Three Variables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admin</cp:lastModifiedBy>
  <cp:revision>137</cp:revision>
  <dcterms:created xsi:type="dcterms:W3CDTF">2002-10-14T18:20:28Z</dcterms:created>
  <dcterms:modified xsi:type="dcterms:W3CDTF">2011-11-28T02:39:17Z</dcterms:modified>
</cp:coreProperties>
</file>