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9"/>
  </p:notesMasterIdLst>
  <p:sldIdLst>
    <p:sldId id="257" r:id="rId2"/>
    <p:sldId id="260" r:id="rId3"/>
    <p:sldId id="269" r:id="rId4"/>
    <p:sldId id="258" r:id="rId5"/>
    <p:sldId id="265" r:id="rId6"/>
    <p:sldId id="278" r:id="rId7"/>
    <p:sldId id="28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43F9C-B32C-4F9F-A921-2DF7373A9504}" type="datetimeFigureOut">
              <a:rPr lang="en-CA" smtClean="0"/>
              <a:t>16/12/2011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2B32F-70F4-4D81-A367-989857ED0B6E}"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2197B8-C600-4A13-872A-DD15D23427CD}" type="slidenum">
              <a:rPr lang="en-US"/>
              <a:pPr/>
              <a:t>2</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7DDF24-3BCF-4F3F-A2CD-09A8F526717D}" type="slidenum">
              <a:rPr lang="en-US"/>
              <a:pPr/>
              <a:t>3</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FA96D8-7231-4EA9-9D2E-C593D05CD727}" type="slidenum">
              <a:rPr lang="en-US"/>
              <a:pPr/>
              <a:t>4</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05326E-9E5B-4295-AF80-136DF05471BD}" type="slidenum">
              <a:rPr lang="en-US"/>
              <a:pPr/>
              <a:t>5</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B0FFE-CF24-42D6-835B-8404F88311D3}" type="slidenum">
              <a:rPr lang="en-US"/>
              <a:pPr/>
              <a:t>6</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2963A5-6B61-47BE-A381-3EC4DAA158C0}" type="slidenum">
              <a:rPr lang="en-US"/>
              <a:pPr/>
              <a:t>7</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59166A3-B4FE-46F0-AA81-9F33B7D052D7}" type="datetimeFigureOut">
              <a:rPr lang="en-CA" smtClean="0"/>
              <a:t>16/12/2011</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D57CFB8-B8F0-4568-99CC-EB5D8C6A084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9166A3-B4FE-46F0-AA81-9F33B7D052D7}" type="datetimeFigureOut">
              <a:rPr lang="en-CA" smtClean="0"/>
              <a:t>16/12/2011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57CFB8-B8F0-4568-99CC-EB5D8C6A084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9166A3-B4FE-46F0-AA81-9F33B7D052D7}" type="datetimeFigureOut">
              <a:rPr lang="en-CA" smtClean="0"/>
              <a:t>16/12/2011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D57CFB8-B8F0-4568-99CC-EB5D8C6A084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59166A3-B4FE-46F0-AA81-9F33B7D052D7}" type="datetimeFigureOut">
              <a:rPr lang="en-CA" smtClean="0"/>
              <a:t>16/12/2011</a:t>
            </a:fld>
            <a:endParaRPr lang="en-CA"/>
          </a:p>
        </p:txBody>
      </p:sp>
      <p:sp>
        <p:nvSpPr>
          <p:cNvPr id="9" name="Slide Number Placeholder 8"/>
          <p:cNvSpPr>
            <a:spLocks noGrp="1"/>
          </p:cNvSpPr>
          <p:nvPr>
            <p:ph type="sldNum" sz="quarter" idx="15"/>
          </p:nvPr>
        </p:nvSpPr>
        <p:spPr/>
        <p:txBody>
          <a:bodyPr rtlCol="0"/>
          <a:lstStyle/>
          <a:p>
            <a:fld id="{4D57CFB8-B8F0-4568-99CC-EB5D8C6A0842}"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59166A3-B4FE-46F0-AA81-9F33B7D052D7}" type="datetimeFigureOut">
              <a:rPr lang="en-CA" smtClean="0"/>
              <a:t>16/12/2011</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D57CFB8-B8F0-4568-99CC-EB5D8C6A0842}"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9166A3-B4FE-46F0-AA81-9F33B7D052D7}" type="datetimeFigureOut">
              <a:rPr lang="en-CA" smtClean="0"/>
              <a:t>16/12/2011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D57CFB8-B8F0-4568-99CC-EB5D8C6A0842}"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59166A3-B4FE-46F0-AA81-9F33B7D052D7}" type="datetimeFigureOut">
              <a:rPr lang="en-CA" smtClean="0"/>
              <a:t>16/12/2011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D57CFB8-B8F0-4568-99CC-EB5D8C6A0842}"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59166A3-B4FE-46F0-AA81-9F33B7D052D7}" type="datetimeFigureOut">
              <a:rPr lang="en-CA" smtClean="0"/>
              <a:t>16/12/2011</a:t>
            </a:fld>
            <a:endParaRPr lang="en-CA"/>
          </a:p>
        </p:txBody>
      </p:sp>
      <p:sp>
        <p:nvSpPr>
          <p:cNvPr id="7" name="Slide Number Placeholder 6"/>
          <p:cNvSpPr>
            <a:spLocks noGrp="1"/>
          </p:cNvSpPr>
          <p:nvPr>
            <p:ph type="sldNum" sz="quarter" idx="11"/>
          </p:nvPr>
        </p:nvSpPr>
        <p:spPr/>
        <p:txBody>
          <a:bodyPr rtlCol="0"/>
          <a:lstStyle/>
          <a:p>
            <a:fld id="{4D57CFB8-B8F0-4568-99CC-EB5D8C6A0842}"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166A3-B4FE-46F0-AA81-9F33B7D052D7}" type="datetimeFigureOut">
              <a:rPr lang="en-CA" smtClean="0"/>
              <a:t>16/12/2011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D57CFB8-B8F0-4568-99CC-EB5D8C6A084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59166A3-B4FE-46F0-AA81-9F33B7D052D7}" type="datetimeFigureOut">
              <a:rPr lang="en-CA" smtClean="0"/>
              <a:t>16/12/2011</a:t>
            </a:fld>
            <a:endParaRPr lang="en-CA"/>
          </a:p>
        </p:txBody>
      </p:sp>
      <p:sp>
        <p:nvSpPr>
          <p:cNvPr id="22" name="Slide Number Placeholder 21"/>
          <p:cNvSpPr>
            <a:spLocks noGrp="1"/>
          </p:cNvSpPr>
          <p:nvPr>
            <p:ph type="sldNum" sz="quarter" idx="15"/>
          </p:nvPr>
        </p:nvSpPr>
        <p:spPr/>
        <p:txBody>
          <a:bodyPr rtlCol="0"/>
          <a:lstStyle/>
          <a:p>
            <a:fld id="{4D57CFB8-B8F0-4568-99CC-EB5D8C6A0842}"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59166A3-B4FE-46F0-AA81-9F33B7D052D7}" type="datetimeFigureOut">
              <a:rPr lang="en-CA" smtClean="0"/>
              <a:t>16/12/2011</a:t>
            </a:fld>
            <a:endParaRPr lang="en-CA"/>
          </a:p>
        </p:txBody>
      </p:sp>
      <p:sp>
        <p:nvSpPr>
          <p:cNvPr id="18" name="Slide Number Placeholder 17"/>
          <p:cNvSpPr>
            <a:spLocks noGrp="1"/>
          </p:cNvSpPr>
          <p:nvPr>
            <p:ph type="sldNum" sz="quarter" idx="11"/>
          </p:nvPr>
        </p:nvSpPr>
        <p:spPr/>
        <p:txBody>
          <a:bodyPr rtlCol="0"/>
          <a:lstStyle/>
          <a:p>
            <a:fld id="{4D57CFB8-B8F0-4568-99CC-EB5D8C6A0842}"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59166A3-B4FE-46F0-AA81-9F33B7D052D7}" type="datetimeFigureOut">
              <a:rPr lang="en-CA" smtClean="0"/>
              <a:t>16/12/2011</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D57CFB8-B8F0-4568-99CC-EB5D8C6A0842}"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44624"/>
            <a:ext cx="7772400" cy="685800"/>
          </a:xfrm>
        </p:spPr>
        <p:txBody>
          <a:bodyPr>
            <a:normAutofit fontScale="90000"/>
          </a:bodyPr>
          <a:lstStyle/>
          <a:p>
            <a:r>
              <a:rPr lang="en-CA" sz="3600" dirty="0" smtClean="0"/>
              <a:t>3.4 Review of Linear Programming</a:t>
            </a:r>
            <a:endParaRPr lang="en-CA" sz="3600" dirty="0"/>
          </a:p>
        </p:txBody>
      </p:sp>
      <p:sp>
        <p:nvSpPr>
          <p:cNvPr id="4" name="TextBox 3"/>
          <p:cNvSpPr txBox="1"/>
          <p:nvPr/>
        </p:nvSpPr>
        <p:spPr>
          <a:xfrm>
            <a:off x="2051720" y="692696"/>
            <a:ext cx="6840760" cy="6001643"/>
          </a:xfrm>
          <a:prstGeom prst="rect">
            <a:avLst/>
          </a:prstGeom>
          <a:noFill/>
        </p:spPr>
        <p:txBody>
          <a:bodyPr wrap="square" rtlCol="0">
            <a:spAutoFit/>
          </a:bodyPr>
          <a:lstStyle/>
          <a:p>
            <a:r>
              <a:rPr lang="en-CA" sz="2400" dirty="0" smtClean="0"/>
              <a:t>Steps:</a:t>
            </a:r>
          </a:p>
          <a:p>
            <a:pPr marL="514350" indent="-514350">
              <a:buFont typeface="Arial" pitchFamily="34" charset="0"/>
              <a:buChar char="•"/>
            </a:pPr>
            <a:r>
              <a:rPr lang="en-CA" sz="2400" dirty="0" smtClean="0"/>
              <a:t>Write the </a:t>
            </a:r>
            <a:r>
              <a:rPr lang="en-CA" sz="2400" b="1" dirty="0" smtClean="0"/>
              <a:t>inequalities </a:t>
            </a:r>
            <a:r>
              <a:rPr lang="en-CA" sz="2400" dirty="0" smtClean="0"/>
              <a:t>(the constraints: keywords -</a:t>
            </a:r>
            <a:r>
              <a:rPr lang="en-CA" sz="2400" b="1" dirty="0" smtClean="0"/>
              <a:t>less than, at most</a:t>
            </a:r>
            <a:r>
              <a:rPr lang="en-CA" sz="2400" dirty="0" smtClean="0"/>
              <a:t>, etc)</a:t>
            </a:r>
          </a:p>
          <a:p>
            <a:pPr marL="514350" indent="-514350">
              <a:buFont typeface="Arial" pitchFamily="34" charset="0"/>
              <a:buChar char="•"/>
            </a:pPr>
            <a:endParaRPr lang="en-CA" sz="2400" dirty="0" smtClean="0"/>
          </a:p>
          <a:p>
            <a:pPr marL="514350" indent="-514350">
              <a:buFont typeface="Arial" pitchFamily="34" charset="0"/>
              <a:buChar char="•"/>
            </a:pPr>
            <a:r>
              <a:rPr lang="en-CA" sz="2400" dirty="0" smtClean="0"/>
              <a:t>Write the </a:t>
            </a:r>
            <a:r>
              <a:rPr lang="en-CA" sz="2400" b="1" dirty="0" smtClean="0"/>
              <a:t>objective function </a:t>
            </a:r>
            <a:r>
              <a:rPr lang="en-CA" sz="2400" dirty="0" smtClean="0"/>
              <a:t>(the </a:t>
            </a:r>
            <a:r>
              <a:rPr lang="en-CA" sz="2400" b="1" dirty="0" smtClean="0"/>
              <a:t>equation</a:t>
            </a:r>
            <a:r>
              <a:rPr lang="en-CA" sz="2400" dirty="0" smtClean="0"/>
              <a:t> for what I want to </a:t>
            </a:r>
            <a:r>
              <a:rPr lang="en-CA" sz="2400" b="1" dirty="0" smtClean="0"/>
              <a:t>maximize or minimize</a:t>
            </a:r>
            <a:r>
              <a:rPr lang="en-CA" sz="2400" dirty="0" smtClean="0"/>
              <a:t>)</a:t>
            </a:r>
          </a:p>
          <a:p>
            <a:pPr marL="514350" indent="-514350">
              <a:buFont typeface="Arial" pitchFamily="34" charset="0"/>
              <a:buChar char="•"/>
            </a:pPr>
            <a:endParaRPr lang="en-CA" sz="2400" dirty="0" smtClean="0"/>
          </a:p>
          <a:p>
            <a:pPr marL="514350" indent="-514350">
              <a:buFont typeface="Arial" pitchFamily="34" charset="0"/>
              <a:buChar char="•"/>
            </a:pPr>
            <a:r>
              <a:rPr lang="en-CA" sz="2400" b="1" dirty="0" smtClean="0"/>
              <a:t>Graph the inequalities </a:t>
            </a:r>
            <a:r>
              <a:rPr lang="en-CA" sz="2400" dirty="0" smtClean="0"/>
              <a:t>and highlight the </a:t>
            </a:r>
            <a:r>
              <a:rPr lang="en-CA" sz="2400" b="1" dirty="0" smtClean="0"/>
              <a:t>overlapping regions</a:t>
            </a:r>
          </a:p>
          <a:p>
            <a:pPr marL="514350" indent="-514350">
              <a:buFont typeface="Arial" pitchFamily="34" charset="0"/>
              <a:buChar char="•"/>
            </a:pPr>
            <a:endParaRPr lang="en-CA" sz="2400" b="1" dirty="0" smtClean="0"/>
          </a:p>
          <a:p>
            <a:pPr marL="514350" indent="-514350">
              <a:buFont typeface="Arial" pitchFamily="34" charset="0"/>
              <a:buChar char="•"/>
            </a:pPr>
            <a:r>
              <a:rPr lang="en-CA" sz="2400" dirty="0" smtClean="0"/>
              <a:t>Test the </a:t>
            </a:r>
            <a:r>
              <a:rPr lang="en-CA" sz="2400" b="1" dirty="0" smtClean="0"/>
              <a:t>objective equation </a:t>
            </a:r>
            <a:r>
              <a:rPr lang="en-CA" sz="2400" dirty="0" smtClean="0"/>
              <a:t>at the </a:t>
            </a:r>
            <a:r>
              <a:rPr lang="en-CA" sz="2400" b="1" dirty="0" smtClean="0"/>
              <a:t>vertices</a:t>
            </a:r>
            <a:r>
              <a:rPr lang="en-CA" sz="2400" dirty="0" smtClean="0"/>
              <a:t> of </a:t>
            </a:r>
            <a:r>
              <a:rPr lang="en-CA" sz="2400" b="1" dirty="0" smtClean="0"/>
              <a:t>feasible region </a:t>
            </a:r>
            <a:r>
              <a:rPr lang="en-CA" sz="2400" dirty="0" smtClean="0"/>
              <a:t>and determine </a:t>
            </a:r>
            <a:r>
              <a:rPr lang="en-CA" sz="2400" b="1" dirty="0" smtClean="0"/>
              <a:t>which </a:t>
            </a:r>
            <a:r>
              <a:rPr lang="en-CA" sz="2400" b="1" u="sng" dirty="0" smtClean="0"/>
              <a:t>point</a:t>
            </a:r>
            <a:r>
              <a:rPr lang="en-CA" sz="2400" b="1" dirty="0" smtClean="0"/>
              <a:t> maximizes or minimizes </a:t>
            </a:r>
            <a:r>
              <a:rPr lang="en-CA" sz="2400" dirty="0" smtClean="0"/>
              <a:t>the</a:t>
            </a:r>
            <a:r>
              <a:rPr lang="en-CA" sz="2400" b="1" dirty="0" smtClean="0"/>
              <a:t> objective</a:t>
            </a:r>
          </a:p>
          <a:p>
            <a:endParaRPr lang="en-CA"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0" y="-52536"/>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dirty="0">
                <a:solidFill>
                  <a:srgbClr val="FF0000"/>
                </a:solidFill>
                <a:latin typeface="Arial Black" pitchFamily="34" charset="0"/>
              </a:rPr>
              <a:t>Check It Out!</a:t>
            </a:r>
            <a:r>
              <a:rPr lang="en-US" altLang="en-US" dirty="0">
                <a:solidFill>
                  <a:srgbClr val="006699"/>
                </a:solidFill>
                <a:latin typeface="Arial Black" pitchFamily="34" charset="0"/>
              </a:rPr>
              <a:t> Example 1 </a:t>
            </a:r>
            <a:endParaRPr lang="en-US" altLang="en-US" sz="2600" dirty="0">
              <a:solidFill>
                <a:schemeClr val="accent2"/>
              </a:solidFill>
              <a:latin typeface="Arial MT Bl" charset="0"/>
            </a:endParaRPr>
          </a:p>
        </p:txBody>
      </p:sp>
      <p:sp>
        <p:nvSpPr>
          <p:cNvPr id="16403" name="Text Box 19"/>
          <p:cNvSpPr txBox="1">
            <a:spLocks noChangeArrowheads="1"/>
          </p:cNvSpPr>
          <p:nvPr/>
        </p:nvSpPr>
        <p:spPr bwMode="auto">
          <a:xfrm>
            <a:off x="304800" y="302419"/>
            <a:ext cx="8237538" cy="822325"/>
          </a:xfrm>
          <a:prstGeom prst="rect">
            <a:avLst/>
          </a:prstGeom>
          <a:noFill/>
          <a:ln w="9525">
            <a:noFill/>
            <a:miter lim="800000"/>
            <a:headEnd/>
            <a:tailEnd/>
          </a:ln>
          <a:effectLst/>
        </p:spPr>
        <p:txBody>
          <a:bodyPr>
            <a:spAutoFit/>
          </a:bodyPr>
          <a:lstStyle/>
          <a:p>
            <a:pPr eaLnBrk="0" hangingPunct="0">
              <a:spcBef>
                <a:spcPct val="50000"/>
              </a:spcBef>
            </a:pPr>
            <a:r>
              <a:rPr lang="en-US" altLang="en-US" b="1"/>
              <a:t>Graph the feasible region for the following constraints.</a:t>
            </a:r>
            <a:endParaRPr lang="en-US" altLang="en-US">
              <a:latin typeface="Times" pitchFamily="18" charset="0"/>
            </a:endParaRPr>
          </a:p>
        </p:txBody>
      </p:sp>
      <p:sp>
        <p:nvSpPr>
          <p:cNvPr id="16406" name="AutoShape 22"/>
          <p:cNvSpPr>
            <a:spLocks/>
          </p:cNvSpPr>
          <p:nvPr/>
        </p:nvSpPr>
        <p:spPr bwMode="auto">
          <a:xfrm>
            <a:off x="685800" y="620688"/>
            <a:ext cx="304800" cy="2546350"/>
          </a:xfrm>
          <a:prstGeom prst="leftBrace">
            <a:avLst>
              <a:gd name="adj1" fmla="val 69618"/>
              <a:gd name="adj2" fmla="val 50000"/>
            </a:avLst>
          </a:prstGeom>
          <a:noFill/>
          <a:ln w="9525">
            <a:solidFill>
              <a:schemeClr val="tx1"/>
            </a:solidFill>
            <a:round/>
            <a:headEnd/>
            <a:tailEnd/>
          </a:ln>
          <a:effectLst/>
        </p:spPr>
        <p:txBody>
          <a:bodyPr wrap="none" anchor="ctr"/>
          <a:lstStyle/>
          <a:p>
            <a:endParaRPr lang="en-CA"/>
          </a:p>
        </p:txBody>
      </p:sp>
      <p:sp>
        <p:nvSpPr>
          <p:cNvPr id="16407" name="Text Box 23"/>
          <p:cNvSpPr txBox="1">
            <a:spLocks noChangeArrowheads="1"/>
          </p:cNvSpPr>
          <p:nvPr/>
        </p:nvSpPr>
        <p:spPr bwMode="auto">
          <a:xfrm>
            <a:off x="990600" y="633859"/>
            <a:ext cx="1079500" cy="457200"/>
          </a:xfrm>
          <a:prstGeom prst="rect">
            <a:avLst/>
          </a:prstGeom>
          <a:noFill/>
          <a:ln w="9525">
            <a:noFill/>
            <a:miter lim="800000"/>
            <a:headEnd/>
            <a:tailEnd/>
          </a:ln>
          <a:effectLst/>
        </p:spPr>
        <p:txBody>
          <a:bodyPr wrap="none">
            <a:spAutoFit/>
          </a:bodyPr>
          <a:lstStyle/>
          <a:p>
            <a:r>
              <a:rPr lang="en-US" b="1" i="1"/>
              <a:t>x</a:t>
            </a:r>
            <a:r>
              <a:rPr lang="en-US" b="1"/>
              <a:t> ≥ 0</a:t>
            </a:r>
          </a:p>
        </p:txBody>
      </p:sp>
      <p:sp>
        <p:nvSpPr>
          <p:cNvPr id="16408" name="Text Box 24"/>
          <p:cNvSpPr txBox="1">
            <a:spLocks noChangeArrowheads="1"/>
          </p:cNvSpPr>
          <p:nvPr/>
        </p:nvSpPr>
        <p:spPr bwMode="auto">
          <a:xfrm>
            <a:off x="990600" y="1395859"/>
            <a:ext cx="1506538" cy="457200"/>
          </a:xfrm>
          <a:prstGeom prst="rect">
            <a:avLst/>
          </a:prstGeom>
          <a:noFill/>
          <a:ln w="9525">
            <a:noFill/>
            <a:miter lim="800000"/>
            <a:headEnd/>
            <a:tailEnd/>
          </a:ln>
          <a:effectLst/>
        </p:spPr>
        <p:txBody>
          <a:bodyPr wrap="none">
            <a:spAutoFit/>
          </a:bodyPr>
          <a:lstStyle/>
          <a:p>
            <a:r>
              <a:rPr lang="en-US" b="1" i="1"/>
              <a:t>y </a:t>
            </a:r>
            <a:r>
              <a:rPr lang="en-US" b="1"/>
              <a:t>≥ 1.5 </a:t>
            </a:r>
          </a:p>
        </p:txBody>
      </p:sp>
      <p:sp>
        <p:nvSpPr>
          <p:cNvPr id="16409" name="Text Box 25"/>
          <p:cNvSpPr txBox="1">
            <a:spLocks noChangeArrowheads="1"/>
          </p:cNvSpPr>
          <p:nvPr/>
        </p:nvSpPr>
        <p:spPr bwMode="auto">
          <a:xfrm>
            <a:off x="990600" y="2081659"/>
            <a:ext cx="2732088" cy="457200"/>
          </a:xfrm>
          <a:prstGeom prst="rect">
            <a:avLst/>
          </a:prstGeom>
          <a:noFill/>
          <a:ln w="9525">
            <a:noFill/>
            <a:miter lim="800000"/>
            <a:headEnd/>
            <a:tailEnd/>
          </a:ln>
          <a:effectLst/>
        </p:spPr>
        <p:txBody>
          <a:bodyPr wrap="none">
            <a:spAutoFit/>
          </a:bodyPr>
          <a:lstStyle/>
          <a:p>
            <a:r>
              <a:rPr lang="en-US" b="1" dirty="0"/>
              <a:t>2.5</a:t>
            </a:r>
            <a:r>
              <a:rPr lang="en-US" b="1" i="1" dirty="0"/>
              <a:t>x</a:t>
            </a:r>
            <a:r>
              <a:rPr lang="en-US" b="1" dirty="0"/>
              <a:t> + 5</a:t>
            </a:r>
            <a:r>
              <a:rPr lang="en-US" b="1" i="1" dirty="0"/>
              <a:t>y</a:t>
            </a:r>
            <a:r>
              <a:rPr lang="en-US" b="1" dirty="0"/>
              <a:t> ≤ 20</a:t>
            </a:r>
          </a:p>
        </p:txBody>
      </p:sp>
      <p:sp>
        <p:nvSpPr>
          <p:cNvPr id="16410" name="Text Box 26"/>
          <p:cNvSpPr txBox="1">
            <a:spLocks noChangeArrowheads="1"/>
          </p:cNvSpPr>
          <p:nvPr/>
        </p:nvSpPr>
        <p:spPr bwMode="auto">
          <a:xfrm>
            <a:off x="990600" y="2767459"/>
            <a:ext cx="2405063" cy="457200"/>
          </a:xfrm>
          <a:prstGeom prst="rect">
            <a:avLst/>
          </a:prstGeom>
          <a:noFill/>
          <a:ln w="9525">
            <a:noFill/>
            <a:miter lim="800000"/>
            <a:headEnd/>
            <a:tailEnd/>
          </a:ln>
          <a:effectLst/>
        </p:spPr>
        <p:txBody>
          <a:bodyPr wrap="none">
            <a:spAutoFit/>
          </a:bodyPr>
          <a:lstStyle/>
          <a:p>
            <a:r>
              <a:rPr lang="en-US" b="1"/>
              <a:t>3</a:t>
            </a:r>
            <a:r>
              <a:rPr lang="en-US" b="1" i="1"/>
              <a:t>x</a:t>
            </a:r>
            <a:r>
              <a:rPr lang="en-US" b="1"/>
              <a:t> + 2</a:t>
            </a:r>
            <a:r>
              <a:rPr lang="en-US" b="1" i="1"/>
              <a:t>y</a:t>
            </a:r>
            <a:r>
              <a:rPr lang="en-US" b="1"/>
              <a:t> ≤ 12</a:t>
            </a:r>
          </a:p>
        </p:txBody>
      </p:sp>
      <p:sp>
        <p:nvSpPr>
          <p:cNvPr id="16411" name="Text Box 27"/>
          <p:cNvSpPr txBox="1">
            <a:spLocks noChangeArrowheads="1"/>
          </p:cNvSpPr>
          <p:nvPr/>
        </p:nvSpPr>
        <p:spPr bwMode="auto">
          <a:xfrm>
            <a:off x="3563938" y="698947"/>
            <a:ext cx="3836987" cy="396875"/>
          </a:xfrm>
          <a:prstGeom prst="rect">
            <a:avLst/>
          </a:prstGeom>
          <a:noFill/>
          <a:ln w="9525">
            <a:noFill/>
            <a:miter lim="800000"/>
            <a:headEnd/>
            <a:tailEnd/>
          </a:ln>
          <a:effectLst/>
        </p:spPr>
        <p:txBody>
          <a:bodyPr wrap="none">
            <a:spAutoFit/>
          </a:bodyPr>
          <a:lstStyle/>
          <a:p>
            <a:r>
              <a:rPr lang="en-US" sz="2000" i="1">
                <a:solidFill>
                  <a:srgbClr val="0000FF"/>
                </a:solidFill>
                <a:latin typeface="Arial" charset="0"/>
              </a:rPr>
              <a:t>The number cannot be negative.</a:t>
            </a:r>
          </a:p>
        </p:txBody>
      </p:sp>
      <p:sp>
        <p:nvSpPr>
          <p:cNvPr id="16412" name="Text Box 28"/>
          <p:cNvSpPr txBox="1">
            <a:spLocks noChangeArrowheads="1"/>
          </p:cNvSpPr>
          <p:nvPr/>
        </p:nvSpPr>
        <p:spPr bwMode="auto">
          <a:xfrm>
            <a:off x="3657600" y="2081659"/>
            <a:ext cx="5105400" cy="701675"/>
          </a:xfrm>
          <a:prstGeom prst="rect">
            <a:avLst/>
          </a:prstGeom>
          <a:noFill/>
          <a:ln w="9525">
            <a:noFill/>
            <a:miter lim="800000"/>
            <a:headEnd/>
            <a:tailEnd/>
          </a:ln>
          <a:effectLst/>
        </p:spPr>
        <p:txBody>
          <a:bodyPr>
            <a:spAutoFit/>
          </a:bodyPr>
          <a:lstStyle/>
          <a:p>
            <a:r>
              <a:rPr lang="en-US" sz="2000" i="1">
                <a:solidFill>
                  <a:srgbClr val="0000FF"/>
                </a:solidFill>
                <a:latin typeface="Arial" charset="0"/>
              </a:rPr>
              <a:t>The combined area is less than or equal to 20.</a:t>
            </a:r>
          </a:p>
        </p:txBody>
      </p:sp>
      <p:sp>
        <p:nvSpPr>
          <p:cNvPr id="16413" name="Text Box 29"/>
          <p:cNvSpPr txBox="1">
            <a:spLocks noChangeArrowheads="1"/>
          </p:cNvSpPr>
          <p:nvPr/>
        </p:nvSpPr>
        <p:spPr bwMode="auto">
          <a:xfrm>
            <a:off x="3733800" y="2843659"/>
            <a:ext cx="5105400" cy="701675"/>
          </a:xfrm>
          <a:prstGeom prst="rect">
            <a:avLst/>
          </a:prstGeom>
          <a:noFill/>
          <a:ln w="9525">
            <a:noFill/>
            <a:miter lim="800000"/>
            <a:headEnd/>
            <a:tailEnd/>
          </a:ln>
          <a:effectLst/>
        </p:spPr>
        <p:txBody>
          <a:bodyPr>
            <a:spAutoFit/>
          </a:bodyPr>
          <a:lstStyle/>
          <a:p>
            <a:r>
              <a:rPr lang="en-US" sz="2000" i="1">
                <a:solidFill>
                  <a:srgbClr val="0000FF"/>
                </a:solidFill>
                <a:latin typeface="Arial" charset="0"/>
              </a:rPr>
              <a:t>The combined area is less than or equal to 12.</a:t>
            </a:r>
          </a:p>
        </p:txBody>
      </p:sp>
      <p:sp>
        <p:nvSpPr>
          <p:cNvPr id="16414" name="Text Box 30"/>
          <p:cNvSpPr txBox="1">
            <a:spLocks noChangeArrowheads="1"/>
          </p:cNvSpPr>
          <p:nvPr/>
        </p:nvSpPr>
        <p:spPr bwMode="auto">
          <a:xfrm>
            <a:off x="3581400" y="1395859"/>
            <a:ext cx="4510088" cy="396875"/>
          </a:xfrm>
          <a:prstGeom prst="rect">
            <a:avLst/>
          </a:prstGeom>
          <a:noFill/>
          <a:ln w="9525">
            <a:noFill/>
            <a:miter lim="800000"/>
            <a:headEnd/>
            <a:tailEnd/>
          </a:ln>
          <a:effectLst/>
        </p:spPr>
        <p:txBody>
          <a:bodyPr wrap="none">
            <a:spAutoFit/>
          </a:bodyPr>
          <a:lstStyle/>
          <a:p>
            <a:r>
              <a:rPr lang="en-US" sz="2000" i="1">
                <a:solidFill>
                  <a:srgbClr val="0000FF"/>
                </a:solidFill>
                <a:latin typeface="Arial" charset="0"/>
              </a:rPr>
              <a:t>The number is greater or equal to 1.5. </a:t>
            </a:r>
          </a:p>
        </p:txBody>
      </p:sp>
      <p:pic>
        <p:nvPicPr>
          <p:cNvPr id="13" name="Picture 13" descr="cio1"/>
          <p:cNvPicPr>
            <a:picLocks noChangeAspect="1" noChangeArrowheads="1"/>
          </p:cNvPicPr>
          <p:nvPr/>
        </p:nvPicPr>
        <p:blipFill>
          <a:blip r:embed="rId3" cstate="print"/>
          <a:srcRect/>
          <a:stretch>
            <a:fillRect/>
          </a:stretch>
        </p:blipFill>
        <p:spPr bwMode="auto">
          <a:xfrm>
            <a:off x="5315272" y="3308176"/>
            <a:ext cx="3505200" cy="3505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6411"/>
                                        </p:tgtEl>
                                        <p:attrNameLst>
                                          <p:attrName>style.visibility</p:attrName>
                                        </p:attrNameLst>
                                      </p:cBhvr>
                                      <p:to>
                                        <p:strVal val="visible"/>
                                      </p:to>
                                    </p:set>
                                    <p:anim calcmode="lin" valueType="num">
                                      <p:cBhvr>
                                        <p:cTn id="7" dur="1000" fill="hold"/>
                                        <p:tgtEl>
                                          <p:spTgt spid="16411"/>
                                        </p:tgtEl>
                                        <p:attrNameLst>
                                          <p:attrName>ppt_x</p:attrName>
                                        </p:attrNameLst>
                                      </p:cBhvr>
                                      <p:tavLst>
                                        <p:tav tm="0">
                                          <p:val>
                                            <p:strVal val="#ppt_x-.2"/>
                                          </p:val>
                                        </p:tav>
                                        <p:tav tm="100000">
                                          <p:val>
                                            <p:strVal val="#ppt_x"/>
                                          </p:val>
                                        </p:tav>
                                      </p:tavLst>
                                    </p:anim>
                                    <p:anim calcmode="lin" valueType="num">
                                      <p:cBhvr>
                                        <p:cTn id="8" dur="1000" fill="hold"/>
                                        <p:tgtEl>
                                          <p:spTgt spid="164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411"/>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16407"/>
                                        </p:tgtEl>
                                        <p:attrNameLst>
                                          <p:attrName>style.visibility</p:attrName>
                                        </p:attrNameLst>
                                      </p:cBhvr>
                                      <p:to>
                                        <p:strVal val="visible"/>
                                      </p:to>
                                    </p:set>
                                    <p:animEffect transition="in" filter="dissolve">
                                      <p:cBhvr>
                                        <p:cTn id="13" dur="500"/>
                                        <p:tgtEl>
                                          <p:spTgt spid="16407"/>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16414"/>
                                        </p:tgtEl>
                                        <p:attrNameLst>
                                          <p:attrName>style.visibility</p:attrName>
                                        </p:attrNameLst>
                                      </p:cBhvr>
                                      <p:to>
                                        <p:strVal val="visible"/>
                                      </p:to>
                                    </p:set>
                                    <p:anim calcmode="lin" valueType="num">
                                      <p:cBhvr>
                                        <p:cTn id="18" dur="500" fill="hold"/>
                                        <p:tgtEl>
                                          <p:spTgt spid="16414"/>
                                        </p:tgtEl>
                                        <p:attrNameLst>
                                          <p:attrName>ppt_w</p:attrName>
                                        </p:attrNameLst>
                                      </p:cBhvr>
                                      <p:tavLst>
                                        <p:tav tm="0">
                                          <p:val>
                                            <p:fltVal val="0"/>
                                          </p:val>
                                        </p:tav>
                                        <p:tav tm="100000">
                                          <p:val>
                                            <p:strVal val="#ppt_w"/>
                                          </p:val>
                                        </p:tav>
                                      </p:tavLst>
                                    </p:anim>
                                    <p:anim calcmode="lin" valueType="num">
                                      <p:cBhvr>
                                        <p:cTn id="19" dur="500" fill="hold"/>
                                        <p:tgtEl>
                                          <p:spTgt spid="16414"/>
                                        </p:tgtEl>
                                        <p:attrNameLst>
                                          <p:attrName>ppt_h</p:attrName>
                                        </p:attrNameLst>
                                      </p:cBhvr>
                                      <p:tavLst>
                                        <p:tav tm="0">
                                          <p:val>
                                            <p:strVal val="#ppt_h"/>
                                          </p:val>
                                        </p:tav>
                                        <p:tav tm="100000">
                                          <p:val>
                                            <p:strVal val="#ppt_h"/>
                                          </p:val>
                                        </p:tav>
                                      </p:tavLst>
                                    </p:anim>
                                  </p:childTnLst>
                                </p:cTn>
                              </p:par>
                            </p:childTnLst>
                          </p:cTn>
                        </p:par>
                        <p:par>
                          <p:cTn id="20" fill="hold">
                            <p:stCondLst>
                              <p:cond delay="500"/>
                            </p:stCondLst>
                            <p:childTnLst>
                              <p:par>
                                <p:cTn id="21" presetID="17" presetClass="entr" presetSubtype="10" fill="hold" grpId="0" nodeType="afterEffect">
                                  <p:stCondLst>
                                    <p:cond delay="0"/>
                                  </p:stCondLst>
                                  <p:childTnLst>
                                    <p:set>
                                      <p:cBhvr>
                                        <p:cTn id="22" dur="1" fill="hold">
                                          <p:stCondLst>
                                            <p:cond delay="0"/>
                                          </p:stCondLst>
                                        </p:cTn>
                                        <p:tgtEl>
                                          <p:spTgt spid="16408"/>
                                        </p:tgtEl>
                                        <p:attrNameLst>
                                          <p:attrName>style.visibility</p:attrName>
                                        </p:attrNameLst>
                                      </p:cBhvr>
                                      <p:to>
                                        <p:strVal val="visible"/>
                                      </p:to>
                                    </p:set>
                                    <p:anim calcmode="lin" valueType="num">
                                      <p:cBhvr>
                                        <p:cTn id="23" dur="500" fill="hold"/>
                                        <p:tgtEl>
                                          <p:spTgt spid="16408"/>
                                        </p:tgtEl>
                                        <p:attrNameLst>
                                          <p:attrName>ppt_w</p:attrName>
                                        </p:attrNameLst>
                                      </p:cBhvr>
                                      <p:tavLst>
                                        <p:tav tm="0">
                                          <p:val>
                                            <p:fltVal val="0"/>
                                          </p:val>
                                        </p:tav>
                                        <p:tav tm="100000">
                                          <p:val>
                                            <p:strVal val="#ppt_w"/>
                                          </p:val>
                                        </p:tav>
                                      </p:tavLst>
                                    </p:anim>
                                    <p:anim calcmode="lin" valueType="num">
                                      <p:cBhvr>
                                        <p:cTn id="24" dur="500" fill="hold"/>
                                        <p:tgtEl>
                                          <p:spTgt spid="16408"/>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16412"/>
                                        </p:tgtEl>
                                        <p:attrNameLst>
                                          <p:attrName>style.visibility</p:attrName>
                                        </p:attrNameLst>
                                      </p:cBhvr>
                                      <p:to>
                                        <p:strVal val="visible"/>
                                      </p:to>
                                    </p:set>
                                    <p:animEffect transition="in" filter="wedge">
                                      <p:cBhvr>
                                        <p:cTn id="29" dur="1000"/>
                                        <p:tgtEl>
                                          <p:spTgt spid="16412"/>
                                        </p:tgtEl>
                                      </p:cBhvr>
                                    </p:animEffect>
                                  </p:childTnLst>
                                </p:cTn>
                              </p:par>
                            </p:childTnLst>
                          </p:cTn>
                        </p:par>
                        <p:par>
                          <p:cTn id="30" fill="hold">
                            <p:stCondLst>
                              <p:cond delay="1000"/>
                            </p:stCondLst>
                            <p:childTnLst>
                              <p:par>
                                <p:cTn id="31" presetID="20" presetClass="entr" presetSubtype="0" fill="hold" grpId="0" nodeType="afterEffect">
                                  <p:stCondLst>
                                    <p:cond delay="0"/>
                                  </p:stCondLst>
                                  <p:childTnLst>
                                    <p:set>
                                      <p:cBhvr>
                                        <p:cTn id="32" dur="1" fill="hold">
                                          <p:stCondLst>
                                            <p:cond delay="0"/>
                                          </p:stCondLst>
                                        </p:cTn>
                                        <p:tgtEl>
                                          <p:spTgt spid="16409"/>
                                        </p:tgtEl>
                                        <p:attrNameLst>
                                          <p:attrName>style.visibility</p:attrName>
                                        </p:attrNameLst>
                                      </p:cBhvr>
                                      <p:to>
                                        <p:strVal val="visible"/>
                                      </p:to>
                                    </p:set>
                                    <p:animEffect transition="in" filter="wedge">
                                      <p:cBhvr>
                                        <p:cTn id="33" dur="1000"/>
                                        <p:tgtEl>
                                          <p:spTgt spid="16409"/>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16413"/>
                                        </p:tgtEl>
                                        <p:attrNameLst>
                                          <p:attrName>style.visibility</p:attrName>
                                        </p:attrNameLst>
                                      </p:cBhvr>
                                      <p:to>
                                        <p:strVal val="visible"/>
                                      </p:to>
                                    </p:set>
                                    <p:anim calcmode="lin" valueType="num">
                                      <p:cBhvr>
                                        <p:cTn id="38" dur="500" fill="hold"/>
                                        <p:tgtEl>
                                          <p:spTgt spid="16413"/>
                                        </p:tgtEl>
                                        <p:attrNameLst>
                                          <p:attrName>ppt_w</p:attrName>
                                        </p:attrNameLst>
                                      </p:cBhvr>
                                      <p:tavLst>
                                        <p:tav tm="0">
                                          <p:val>
                                            <p:fltVal val="0"/>
                                          </p:val>
                                        </p:tav>
                                        <p:tav tm="100000">
                                          <p:val>
                                            <p:strVal val="#ppt_w"/>
                                          </p:val>
                                        </p:tav>
                                      </p:tavLst>
                                    </p:anim>
                                    <p:anim calcmode="lin" valueType="num">
                                      <p:cBhvr>
                                        <p:cTn id="39" dur="500" fill="hold"/>
                                        <p:tgtEl>
                                          <p:spTgt spid="16413"/>
                                        </p:tgtEl>
                                        <p:attrNameLst>
                                          <p:attrName>ppt_h</p:attrName>
                                        </p:attrNameLst>
                                      </p:cBhvr>
                                      <p:tavLst>
                                        <p:tav tm="0">
                                          <p:val>
                                            <p:fltVal val="0"/>
                                          </p:val>
                                        </p:tav>
                                        <p:tav tm="100000">
                                          <p:val>
                                            <p:strVal val="#ppt_h"/>
                                          </p:val>
                                        </p:tav>
                                      </p:tavLst>
                                    </p:anim>
                                  </p:childTnLst>
                                </p:cTn>
                              </p:par>
                            </p:childTnLst>
                          </p:cTn>
                        </p:par>
                        <p:par>
                          <p:cTn id="40" fill="hold">
                            <p:stCondLst>
                              <p:cond delay="500"/>
                            </p:stCondLst>
                            <p:childTnLst>
                              <p:par>
                                <p:cTn id="41" presetID="23" presetClass="entr" presetSubtype="16" fill="hold" grpId="0" nodeType="afterEffect">
                                  <p:stCondLst>
                                    <p:cond delay="0"/>
                                  </p:stCondLst>
                                  <p:childTnLst>
                                    <p:set>
                                      <p:cBhvr>
                                        <p:cTn id="42" dur="1" fill="hold">
                                          <p:stCondLst>
                                            <p:cond delay="0"/>
                                          </p:stCondLst>
                                        </p:cTn>
                                        <p:tgtEl>
                                          <p:spTgt spid="16410"/>
                                        </p:tgtEl>
                                        <p:attrNameLst>
                                          <p:attrName>style.visibility</p:attrName>
                                        </p:attrNameLst>
                                      </p:cBhvr>
                                      <p:to>
                                        <p:strVal val="visible"/>
                                      </p:to>
                                    </p:set>
                                    <p:anim calcmode="lin" valueType="num">
                                      <p:cBhvr>
                                        <p:cTn id="43" dur="500" fill="hold"/>
                                        <p:tgtEl>
                                          <p:spTgt spid="16410"/>
                                        </p:tgtEl>
                                        <p:attrNameLst>
                                          <p:attrName>ppt_w</p:attrName>
                                        </p:attrNameLst>
                                      </p:cBhvr>
                                      <p:tavLst>
                                        <p:tav tm="0">
                                          <p:val>
                                            <p:fltVal val="0"/>
                                          </p:val>
                                        </p:tav>
                                        <p:tav tm="100000">
                                          <p:val>
                                            <p:strVal val="#ppt_w"/>
                                          </p:val>
                                        </p:tav>
                                      </p:tavLst>
                                    </p:anim>
                                    <p:anim calcmode="lin" valueType="num">
                                      <p:cBhvr>
                                        <p:cTn id="44" dur="500" fill="hold"/>
                                        <p:tgtEl>
                                          <p:spTgt spid="16410"/>
                                        </p:tgtEl>
                                        <p:attrNameLst>
                                          <p:attrName>ppt_h</p:attrName>
                                        </p:attrNameLst>
                                      </p:cBhvr>
                                      <p:tavLst>
                                        <p:tav tm="0">
                                          <p:val>
                                            <p:fltVal val="0"/>
                                          </p:val>
                                        </p:tav>
                                        <p:tav tm="100000">
                                          <p:val>
                                            <p:strVal val="#ppt_h"/>
                                          </p:val>
                                        </p:tav>
                                      </p:tavLst>
                                    </p:anim>
                                  </p:childTnLst>
                                </p:cTn>
                              </p:par>
                            </p:childTnLst>
                          </p:cTn>
                        </p:par>
                        <p:par>
                          <p:cTn id="45" fill="hold">
                            <p:stCondLst>
                              <p:cond delay="1000"/>
                            </p:stCondLst>
                            <p:childTnLst>
                              <p:par>
                                <p:cTn id="46" presetID="23" presetClass="entr" presetSubtype="16" fill="hold" grpId="0" nodeType="afterEffect">
                                  <p:stCondLst>
                                    <p:cond delay="0"/>
                                  </p:stCondLst>
                                  <p:childTnLst>
                                    <p:set>
                                      <p:cBhvr>
                                        <p:cTn id="47" dur="1" fill="hold">
                                          <p:stCondLst>
                                            <p:cond delay="0"/>
                                          </p:stCondLst>
                                        </p:cTn>
                                        <p:tgtEl>
                                          <p:spTgt spid="16406"/>
                                        </p:tgtEl>
                                        <p:attrNameLst>
                                          <p:attrName>style.visibility</p:attrName>
                                        </p:attrNameLst>
                                      </p:cBhvr>
                                      <p:to>
                                        <p:strVal val="visible"/>
                                      </p:to>
                                    </p:set>
                                    <p:anim calcmode="lin" valueType="num">
                                      <p:cBhvr>
                                        <p:cTn id="48" dur="500" fill="hold"/>
                                        <p:tgtEl>
                                          <p:spTgt spid="16406"/>
                                        </p:tgtEl>
                                        <p:attrNameLst>
                                          <p:attrName>ppt_w</p:attrName>
                                        </p:attrNameLst>
                                      </p:cBhvr>
                                      <p:tavLst>
                                        <p:tav tm="0">
                                          <p:val>
                                            <p:fltVal val="0"/>
                                          </p:val>
                                        </p:tav>
                                        <p:tav tm="100000">
                                          <p:val>
                                            <p:strVal val="#ppt_w"/>
                                          </p:val>
                                        </p:tav>
                                      </p:tavLst>
                                    </p:anim>
                                    <p:anim calcmode="lin" valueType="num">
                                      <p:cBhvr>
                                        <p:cTn id="49" dur="500" fill="hold"/>
                                        <p:tgtEl>
                                          <p:spTgt spid="164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nimBg="1"/>
      <p:bldP spid="16407" grpId="0"/>
      <p:bldP spid="16408" grpId="0"/>
      <p:bldP spid="16409" grpId="0"/>
      <p:bldP spid="16410" grpId="0"/>
      <p:bldP spid="16411" grpId="0"/>
      <p:bldP spid="16412" grpId="0"/>
      <p:bldP spid="16413" grpId="0"/>
      <p:bldP spid="164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9148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dirty="0">
                <a:solidFill>
                  <a:srgbClr val="FF0000"/>
                </a:solidFill>
                <a:latin typeface="Arial Black" pitchFamily="34" charset="0"/>
              </a:rPr>
              <a:t>Check It Out! </a:t>
            </a:r>
            <a:r>
              <a:rPr lang="en-US" altLang="en-US" dirty="0">
                <a:solidFill>
                  <a:srgbClr val="006699"/>
                </a:solidFill>
                <a:latin typeface="Arial Black" pitchFamily="34" charset="0"/>
              </a:rPr>
              <a:t>Example 2</a:t>
            </a:r>
            <a:endParaRPr lang="en-US" altLang="en-US" sz="2600" dirty="0">
              <a:solidFill>
                <a:schemeClr val="accent2"/>
              </a:solidFill>
              <a:latin typeface="Arial MT Bl" charset="0"/>
            </a:endParaRPr>
          </a:p>
        </p:txBody>
      </p:sp>
      <p:sp>
        <p:nvSpPr>
          <p:cNvPr id="36869" name="Text Box 5"/>
          <p:cNvSpPr txBox="1">
            <a:spLocks noChangeArrowheads="1"/>
          </p:cNvSpPr>
          <p:nvPr/>
        </p:nvSpPr>
        <p:spPr bwMode="auto">
          <a:xfrm>
            <a:off x="304800" y="497334"/>
            <a:ext cx="8237538" cy="822325"/>
          </a:xfrm>
          <a:prstGeom prst="rect">
            <a:avLst/>
          </a:prstGeom>
          <a:noFill/>
          <a:ln w="9525">
            <a:noFill/>
            <a:miter lim="800000"/>
            <a:headEnd/>
            <a:tailEnd/>
          </a:ln>
          <a:effectLst/>
        </p:spPr>
        <p:txBody>
          <a:bodyPr>
            <a:spAutoFit/>
          </a:bodyPr>
          <a:lstStyle/>
          <a:p>
            <a:pPr eaLnBrk="0" hangingPunct="0">
              <a:spcBef>
                <a:spcPct val="50000"/>
              </a:spcBef>
            </a:pPr>
            <a:r>
              <a:rPr lang="en-US" altLang="en-US" b="1"/>
              <a:t>Maximize the objective function </a:t>
            </a:r>
            <a:r>
              <a:rPr lang="en-US" altLang="en-US" b="1" i="1"/>
              <a:t>P </a:t>
            </a:r>
            <a:r>
              <a:rPr lang="en-US" altLang="en-US" b="1"/>
              <a:t>= 25</a:t>
            </a:r>
            <a:r>
              <a:rPr lang="en-US" altLang="en-US" b="1" i="1"/>
              <a:t>x</a:t>
            </a:r>
            <a:r>
              <a:rPr lang="en-US" altLang="en-US" b="1"/>
              <a:t> + 30</a:t>
            </a:r>
            <a:r>
              <a:rPr lang="en-US" altLang="en-US" b="1" i="1"/>
              <a:t>y</a:t>
            </a:r>
            <a:r>
              <a:rPr lang="en-US" altLang="en-US" b="1"/>
              <a:t> under the following constraints.</a:t>
            </a:r>
            <a:endParaRPr lang="en-US" altLang="en-US">
              <a:latin typeface="Times" pitchFamily="18" charset="0"/>
            </a:endParaRPr>
          </a:p>
        </p:txBody>
      </p:sp>
      <p:grpSp>
        <p:nvGrpSpPr>
          <p:cNvPr id="2" name="Group 13"/>
          <p:cNvGrpSpPr>
            <a:grpSpLocks/>
          </p:cNvGrpSpPr>
          <p:nvPr/>
        </p:nvGrpSpPr>
        <p:grpSpPr bwMode="auto">
          <a:xfrm>
            <a:off x="2209800" y="1259334"/>
            <a:ext cx="3036888" cy="2025650"/>
            <a:chOff x="240" y="1700"/>
            <a:chExt cx="1913" cy="1276"/>
          </a:xfrm>
        </p:grpSpPr>
        <p:sp>
          <p:nvSpPr>
            <p:cNvPr id="36871" name="AutoShape 7"/>
            <p:cNvSpPr>
              <a:spLocks/>
            </p:cNvSpPr>
            <p:nvPr/>
          </p:nvSpPr>
          <p:spPr bwMode="auto">
            <a:xfrm>
              <a:off x="240" y="1776"/>
              <a:ext cx="144" cy="1152"/>
            </a:xfrm>
            <a:prstGeom prst="leftBrace">
              <a:avLst>
                <a:gd name="adj1" fmla="val 66667"/>
                <a:gd name="adj2" fmla="val 50000"/>
              </a:avLst>
            </a:prstGeom>
            <a:noFill/>
            <a:ln w="9525">
              <a:solidFill>
                <a:schemeClr val="tx1"/>
              </a:solidFill>
              <a:round/>
              <a:headEnd/>
              <a:tailEnd/>
            </a:ln>
            <a:effectLst/>
          </p:spPr>
          <p:txBody>
            <a:bodyPr wrap="none" anchor="ctr"/>
            <a:lstStyle/>
            <a:p>
              <a:endParaRPr lang="en-CA"/>
            </a:p>
          </p:txBody>
        </p:sp>
        <p:sp>
          <p:nvSpPr>
            <p:cNvPr id="36873" name="Text Box 9"/>
            <p:cNvSpPr txBox="1">
              <a:spLocks noChangeArrowheads="1"/>
            </p:cNvSpPr>
            <p:nvPr/>
          </p:nvSpPr>
          <p:spPr bwMode="auto">
            <a:xfrm>
              <a:off x="432" y="1700"/>
              <a:ext cx="680" cy="288"/>
            </a:xfrm>
            <a:prstGeom prst="rect">
              <a:avLst/>
            </a:prstGeom>
            <a:noFill/>
            <a:ln w="9525">
              <a:noFill/>
              <a:miter lim="800000"/>
              <a:headEnd/>
              <a:tailEnd/>
            </a:ln>
            <a:effectLst/>
          </p:spPr>
          <p:txBody>
            <a:bodyPr wrap="none">
              <a:spAutoFit/>
            </a:bodyPr>
            <a:lstStyle/>
            <a:p>
              <a:r>
                <a:rPr lang="en-US" b="1" i="1"/>
                <a:t>x</a:t>
              </a:r>
              <a:r>
                <a:rPr lang="en-US" b="1"/>
                <a:t> ≥ 0</a:t>
              </a:r>
            </a:p>
          </p:txBody>
        </p:sp>
        <p:sp>
          <p:nvSpPr>
            <p:cNvPr id="36874" name="Text Box 10"/>
            <p:cNvSpPr txBox="1">
              <a:spLocks noChangeArrowheads="1"/>
            </p:cNvSpPr>
            <p:nvPr/>
          </p:nvSpPr>
          <p:spPr bwMode="auto">
            <a:xfrm>
              <a:off x="432" y="2064"/>
              <a:ext cx="949" cy="288"/>
            </a:xfrm>
            <a:prstGeom prst="rect">
              <a:avLst/>
            </a:prstGeom>
            <a:noFill/>
            <a:ln w="9525">
              <a:noFill/>
              <a:miter lim="800000"/>
              <a:headEnd/>
              <a:tailEnd/>
            </a:ln>
            <a:effectLst/>
          </p:spPr>
          <p:txBody>
            <a:bodyPr wrap="none">
              <a:spAutoFit/>
            </a:bodyPr>
            <a:lstStyle/>
            <a:p>
              <a:r>
                <a:rPr lang="en-US" b="1" i="1"/>
                <a:t>y </a:t>
              </a:r>
              <a:r>
                <a:rPr lang="en-US" b="1"/>
                <a:t>≥ 1.5 </a:t>
              </a:r>
            </a:p>
          </p:txBody>
        </p:sp>
        <p:sp>
          <p:nvSpPr>
            <p:cNvPr id="36875" name="Text Box 11"/>
            <p:cNvSpPr txBox="1">
              <a:spLocks noChangeArrowheads="1"/>
            </p:cNvSpPr>
            <p:nvPr/>
          </p:nvSpPr>
          <p:spPr bwMode="auto">
            <a:xfrm>
              <a:off x="432" y="2400"/>
              <a:ext cx="1721" cy="288"/>
            </a:xfrm>
            <a:prstGeom prst="rect">
              <a:avLst/>
            </a:prstGeom>
            <a:noFill/>
            <a:ln w="9525">
              <a:noFill/>
              <a:miter lim="800000"/>
              <a:headEnd/>
              <a:tailEnd/>
            </a:ln>
            <a:effectLst/>
          </p:spPr>
          <p:txBody>
            <a:bodyPr wrap="none">
              <a:spAutoFit/>
            </a:bodyPr>
            <a:lstStyle/>
            <a:p>
              <a:r>
                <a:rPr lang="en-US" b="1"/>
                <a:t>2.5</a:t>
              </a:r>
              <a:r>
                <a:rPr lang="en-US" b="1" i="1"/>
                <a:t>x</a:t>
              </a:r>
              <a:r>
                <a:rPr lang="en-US" b="1"/>
                <a:t> + 5</a:t>
              </a:r>
              <a:r>
                <a:rPr lang="en-US" b="1" i="1"/>
                <a:t>y</a:t>
              </a:r>
              <a:r>
                <a:rPr lang="en-US" b="1"/>
                <a:t> ≤ 20</a:t>
              </a:r>
            </a:p>
          </p:txBody>
        </p:sp>
        <p:sp>
          <p:nvSpPr>
            <p:cNvPr id="36876" name="Text Box 12"/>
            <p:cNvSpPr txBox="1">
              <a:spLocks noChangeArrowheads="1"/>
            </p:cNvSpPr>
            <p:nvPr/>
          </p:nvSpPr>
          <p:spPr bwMode="auto">
            <a:xfrm>
              <a:off x="432" y="2688"/>
              <a:ext cx="1515" cy="288"/>
            </a:xfrm>
            <a:prstGeom prst="rect">
              <a:avLst/>
            </a:prstGeom>
            <a:noFill/>
            <a:ln w="9525">
              <a:noFill/>
              <a:miter lim="800000"/>
              <a:headEnd/>
              <a:tailEnd/>
            </a:ln>
            <a:effectLst/>
          </p:spPr>
          <p:txBody>
            <a:bodyPr wrap="none">
              <a:spAutoFit/>
            </a:bodyPr>
            <a:lstStyle/>
            <a:p>
              <a:r>
                <a:rPr lang="en-US" b="1"/>
                <a:t>3</a:t>
              </a:r>
              <a:r>
                <a:rPr lang="en-US" b="1" i="1"/>
                <a:t>x</a:t>
              </a:r>
              <a:r>
                <a:rPr lang="en-US" b="1"/>
                <a:t> + 2</a:t>
              </a:r>
              <a:r>
                <a:rPr lang="en-US" b="1" i="1"/>
                <a:t>y</a:t>
              </a:r>
              <a:r>
                <a:rPr lang="en-US" b="1"/>
                <a:t> ≤ 12</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304800" y="418728"/>
            <a:ext cx="8237538" cy="1477328"/>
          </a:xfrm>
          <a:prstGeom prst="rect">
            <a:avLst/>
          </a:prstGeom>
          <a:noFill/>
          <a:ln w="9525">
            <a:noFill/>
            <a:miter lim="800000"/>
            <a:headEnd/>
            <a:tailEnd/>
          </a:ln>
          <a:effectLst/>
        </p:spPr>
        <p:txBody>
          <a:bodyPr>
            <a:spAutoFit/>
          </a:bodyPr>
          <a:lstStyle/>
          <a:p>
            <a:pPr eaLnBrk="0" hangingPunct="0">
              <a:spcBef>
                <a:spcPct val="50000"/>
              </a:spcBef>
            </a:pPr>
            <a:r>
              <a:rPr lang="en-US" altLang="en-US" sz="1800" b="1" dirty="0" err="1"/>
              <a:t>Yum’s</a:t>
            </a:r>
            <a:r>
              <a:rPr lang="en-US" altLang="en-US" sz="1800" b="1" dirty="0"/>
              <a:t> Bakery bakes two breads, </a:t>
            </a:r>
            <a:r>
              <a:rPr lang="en-US" altLang="en-US" sz="1800" b="1" i="1" dirty="0"/>
              <a:t>A</a:t>
            </a:r>
            <a:r>
              <a:rPr lang="en-US" altLang="en-US" sz="1800" b="1" dirty="0"/>
              <a:t> and </a:t>
            </a:r>
            <a:r>
              <a:rPr lang="en-US" altLang="en-US" sz="1800" b="1" i="1" dirty="0"/>
              <a:t>B</a:t>
            </a:r>
            <a:r>
              <a:rPr lang="en-US" altLang="en-US" sz="1800" b="1" dirty="0"/>
              <a:t>. One batch of </a:t>
            </a:r>
            <a:r>
              <a:rPr lang="en-US" altLang="en-US" sz="1800" b="1" i="1" dirty="0"/>
              <a:t>A</a:t>
            </a:r>
            <a:r>
              <a:rPr lang="en-US" altLang="en-US" sz="1800" b="1" dirty="0"/>
              <a:t> uses 5 pounds of oats and 3 pounds of flour. One batch of </a:t>
            </a:r>
            <a:r>
              <a:rPr lang="en-US" altLang="en-US" sz="1800" b="1" i="1" dirty="0"/>
              <a:t>B</a:t>
            </a:r>
            <a:r>
              <a:rPr lang="en-US" altLang="en-US" sz="1800" b="1" dirty="0"/>
              <a:t> uses 2 pounds of oats and 3 pounds of flour. The company has 180 pounds of oats and 135 pounds of flour available. Write the constraints for the problem and graph the feasible region.</a:t>
            </a:r>
            <a:endParaRPr lang="en-US" altLang="en-US" sz="1800" dirty="0">
              <a:latin typeface="Times" pitchFamily="18" charset="0"/>
            </a:endParaRPr>
          </a:p>
        </p:txBody>
      </p:sp>
      <p:sp>
        <p:nvSpPr>
          <p:cNvPr id="15375" name="Text Box 15"/>
          <p:cNvSpPr txBox="1">
            <a:spLocks noChangeArrowheads="1"/>
          </p:cNvSpPr>
          <p:nvPr/>
        </p:nvSpPr>
        <p:spPr bwMode="auto">
          <a:xfrm>
            <a:off x="0" y="37728"/>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dirty="0">
                <a:solidFill>
                  <a:srgbClr val="006699"/>
                </a:solidFill>
                <a:latin typeface="Arial Black" pitchFamily="34" charset="0"/>
              </a:rPr>
              <a:t>Example 1: Graphing a Feasible Region</a:t>
            </a:r>
            <a:endParaRPr lang="en-US" altLang="en-US" sz="2600" dirty="0">
              <a:solidFill>
                <a:schemeClr val="accent2"/>
              </a:solidFill>
              <a:latin typeface="Arial MT Bl" charset="0"/>
            </a:endParaRPr>
          </a:p>
        </p:txBody>
      </p:sp>
      <p:sp>
        <p:nvSpPr>
          <p:cNvPr id="6" name="Text Box 4"/>
          <p:cNvSpPr txBox="1">
            <a:spLocks noChangeArrowheads="1"/>
          </p:cNvSpPr>
          <p:nvPr/>
        </p:nvSpPr>
        <p:spPr bwMode="auto">
          <a:xfrm>
            <a:off x="533400" y="1958603"/>
            <a:ext cx="5792788" cy="822325"/>
          </a:xfrm>
          <a:prstGeom prst="rect">
            <a:avLst/>
          </a:prstGeom>
          <a:noFill/>
          <a:ln w="9525">
            <a:noFill/>
            <a:miter lim="800000"/>
            <a:headEnd/>
            <a:tailEnd/>
          </a:ln>
          <a:effectLst/>
        </p:spPr>
        <p:txBody>
          <a:bodyPr wrap="none">
            <a:spAutoFit/>
          </a:bodyPr>
          <a:lstStyle/>
          <a:p>
            <a:r>
              <a:rPr lang="en-US" dirty="0"/>
              <a:t>Let </a:t>
            </a:r>
            <a:r>
              <a:rPr lang="en-US" i="1" dirty="0"/>
              <a:t>x</a:t>
            </a:r>
            <a:r>
              <a:rPr lang="en-US" dirty="0"/>
              <a:t> = the number of bread A, and </a:t>
            </a:r>
          </a:p>
          <a:p>
            <a:r>
              <a:rPr lang="en-US" dirty="0"/>
              <a:t>     </a:t>
            </a:r>
            <a:r>
              <a:rPr lang="en-US" i="1" dirty="0"/>
              <a:t>y</a:t>
            </a:r>
            <a:r>
              <a:rPr lang="en-US" dirty="0"/>
              <a:t> = the number of bread B.</a:t>
            </a:r>
          </a:p>
        </p:txBody>
      </p:sp>
      <p:pic>
        <p:nvPicPr>
          <p:cNvPr id="7" name="Picture 5" descr="example 1"/>
          <p:cNvPicPr>
            <a:picLocks noChangeAspect="1" noChangeArrowheads="1"/>
          </p:cNvPicPr>
          <p:nvPr/>
        </p:nvPicPr>
        <p:blipFill>
          <a:blip r:embed="rId3" cstate="print"/>
          <a:srcRect/>
          <a:stretch>
            <a:fillRect/>
          </a:stretch>
        </p:blipFill>
        <p:spPr>
          <a:xfrm>
            <a:off x="5791200" y="3429000"/>
            <a:ext cx="3429000" cy="3429000"/>
          </a:xfrm>
          <a:prstGeom prst="rect">
            <a:avLst/>
          </a:prstGeom>
          <a:noFill/>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33400" y="548680"/>
            <a:ext cx="8237538" cy="2282825"/>
          </a:xfrm>
          <a:prstGeom prst="rect">
            <a:avLst/>
          </a:prstGeom>
          <a:noFill/>
          <a:ln w="9525">
            <a:noFill/>
            <a:miter lim="800000"/>
            <a:headEnd/>
            <a:tailEnd/>
          </a:ln>
          <a:effectLst/>
        </p:spPr>
        <p:txBody>
          <a:bodyPr>
            <a:spAutoFit/>
          </a:bodyPr>
          <a:lstStyle/>
          <a:p>
            <a:pPr eaLnBrk="0" hangingPunct="0">
              <a:spcBef>
                <a:spcPct val="50000"/>
              </a:spcBef>
            </a:pPr>
            <a:r>
              <a:rPr lang="en-US" altLang="en-US" b="1"/>
              <a:t>Yum’s Bakery wants to maximize its profits from bread sales. One batch of </a:t>
            </a:r>
            <a:r>
              <a:rPr lang="en-US" altLang="en-US" b="1" i="1"/>
              <a:t>A</a:t>
            </a:r>
            <a:r>
              <a:rPr lang="en-US" altLang="en-US" b="1"/>
              <a:t> yields a profit of $40. One batch of </a:t>
            </a:r>
            <a:r>
              <a:rPr lang="en-US" altLang="en-US" b="1" i="1"/>
              <a:t>B</a:t>
            </a:r>
            <a:r>
              <a:rPr lang="en-US" altLang="en-US" b="1"/>
              <a:t> yields a profit of $30. Use the profit information and the data from Example 1 to find how many batches of each bread the bakery should bake.</a:t>
            </a:r>
            <a:endParaRPr lang="en-US" altLang="en-US">
              <a:latin typeface="Times" pitchFamily="18" charset="0"/>
            </a:endParaRPr>
          </a:p>
        </p:txBody>
      </p:sp>
      <p:sp>
        <p:nvSpPr>
          <p:cNvPr id="35843" name="Text Box 3"/>
          <p:cNvSpPr txBox="1">
            <a:spLocks noChangeArrowheads="1"/>
          </p:cNvSpPr>
          <p:nvPr/>
        </p:nvSpPr>
        <p:spPr bwMode="auto">
          <a:xfrm>
            <a:off x="0" y="44624"/>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2: Solving Linear Programming Problems</a:t>
            </a:r>
            <a:endParaRPr lang="en-US" altLang="en-US" sz="2600">
              <a:solidFill>
                <a:schemeClr val="accent2"/>
              </a:solidFill>
              <a:latin typeface="Arial MT B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Text Box 5"/>
          <p:cNvSpPr txBox="1">
            <a:spLocks noChangeArrowheads="1"/>
          </p:cNvSpPr>
          <p:nvPr/>
        </p:nvSpPr>
        <p:spPr bwMode="auto">
          <a:xfrm>
            <a:off x="0" y="-99392"/>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dirty="0">
                <a:solidFill>
                  <a:srgbClr val="FF0000"/>
                </a:solidFill>
                <a:latin typeface="Arial Black" pitchFamily="34" charset="0"/>
              </a:rPr>
              <a:t>Check It Out!</a:t>
            </a:r>
            <a:r>
              <a:rPr lang="en-US" altLang="en-US" dirty="0">
                <a:solidFill>
                  <a:srgbClr val="006699"/>
                </a:solidFill>
                <a:latin typeface="Arial Black" pitchFamily="34" charset="0"/>
              </a:rPr>
              <a:t> Example 3 </a:t>
            </a:r>
            <a:endParaRPr lang="en-US" altLang="en-US" sz="2600" dirty="0">
              <a:solidFill>
                <a:schemeClr val="accent2"/>
              </a:solidFill>
              <a:latin typeface="Arial MT Bl" charset="0"/>
            </a:endParaRPr>
          </a:p>
        </p:txBody>
      </p:sp>
      <p:sp>
        <p:nvSpPr>
          <p:cNvPr id="71686" name="Text Box 6"/>
          <p:cNvSpPr txBox="1">
            <a:spLocks noChangeArrowheads="1"/>
          </p:cNvSpPr>
          <p:nvPr/>
        </p:nvSpPr>
        <p:spPr bwMode="auto">
          <a:xfrm>
            <a:off x="346720" y="188640"/>
            <a:ext cx="8401744" cy="1754326"/>
          </a:xfrm>
          <a:prstGeom prst="rect">
            <a:avLst/>
          </a:prstGeom>
          <a:noFill/>
          <a:ln w="9525">
            <a:noFill/>
            <a:miter lim="800000"/>
            <a:headEnd/>
            <a:tailEnd/>
          </a:ln>
          <a:effectLst/>
        </p:spPr>
        <p:txBody>
          <a:bodyPr wrap="square">
            <a:spAutoFit/>
          </a:bodyPr>
          <a:lstStyle/>
          <a:p>
            <a:pPr>
              <a:spcBef>
                <a:spcPct val="50000"/>
              </a:spcBef>
            </a:pPr>
            <a:r>
              <a:rPr lang="en-US" b="1" dirty="0"/>
              <a:t>A book store manager is purchasing new bookcases. The store needs 320 feet of shelf space. Bookcase A provides 32 ft of shelf space and costs $200. Bookcase B provides 16 ft of shelf space and costs $125. Because of space restrictions, the store has room for at most 8 of bookcase A and 12 of bookcase B. How many of each type of bookcase should the manager purchase to minimize the cost? </a:t>
            </a:r>
          </a:p>
        </p:txBody>
      </p:sp>
      <p:pic>
        <p:nvPicPr>
          <p:cNvPr id="5" name="Picture 33" descr="cio1a"/>
          <p:cNvPicPr>
            <a:picLocks noChangeAspect="1" noChangeArrowheads="1"/>
          </p:cNvPicPr>
          <p:nvPr/>
        </p:nvPicPr>
        <p:blipFill>
          <a:blip r:embed="rId3" cstate="print"/>
          <a:stretch>
            <a:fillRect/>
          </a:stretch>
        </p:blipFill>
        <p:spPr>
          <a:xfrm>
            <a:off x="4151362" y="1856234"/>
            <a:ext cx="5029150" cy="5029150"/>
          </a:xfrm>
          <a:prstGeom prst="rect">
            <a:avLst/>
          </a:prstGeom>
          <a:noFill/>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27384"/>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dirty="0">
                <a:solidFill>
                  <a:srgbClr val="006699"/>
                </a:solidFill>
                <a:latin typeface="Arial Black" pitchFamily="34" charset="0"/>
              </a:rPr>
              <a:t>Lesson Quiz</a:t>
            </a:r>
          </a:p>
        </p:txBody>
      </p:sp>
      <p:sp>
        <p:nvSpPr>
          <p:cNvPr id="17411" name="Text Box 3"/>
          <p:cNvSpPr txBox="1">
            <a:spLocks noChangeArrowheads="1"/>
          </p:cNvSpPr>
          <p:nvPr/>
        </p:nvSpPr>
        <p:spPr bwMode="auto">
          <a:xfrm>
            <a:off x="381000" y="332656"/>
            <a:ext cx="8229600" cy="2031325"/>
          </a:xfrm>
          <a:prstGeom prst="rect">
            <a:avLst/>
          </a:prstGeom>
          <a:noFill/>
          <a:ln w="9525">
            <a:noFill/>
            <a:miter lim="800000"/>
            <a:headEnd/>
            <a:tailEnd/>
          </a:ln>
          <a:effectLst/>
        </p:spPr>
        <p:txBody>
          <a:bodyPr wrap="square" anchor="ctr">
            <a:spAutoFit/>
          </a:bodyPr>
          <a:lstStyle/>
          <a:p>
            <a:pPr marL="403225" indent="-403225" eaLnBrk="0" hangingPunct="0">
              <a:spcBef>
                <a:spcPct val="50000"/>
              </a:spcBef>
              <a:tabLst>
                <a:tab pos="403225" algn="l"/>
              </a:tabLst>
            </a:pPr>
            <a:r>
              <a:rPr lang="en-US" b="1" dirty="0"/>
              <a:t>1. </a:t>
            </a:r>
            <a:r>
              <a:rPr lang="en-US" dirty="0"/>
              <a:t>Ace Guitars produces acoustic and electric guitars. Each acoustic guitar yields a profit of $30, and requires 2 work hours in factory A and 4 work hours in factory B. Each electric guitar yields a profit of $50 and requires 4 work hours in factory A and 3 work hours in factory B. Each factory operates for at most 10 hours each day. Graph the feasible region. Then, find the number of each type of guitar that should be produced each day to maximize the company’s profits.</a:t>
            </a:r>
          </a:p>
        </p:txBody>
      </p:sp>
      <p:pic>
        <p:nvPicPr>
          <p:cNvPr id="4" name="Picture 7" descr="lesson quiz 1"/>
          <p:cNvPicPr>
            <a:picLocks noChangeAspect="1" noChangeArrowheads="1"/>
          </p:cNvPicPr>
          <p:nvPr/>
        </p:nvPicPr>
        <p:blipFill>
          <a:blip r:embed="rId3" cstate="print"/>
          <a:srcRect/>
          <a:stretch>
            <a:fillRect/>
          </a:stretch>
        </p:blipFill>
        <p:spPr>
          <a:xfrm>
            <a:off x="5088954" y="2721818"/>
            <a:ext cx="4019550" cy="4019550"/>
          </a:xfrm>
          <a:prstGeom prst="rect">
            <a:avLst/>
          </a:prstGeom>
          <a:noFill/>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TotalTime>
  <Words>521</Words>
  <Application>Microsoft Office PowerPoint</Application>
  <PresentationFormat>On-screen Show (4:3)</PresentationFormat>
  <Paragraphs>41</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3.4 Review of Linear Programming</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3.4 Review of Linear Programming</dc:title>
  <dc:creator>admin</dc:creator>
  <cp:lastModifiedBy>admin</cp:lastModifiedBy>
  <cp:revision>1</cp:revision>
  <dcterms:created xsi:type="dcterms:W3CDTF">2011-12-16T05:40:56Z</dcterms:created>
  <dcterms:modified xsi:type="dcterms:W3CDTF">2011-12-16T05:49:50Z</dcterms:modified>
</cp:coreProperties>
</file>