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1" r:id="rId3"/>
    <p:sldId id="263" r:id="rId4"/>
    <p:sldId id="257" r:id="rId5"/>
    <p:sldId id="264" r:id="rId6"/>
    <p:sldId id="260" r:id="rId7"/>
    <p:sldId id="266" r:id="rId8"/>
    <p:sldId id="268" r:id="rId9"/>
    <p:sldId id="262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DA186-B49E-4051-A91A-44F235AF7845}" type="datetimeFigureOut">
              <a:rPr lang="en-CA" smtClean="0"/>
              <a:t>15/11/2011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D3E95-CC3C-460C-B7E0-83DAB6358960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DC05A-202E-4D16-BEAB-13F205653076}" type="datetimeFigureOut">
              <a:rPr lang="en-CA" smtClean="0"/>
              <a:t>15/11/2011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B0023-B3E1-4C0B-A5C9-056FB0F6D887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E15181-1665-457B-90C9-ED2BC44EB01E}" type="slidenum">
              <a:rPr lang="en-US"/>
              <a:pPr/>
              <a:t>10</a:t>
            </a:fld>
            <a:endParaRPr lang="en-US"/>
          </a:p>
        </p:txBody>
      </p:sp>
      <p:sp>
        <p:nvSpPr>
          <p:cNvPr id="103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437FBD-79F6-4304-8D59-5499B29FDFF4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7E9421-62FB-4FF6-886C-4B1398C7A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437FBD-79F6-4304-8D59-5499B29FDFF4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E9421-62FB-4FF6-886C-4B1398C7A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437FBD-79F6-4304-8D59-5499B29FDFF4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E9421-62FB-4FF6-886C-4B1398C7A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437FBD-79F6-4304-8D59-5499B29FDFF4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E9421-62FB-4FF6-886C-4B1398C7AF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437FBD-79F6-4304-8D59-5499B29FDFF4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E9421-62FB-4FF6-886C-4B1398C7AF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437FBD-79F6-4304-8D59-5499B29FDFF4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E9421-62FB-4FF6-886C-4B1398C7AF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437FBD-79F6-4304-8D59-5499B29FDFF4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E9421-62FB-4FF6-886C-4B1398C7A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437FBD-79F6-4304-8D59-5499B29FDFF4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E9421-62FB-4FF6-886C-4B1398C7AF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437FBD-79F6-4304-8D59-5499B29FDFF4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E9421-62FB-4FF6-886C-4B1398C7A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0437FBD-79F6-4304-8D59-5499B29FDFF4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E9421-62FB-4FF6-886C-4B1398C7A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437FBD-79F6-4304-8D59-5499B29FDFF4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7E9421-62FB-4FF6-886C-4B1398C7AF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437FBD-79F6-4304-8D59-5499B29FDFF4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7E9421-62FB-4FF6-886C-4B1398C7A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planetpinkngreen.com/wp-content/uploads/2009/04/gallery_groof7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991562"/>
          </a:xfrm>
        </p:spPr>
        <p:txBody>
          <a:bodyPr/>
          <a:lstStyle/>
          <a:p>
            <a:r>
              <a:rPr lang="en-US" dirty="0" smtClean="0"/>
              <a:t>3.4 </a:t>
            </a:r>
            <a:r>
              <a:rPr lang="en-US" dirty="0" smtClean="0">
                <a:solidFill>
                  <a:srgbClr val="7030A0"/>
                </a:solidFill>
              </a:rPr>
              <a:t>Linear Programming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381000" y="2286000"/>
            <a:ext cx="8305800" cy="6858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200" dirty="0"/>
              <a:t>Solve </a:t>
            </a:r>
            <a:r>
              <a:rPr lang="en-US" altLang="en-US" sz="3200" dirty="0">
                <a:solidFill>
                  <a:srgbClr val="7030A0"/>
                </a:solidFill>
              </a:rPr>
              <a:t>linear programming </a:t>
            </a:r>
            <a:r>
              <a:rPr lang="en-US" altLang="en-US" sz="3200" dirty="0"/>
              <a:t>problems.</a:t>
            </a:r>
            <a:r>
              <a:rPr lang="en-US" altLang="en-US" sz="3200" dirty="0">
                <a:latin typeface="Arial" charset="0"/>
              </a:rPr>
              <a:t> </a:t>
            </a: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0" y="1600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3600" i="1">
                <a:solidFill>
                  <a:srgbClr val="FF6600"/>
                </a:solidFill>
                <a:latin typeface="Arial Black" pitchFamily="34" charset="0"/>
              </a:rPr>
              <a:t>Objective</a:t>
            </a:r>
            <a:endParaRPr lang="en-US" altLang="en-US" sz="3600" i="1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381000" y="3733800"/>
            <a:ext cx="8382000" cy="2743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sz="3200" dirty="0">
                <a:solidFill>
                  <a:srgbClr val="7030A0"/>
                </a:solidFill>
              </a:rPr>
              <a:t>linear programming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3200" dirty="0">
                <a:solidFill>
                  <a:srgbClr val="FF0000"/>
                </a:solidFill>
              </a:rPr>
              <a:t>constraint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3200" dirty="0">
                <a:solidFill>
                  <a:srgbClr val="00B0F0"/>
                </a:solidFill>
              </a:rPr>
              <a:t>feasible region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3200" dirty="0">
                <a:solidFill>
                  <a:srgbClr val="00B050"/>
                </a:solidFill>
              </a:rPr>
              <a:t>objective function</a:t>
            </a:r>
          </a:p>
          <a:p>
            <a:pPr marL="342900" indent="-342900">
              <a:spcBef>
                <a:spcPct val="20000"/>
              </a:spcBef>
            </a:pPr>
            <a:endParaRPr lang="en-US" altLang="en-US" sz="3200" dirty="0">
              <a:latin typeface="Arial" charset="0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0" y="30480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3600" i="1" dirty="0">
                <a:solidFill>
                  <a:srgbClr val="FF0000"/>
                </a:solidFill>
                <a:latin typeface="Arial Black" pitchFamily="34" charset="0"/>
              </a:rPr>
              <a:t>Vocabulary</a:t>
            </a:r>
            <a:endParaRPr lang="en-US" altLang="en-US" sz="3600" i="1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build="p" animBg="1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28600" y="609600"/>
            <a:ext cx="85058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dirty="0"/>
              <a:t>Sue manages a soccer club and must decide how many members to send to soccer camp. It costs $75 for each advanced player and $50 for each intermediate player. Sue can spend no more than $13,250. Sue must send at least 60 more advanced than intermediate players and a minimum of 80 advanced players. Find the number of each type of player Sue can send to camp to maximize the number of players at camp.</a:t>
            </a:r>
            <a:endParaRPr lang="en-US" altLang="en-US" dirty="0">
              <a:latin typeface="Times" pitchFamily="18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3: Problem-Solving Application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204" y="0"/>
            <a:ext cx="52659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6" descr="exampl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2590800"/>
            <a:ext cx="426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type of plants:</a:t>
            </a:r>
          </a:p>
          <a:p>
            <a:r>
              <a:rPr lang="en-US" dirty="0" smtClean="0"/>
              <a:t>Need to ask what are my </a:t>
            </a:r>
            <a:r>
              <a:rPr lang="en-US" dirty="0" smtClean="0">
                <a:solidFill>
                  <a:srgbClr val="00B050"/>
                </a:solidFill>
              </a:rPr>
              <a:t>objectives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constraints </a:t>
            </a:r>
          </a:p>
          <a:p>
            <a:r>
              <a:rPr lang="en-US" dirty="0" smtClean="0"/>
              <a:t>Need to think about price, the amount of water required, and the amount of CO₂ absorbed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3250" name="Picture 2" descr="http://www.scholtensroofing.com/images/Green_Roofing_Vancou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76750" cy="3352800"/>
          </a:xfrm>
          <a:prstGeom prst="rect">
            <a:avLst/>
          </a:prstGeom>
          <a:noFill/>
        </p:spPr>
      </p:pic>
      <p:pic>
        <p:nvPicPr>
          <p:cNvPr id="53252" name="Picture 4" descr="http://www.worldchanging.com/green%20roof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447800"/>
            <a:ext cx="3333750" cy="2505075"/>
          </a:xfrm>
          <a:prstGeom prst="rect">
            <a:avLst/>
          </a:prstGeom>
          <a:noFill/>
        </p:spPr>
      </p:pic>
      <p:pic>
        <p:nvPicPr>
          <p:cNvPr id="53254" name="Picture 6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0"/>
            <a:ext cx="4023360" cy="30364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Linear programming </a:t>
            </a:r>
            <a:r>
              <a:rPr lang="en-US" dirty="0" smtClean="0"/>
              <a:t>is a method of finding a maximum or minimum value of an </a:t>
            </a:r>
            <a:r>
              <a:rPr lang="en-US" dirty="0" smtClean="0">
                <a:solidFill>
                  <a:srgbClr val="00B050"/>
                </a:solidFill>
              </a:rPr>
              <a:t>objective  function</a:t>
            </a:r>
            <a:r>
              <a:rPr lang="en-US" dirty="0" smtClean="0"/>
              <a:t> that satisfies a given set of conditions called </a:t>
            </a:r>
            <a:r>
              <a:rPr lang="en-US" dirty="0" smtClean="0">
                <a:solidFill>
                  <a:srgbClr val="FF0000"/>
                </a:solidFill>
              </a:rPr>
              <a:t>constraints</a:t>
            </a:r>
          </a:p>
          <a:p>
            <a:endParaRPr lang="en-US" dirty="0" smtClean="0"/>
          </a:p>
          <a:p>
            <a:r>
              <a:rPr lang="en-US" dirty="0" smtClean="0"/>
              <a:t>“My </a:t>
            </a:r>
            <a:r>
              <a:rPr lang="en-US" dirty="0" smtClean="0">
                <a:solidFill>
                  <a:srgbClr val="00B050"/>
                </a:solidFill>
              </a:rPr>
              <a:t>objective</a:t>
            </a:r>
            <a:r>
              <a:rPr lang="en-US" dirty="0" smtClean="0"/>
              <a:t> (what I want) is to absorb as much CO₂ as possible BUT I have certain </a:t>
            </a:r>
            <a:r>
              <a:rPr lang="en-US" dirty="0" smtClean="0">
                <a:solidFill>
                  <a:srgbClr val="FF0000"/>
                </a:solidFill>
              </a:rPr>
              <a:t>constraints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Linear Programming </a:t>
            </a:r>
            <a:r>
              <a:rPr lang="en-US" dirty="0" smtClean="0"/>
              <a:t>Definition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Gillian is planning a green roof that will cover up to 600 square feet using either blue lagoon sedum and raspberry red sedum. 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Each blue sedum will cover 1.2 square feet. Each raspberry red sedum will cover 2 square feet. Each plant cost $2.50, and Gillian must spend less than $1000. Gillian wants to maximize </a:t>
            </a:r>
            <a:r>
              <a:rPr lang="en-US" sz="1800" dirty="0" smtClean="0"/>
              <a:t>CO₂ absorption. </a:t>
            </a:r>
          </a:p>
          <a:p>
            <a:pPr>
              <a:buNone/>
            </a:pPr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rmAutofit/>
          </a:bodyPr>
          <a:lstStyle/>
          <a:p>
            <a:r>
              <a:rPr lang="en-US" sz="2700" dirty="0" smtClean="0"/>
              <a:t>Let’s Learn Linear Programming!! Example 1:</a:t>
            </a:r>
            <a:endParaRPr lang="en-US" sz="2700" dirty="0"/>
          </a:p>
        </p:txBody>
      </p:sp>
      <p:pic>
        <p:nvPicPr>
          <p:cNvPr id="4" name="Picture 2" descr="http://www.sedumphotos.net/d/5363-2/Sedum+spurium+Purpurkissen+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371600"/>
            <a:ext cx="2514600" cy="1885950"/>
          </a:xfrm>
          <a:prstGeom prst="rect">
            <a:avLst/>
          </a:prstGeom>
          <a:noFill/>
        </p:spPr>
      </p:pic>
      <p:pic>
        <p:nvPicPr>
          <p:cNvPr id="5" name="Picture 4" descr="http://www.shady-grove-gardens.com/images/amsoniaweb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295400"/>
            <a:ext cx="3276600" cy="2203514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5600700" y="3467100"/>
            <a:ext cx="2667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we want?</a:t>
            </a:r>
          </a:p>
          <a:p>
            <a:r>
              <a:rPr lang="en-US" dirty="0" smtClean="0"/>
              <a:t>A: To maximize CO₂</a:t>
            </a:r>
          </a:p>
          <a:p>
            <a:r>
              <a:rPr lang="en-US" dirty="0" smtClean="0"/>
              <a:t>Formula for total CO₂?</a:t>
            </a:r>
          </a:p>
          <a:p>
            <a:r>
              <a:rPr lang="en-US" dirty="0" smtClean="0"/>
              <a:t>A: </a:t>
            </a:r>
            <a:r>
              <a:rPr lang="en-US" dirty="0" smtClean="0">
                <a:solidFill>
                  <a:srgbClr val="00B050"/>
                </a:solidFill>
              </a:rPr>
              <a:t>C=1.4b+2.1r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Objective Function 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What do we need to know?</a:t>
            </a:r>
          </a:p>
          <a:p>
            <a:r>
              <a:rPr lang="en-US" dirty="0" smtClean="0"/>
              <a:t>A:How much of each plants to use</a:t>
            </a:r>
          </a:p>
          <a:p>
            <a:r>
              <a:rPr lang="en-US" dirty="0" smtClean="0"/>
              <a:t>What are our constraints?</a:t>
            </a:r>
          </a:p>
          <a:p>
            <a:pPr lvl="1">
              <a:buNone/>
            </a:pPr>
            <a:r>
              <a:rPr lang="en-US" dirty="0" smtClean="0"/>
              <a:t>Let’s look back at the question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yourself: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524500" y="-800100"/>
            <a:ext cx="2819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*Notice that all the </a:t>
            </a:r>
            <a:r>
              <a:rPr lang="en-US" dirty="0" smtClean="0">
                <a:solidFill>
                  <a:srgbClr val="FF0000"/>
                </a:solidFill>
              </a:rPr>
              <a:t>constraints </a:t>
            </a:r>
            <a:r>
              <a:rPr lang="en-US" dirty="0" smtClean="0"/>
              <a:t> involve the same variables</a:t>
            </a:r>
          </a:p>
          <a:p>
            <a:pPr>
              <a:buNone/>
            </a:pPr>
            <a:r>
              <a:rPr lang="en-US" dirty="0" smtClean="0"/>
              <a:t>*We can use the graph of these </a:t>
            </a:r>
            <a:r>
              <a:rPr lang="en-US" dirty="0" smtClean="0">
                <a:solidFill>
                  <a:srgbClr val="FF0000"/>
                </a:solidFill>
              </a:rPr>
              <a:t>constraints</a:t>
            </a:r>
            <a:r>
              <a:rPr lang="en-US" dirty="0" smtClean="0"/>
              <a:t> to find the number of each types of plants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Inequalities of the Constraints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5200" y="762000"/>
            <a:ext cx="5562600" cy="1511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1800" dirty="0" smtClean="0"/>
              <a:t>*</a:t>
            </a:r>
            <a:r>
              <a:rPr lang="en-CA" sz="1800" dirty="0" smtClean="0">
                <a:solidFill>
                  <a:srgbClr val="00B0F0"/>
                </a:solidFill>
              </a:rPr>
              <a:t>Feasible Region</a:t>
            </a:r>
            <a:r>
              <a:rPr lang="en-CA" sz="1800" dirty="0" smtClean="0"/>
              <a:t>?</a:t>
            </a:r>
          </a:p>
          <a:p>
            <a:pPr>
              <a:buNone/>
            </a:pPr>
            <a:r>
              <a:rPr lang="en-CA" sz="1800" dirty="0" smtClean="0"/>
              <a:t>	b- and r- values that satisfy the inequalities</a:t>
            </a:r>
            <a:endParaRPr lang="en-CA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411162"/>
          </a:xfrm>
        </p:spPr>
        <p:txBody>
          <a:bodyPr>
            <a:normAutofit fontScale="90000"/>
          </a:bodyPr>
          <a:lstStyle/>
          <a:p>
            <a:r>
              <a:rPr lang="en-CA" sz="2700" dirty="0" smtClean="0"/>
              <a:t>Graphing of the </a:t>
            </a:r>
            <a:r>
              <a:rPr lang="en-CA" sz="2700" dirty="0" smtClean="0">
                <a:solidFill>
                  <a:srgbClr val="FF0000"/>
                </a:solidFill>
              </a:rPr>
              <a:t>Constraints</a:t>
            </a:r>
            <a:r>
              <a:rPr lang="en-CA" sz="2700" dirty="0" smtClean="0"/>
              <a:t>: The </a:t>
            </a:r>
            <a:r>
              <a:rPr lang="en-CA" sz="2700" dirty="0" smtClean="0">
                <a:solidFill>
                  <a:srgbClr val="00B0F0"/>
                </a:solidFill>
              </a:rPr>
              <a:t>Feasible Region</a:t>
            </a:r>
            <a:endParaRPr lang="en-CA" sz="2700" dirty="0">
              <a:solidFill>
                <a:srgbClr val="00B0F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14343" y="346425"/>
            <a:ext cx="271462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3429000"/>
            <a:ext cx="8229600" cy="3124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CA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BUT…….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CA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 combination of b and r (which point) would maximize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CO₂ absorption (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Vertex Principle of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Linear Programming</a:t>
            </a:r>
            <a:r>
              <a:rPr kumimoji="0" lang="en-CA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CA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CA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an </a:t>
            </a:r>
            <a:r>
              <a:rPr kumimoji="0" lang="en-CA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 function </a:t>
            </a:r>
            <a:r>
              <a:rPr kumimoji="0" lang="en-CA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 a maximum or minimum value, it must occur at one or more of the vertices of the </a:t>
            </a:r>
            <a:r>
              <a:rPr kumimoji="0" lang="en-CA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feasible region</a:t>
            </a:r>
            <a:r>
              <a:rPr kumimoji="0" lang="en-CA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CA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rame 5"/>
          <p:cNvSpPr/>
          <p:nvPr/>
        </p:nvSpPr>
        <p:spPr>
          <a:xfrm>
            <a:off x="685800" y="4495800"/>
            <a:ext cx="5410200" cy="609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uiExpand="1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C=1.4b+2.1r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 smtClean="0"/>
              <a:t>Test the Vertices Points of the </a:t>
            </a:r>
            <a:r>
              <a:rPr lang="en-CA" sz="3200" dirty="0" smtClean="0">
                <a:solidFill>
                  <a:srgbClr val="00B0F0"/>
                </a:solidFill>
              </a:rPr>
              <a:t>Feasible Region</a:t>
            </a:r>
            <a:r>
              <a:rPr lang="en-CA" sz="3200" dirty="0" smtClean="0"/>
              <a:t> In the </a:t>
            </a:r>
            <a:r>
              <a:rPr lang="en-CA" sz="3200" dirty="0" smtClean="0">
                <a:solidFill>
                  <a:srgbClr val="00B050"/>
                </a:solidFill>
              </a:rPr>
              <a:t>Objective Function</a:t>
            </a:r>
            <a:endParaRPr lang="en-CA" sz="3200" dirty="0">
              <a:solidFill>
                <a:srgbClr val="00B05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767387" y="1243013"/>
            <a:ext cx="271462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inequalities for all the </a:t>
            </a:r>
            <a:r>
              <a:rPr lang="en-US" dirty="0" smtClean="0">
                <a:solidFill>
                  <a:srgbClr val="FF0000"/>
                </a:solidFill>
              </a:rPr>
              <a:t>constraints</a:t>
            </a:r>
          </a:p>
          <a:p>
            <a:r>
              <a:rPr lang="en-US" dirty="0" smtClean="0"/>
              <a:t>Graph the </a:t>
            </a:r>
            <a:r>
              <a:rPr lang="en-US" dirty="0" smtClean="0">
                <a:solidFill>
                  <a:srgbClr val="FF0000"/>
                </a:solidFill>
              </a:rPr>
              <a:t>constraints</a:t>
            </a:r>
            <a:r>
              <a:rPr lang="en-US" dirty="0" smtClean="0"/>
              <a:t> inequalities to find the </a:t>
            </a:r>
            <a:r>
              <a:rPr lang="en-US" dirty="0" smtClean="0">
                <a:solidFill>
                  <a:srgbClr val="00B0F0"/>
                </a:solidFill>
              </a:rPr>
              <a:t>feasible region</a:t>
            </a:r>
          </a:p>
          <a:p>
            <a:r>
              <a:rPr lang="en-US" dirty="0" smtClean="0"/>
              <a:t>Write an equation for the </a:t>
            </a:r>
            <a:r>
              <a:rPr lang="en-US" dirty="0" smtClean="0">
                <a:solidFill>
                  <a:srgbClr val="00B050"/>
                </a:solidFill>
              </a:rPr>
              <a:t>objective</a:t>
            </a:r>
          </a:p>
          <a:p>
            <a:r>
              <a:rPr lang="en-US" dirty="0" smtClean="0"/>
              <a:t>Substitute the vertices points from the </a:t>
            </a:r>
            <a:r>
              <a:rPr lang="en-US" dirty="0" smtClean="0">
                <a:solidFill>
                  <a:srgbClr val="00B0F0"/>
                </a:solidFill>
              </a:rPr>
              <a:t>feasible region </a:t>
            </a:r>
            <a:r>
              <a:rPr lang="en-US" dirty="0" smtClean="0"/>
              <a:t>into the </a:t>
            </a:r>
            <a:r>
              <a:rPr lang="en-US" dirty="0" smtClean="0">
                <a:solidFill>
                  <a:srgbClr val="00B050"/>
                </a:solidFill>
              </a:rPr>
              <a:t>objective function </a:t>
            </a:r>
          </a:p>
          <a:p>
            <a:r>
              <a:rPr lang="en-US" dirty="0" smtClean="0"/>
              <a:t>Determine which point maximized or minimized your </a:t>
            </a:r>
            <a:r>
              <a:rPr lang="en-US" dirty="0" smtClean="0">
                <a:solidFill>
                  <a:srgbClr val="00B050"/>
                </a:solidFill>
              </a:rPr>
              <a:t>objective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Steps to Maximizing or Minimizing an </a:t>
            </a:r>
            <a:r>
              <a:rPr lang="en-US" sz="3200" dirty="0" smtClean="0">
                <a:solidFill>
                  <a:srgbClr val="00B050"/>
                </a:solidFill>
              </a:rPr>
              <a:t>Objective Function</a:t>
            </a:r>
            <a:r>
              <a:rPr lang="en-US" sz="3200" dirty="0" smtClean="0"/>
              <a:t>: </a:t>
            </a:r>
            <a:r>
              <a:rPr lang="en-US" sz="3200" dirty="0" smtClean="0">
                <a:solidFill>
                  <a:srgbClr val="7030A0"/>
                </a:solidFill>
              </a:rPr>
              <a:t>Linear Programming 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309</TotalTime>
  <Words>476</Words>
  <Application>Microsoft Office PowerPoint</Application>
  <PresentationFormat>On-screen Show (4:3)</PresentationFormat>
  <Paragraphs>72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3.4 Linear Programming</vt:lpstr>
      <vt:lpstr>Slide 2</vt:lpstr>
      <vt:lpstr>Linear Programming Definition</vt:lpstr>
      <vt:lpstr>Let’s Learn Linear Programming!! Example 1:</vt:lpstr>
      <vt:lpstr>Ask yourself:</vt:lpstr>
      <vt:lpstr>Inequalities of the Constraints</vt:lpstr>
      <vt:lpstr>Graphing of the Constraints: The Feasible Region</vt:lpstr>
      <vt:lpstr>Test the Vertices Points of the Feasible Region In the Objective Function</vt:lpstr>
      <vt:lpstr>Steps to Maximizing or Minimizing an Objective Function: Linear Programming 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3.4 Linear Programming</dc:title>
  <dc:creator>ASB</dc:creator>
  <cp:lastModifiedBy>admin</cp:lastModifiedBy>
  <cp:revision>32</cp:revision>
  <dcterms:created xsi:type="dcterms:W3CDTF">2010-12-01T05:26:39Z</dcterms:created>
  <dcterms:modified xsi:type="dcterms:W3CDTF">2011-11-16T05:46:49Z</dcterms:modified>
</cp:coreProperties>
</file>