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91" r:id="rId2"/>
    <p:sldId id="266" r:id="rId3"/>
    <p:sldId id="267" r:id="rId4"/>
    <p:sldId id="275" r:id="rId5"/>
    <p:sldId id="277" r:id="rId6"/>
    <p:sldId id="263" r:id="rId7"/>
    <p:sldId id="265" r:id="rId8"/>
    <p:sldId id="271" r:id="rId9"/>
    <p:sldId id="273" r:id="rId10"/>
    <p:sldId id="284" r:id="rId11"/>
    <p:sldId id="285" r:id="rId12"/>
    <p:sldId id="286" r:id="rId13"/>
    <p:sldId id="287" r:id="rId14"/>
    <p:sldId id="288" r:id="rId15"/>
    <p:sldId id="289"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9C91A1-69C2-4A42-8911-BDC21A314477}" type="datetimeFigureOut">
              <a:rPr lang="en-CA" smtClean="0"/>
              <a:pPr/>
              <a:t>19/12/2011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9AA03-C6F0-4C9A-BCF3-14B29D4BDA8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CC22BE-E8E2-4F0D-AD4A-745247A60101}" type="slidenum">
              <a:rPr lang="en-US"/>
              <a:pPr/>
              <a:t>2</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49386-3B66-455D-9C6A-2284D4D1D04D}" type="slidenum">
              <a:rPr lang="en-US"/>
              <a:pPr/>
              <a:t>11</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2703AD-8DE9-483A-B76A-31B1B95F860C}" type="slidenum">
              <a:rPr lang="en-US"/>
              <a:pPr/>
              <a:t>12</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87681C-9587-4D1D-BD88-4F78E3CA6D32}" type="slidenum">
              <a:rPr lang="en-US"/>
              <a:pPr/>
              <a:t>13</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35636-A32A-48C9-8034-87BF92FCEDE4}" type="slidenum">
              <a:rPr lang="en-US"/>
              <a:pPr/>
              <a:t>14</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4AE0C-07E1-43B0-A183-ADD1BEFD0CE8}" type="slidenum">
              <a:rPr lang="en-US"/>
              <a:pPr/>
              <a:t>15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94AED2-D972-4E04-9CF1-0EA18D3AF3B2}" type="slidenum">
              <a:rPr lang="en-US"/>
              <a:pPr/>
              <a:t>16</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3CA09D-1F43-418A-AA1B-68F92DDF2336}" type="slidenum">
              <a:rPr lang="en-US"/>
              <a:pPr/>
              <a:t>3</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8FBBF-1D29-417A-B3E7-495D69A7E506}" type="slidenum">
              <a:rPr lang="en-US"/>
              <a:pPr/>
              <a:t>4</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61A65-395C-44AB-8AF7-AE261AFF4AF0}" type="slidenum">
              <a:rPr lang="en-US"/>
              <a:pPr/>
              <a:t>5</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20B55-247F-4FB6-B5A6-6C95FABCBA7D}" type="slidenum">
              <a:rPr lang="en-US"/>
              <a:pPr/>
              <a:t>6</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AE6FC2-8826-4826-A246-DC52F181DFF4}" type="slidenum">
              <a:rPr lang="en-US"/>
              <a:pPr/>
              <a:t>7</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B40E10-8842-48F6-A673-4957A104559E}" type="slidenum">
              <a:rPr lang="en-US"/>
              <a:pPr/>
              <a:t>8</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9EA34-84C8-4291-9DA8-973CCE835FFE}" type="slidenum">
              <a:rPr lang="en-US"/>
              <a:pPr/>
              <a:t>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1DA03-0E15-4AD2-A433-D9EE4F23E951}" type="slidenum">
              <a:rPr lang="en-US"/>
              <a:pPr/>
              <a:t>10</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8B07131-DFCA-414D-8CF7-6CD6680B24D8}" type="datetimeFigureOut">
              <a:rPr lang="en-CA" smtClean="0"/>
              <a:pPr/>
              <a:t>19/12/2011</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7D7FD09-721E-4F62-AA0D-22E2B0BF349B}"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B07131-DFCA-414D-8CF7-6CD6680B24D8}" type="datetimeFigureOut">
              <a:rPr lang="en-CA" smtClean="0"/>
              <a:pPr/>
              <a:t>19/12/2011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D7FD09-721E-4F62-AA0D-22E2B0BF349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B07131-DFCA-414D-8CF7-6CD6680B24D8}" type="datetimeFigureOut">
              <a:rPr lang="en-CA" smtClean="0"/>
              <a:pPr/>
              <a:t>19/12/2011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D7FD09-721E-4F62-AA0D-22E2B0BF349B}"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90D7B619-5EEA-4B84-AE9E-66468054C0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8B07131-DFCA-414D-8CF7-6CD6680B24D8}" type="datetimeFigureOut">
              <a:rPr lang="en-CA" smtClean="0"/>
              <a:pPr/>
              <a:t>19/12/2011</a:t>
            </a:fld>
            <a:endParaRPr lang="en-CA"/>
          </a:p>
        </p:txBody>
      </p:sp>
      <p:sp>
        <p:nvSpPr>
          <p:cNvPr id="9" name="Slide Number Placeholder 8"/>
          <p:cNvSpPr>
            <a:spLocks noGrp="1"/>
          </p:cNvSpPr>
          <p:nvPr>
            <p:ph type="sldNum" sz="quarter" idx="15"/>
          </p:nvPr>
        </p:nvSpPr>
        <p:spPr/>
        <p:txBody>
          <a:bodyPr rtlCol="0"/>
          <a:lstStyle/>
          <a:p>
            <a:fld id="{B7D7FD09-721E-4F62-AA0D-22E2B0BF349B}"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8B07131-DFCA-414D-8CF7-6CD6680B24D8}" type="datetimeFigureOut">
              <a:rPr lang="en-CA" smtClean="0"/>
              <a:pPr/>
              <a:t>19/12/2011</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7D7FD09-721E-4F62-AA0D-22E2B0BF349B}"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8B07131-DFCA-414D-8CF7-6CD6680B24D8}" type="datetimeFigureOut">
              <a:rPr lang="en-CA" smtClean="0"/>
              <a:pPr/>
              <a:t>19/12/2011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7D7FD09-721E-4F62-AA0D-22E2B0BF349B}"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8B07131-DFCA-414D-8CF7-6CD6680B24D8}" type="datetimeFigureOut">
              <a:rPr lang="en-CA" smtClean="0"/>
              <a:pPr/>
              <a:t>19/12/2011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7D7FD09-721E-4F62-AA0D-22E2B0BF349B}"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8B07131-DFCA-414D-8CF7-6CD6680B24D8}" type="datetimeFigureOut">
              <a:rPr lang="en-CA" smtClean="0"/>
              <a:pPr/>
              <a:t>19/12/2011</a:t>
            </a:fld>
            <a:endParaRPr lang="en-CA"/>
          </a:p>
        </p:txBody>
      </p:sp>
      <p:sp>
        <p:nvSpPr>
          <p:cNvPr id="7" name="Slide Number Placeholder 6"/>
          <p:cNvSpPr>
            <a:spLocks noGrp="1"/>
          </p:cNvSpPr>
          <p:nvPr>
            <p:ph type="sldNum" sz="quarter" idx="11"/>
          </p:nvPr>
        </p:nvSpPr>
        <p:spPr/>
        <p:txBody>
          <a:bodyPr rtlCol="0"/>
          <a:lstStyle/>
          <a:p>
            <a:fld id="{B7D7FD09-721E-4F62-AA0D-22E2B0BF349B}"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07131-DFCA-414D-8CF7-6CD6680B24D8}" type="datetimeFigureOut">
              <a:rPr lang="en-CA" smtClean="0"/>
              <a:pPr/>
              <a:t>19/12/2011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7D7FD09-721E-4F62-AA0D-22E2B0BF349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8B07131-DFCA-414D-8CF7-6CD6680B24D8}" type="datetimeFigureOut">
              <a:rPr lang="en-CA" smtClean="0"/>
              <a:pPr/>
              <a:t>19/12/2011</a:t>
            </a:fld>
            <a:endParaRPr lang="en-CA"/>
          </a:p>
        </p:txBody>
      </p:sp>
      <p:sp>
        <p:nvSpPr>
          <p:cNvPr id="22" name="Slide Number Placeholder 21"/>
          <p:cNvSpPr>
            <a:spLocks noGrp="1"/>
          </p:cNvSpPr>
          <p:nvPr>
            <p:ph type="sldNum" sz="quarter" idx="15"/>
          </p:nvPr>
        </p:nvSpPr>
        <p:spPr/>
        <p:txBody>
          <a:bodyPr rtlCol="0"/>
          <a:lstStyle/>
          <a:p>
            <a:fld id="{B7D7FD09-721E-4F62-AA0D-22E2B0BF349B}"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8B07131-DFCA-414D-8CF7-6CD6680B24D8}" type="datetimeFigureOut">
              <a:rPr lang="en-CA" smtClean="0"/>
              <a:pPr/>
              <a:t>19/12/2011</a:t>
            </a:fld>
            <a:endParaRPr lang="en-CA"/>
          </a:p>
        </p:txBody>
      </p:sp>
      <p:sp>
        <p:nvSpPr>
          <p:cNvPr id="18" name="Slide Number Placeholder 17"/>
          <p:cNvSpPr>
            <a:spLocks noGrp="1"/>
          </p:cNvSpPr>
          <p:nvPr>
            <p:ph type="sldNum" sz="quarter" idx="11"/>
          </p:nvPr>
        </p:nvSpPr>
        <p:spPr/>
        <p:txBody>
          <a:bodyPr rtlCol="0"/>
          <a:lstStyle/>
          <a:p>
            <a:fld id="{B7D7FD09-721E-4F62-AA0D-22E2B0BF349B}"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8B07131-DFCA-414D-8CF7-6CD6680B24D8}" type="datetimeFigureOut">
              <a:rPr lang="en-CA" smtClean="0"/>
              <a:pPr/>
              <a:t>19/12/2011</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7D7FD09-721E-4F62-AA0D-22E2B0BF349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595709"/>
            <a:ext cx="7772400" cy="685800"/>
          </a:xfrm>
        </p:spPr>
        <p:txBody>
          <a:bodyPr>
            <a:normAutofit fontScale="90000"/>
          </a:bodyPr>
          <a:lstStyle/>
          <a:p>
            <a:r>
              <a:rPr lang="en-CA" sz="3600" dirty="0" smtClean="0"/>
              <a:t>3.4 Review of Linear Programming</a:t>
            </a:r>
            <a:endParaRPr lang="en-CA" sz="3600" dirty="0"/>
          </a:p>
        </p:txBody>
      </p:sp>
      <p:sp>
        <p:nvSpPr>
          <p:cNvPr id="4" name="TextBox 3"/>
          <p:cNvSpPr txBox="1"/>
          <p:nvPr/>
        </p:nvSpPr>
        <p:spPr>
          <a:xfrm>
            <a:off x="2051720" y="1243781"/>
            <a:ext cx="6840760" cy="6001643"/>
          </a:xfrm>
          <a:prstGeom prst="rect">
            <a:avLst/>
          </a:prstGeom>
          <a:noFill/>
        </p:spPr>
        <p:txBody>
          <a:bodyPr wrap="square" rtlCol="0">
            <a:spAutoFit/>
          </a:bodyPr>
          <a:lstStyle/>
          <a:p>
            <a:r>
              <a:rPr lang="en-CA" sz="2400" dirty="0" smtClean="0"/>
              <a:t>Steps:</a:t>
            </a:r>
          </a:p>
          <a:p>
            <a:pPr marL="514350" indent="-514350">
              <a:buFont typeface="Arial" pitchFamily="34" charset="0"/>
              <a:buChar char="•"/>
            </a:pPr>
            <a:r>
              <a:rPr lang="en-CA" sz="2400" dirty="0" smtClean="0"/>
              <a:t>Write the </a:t>
            </a:r>
            <a:r>
              <a:rPr lang="en-CA" sz="2400" b="1" dirty="0" smtClean="0"/>
              <a:t>inequalities </a:t>
            </a:r>
            <a:r>
              <a:rPr lang="en-CA" sz="2400" dirty="0" smtClean="0"/>
              <a:t>(the constraints: keywords -</a:t>
            </a:r>
            <a:r>
              <a:rPr lang="en-CA" sz="2400" b="1" dirty="0" smtClean="0"/>
              <a:t>less than, at most</a:t>
            </a:r>
            <a:r>
              <a:rPr lang="en-CA" sz="2400" dirty="0" smtClean="0"/>
              <a:t>, etc)</a:t>
            </a:r>
          </a:p>
          <a:p>
            <a:pPr marL="514350" indent="-514350">
              <a:buFont typeface="Arial" pitchFamily="34" charset="0"/>
              <a:buChar char="•"/>
            </a:pPr>
            <a:endParaRPr lang="en-CA" sz="2400" dirty="0" smtClean="0"/>
          </a:p>
          <a:p>
            <a:pPr marL="514350" indent="-514350">
              <a:buFont typeface="Arial" pitchFamily="34" charset="0"/>
              <a:buChar char="•"/>
            </a:pPr>
            <a:r>
              <a:rPr lang="en-CA" sz="2400" dirty="0" smtClean="0"/>
              <a:t>Write the </a:t>
            </a:r>
            <a:r>
              <a:rPr lang="en-CA" sz="2400" b="1" dirty="0" smtClean="0"/>
              <a:t>objective function </a:t>
            </a:r>
            <a:r>
              <a:rPr lang="en-CA" sz="2400" dirty="0" smtClean="0"/>
              <a:t>(the </a:t>
            </a:r>
            <a:r>
              <a:rPr lang="en-CA" sz="2400" b="1" dirty="0" smtClean="0"/>
              <a:t>equation</a:t>
            </a:r>
            <a:r>
              <a:rPr lang="en-CA" sz="2400" dirty="0" smtClean="0"/>
              <a:t> for what I want to </a:t>
            </a:r>
            <a:r>
              <a:rPr lang="en-CA" sz="2400" b="1" dirty="0" smtClean="0"/>
              <a:t>maximize or minimize</a:t>
            </a:r>
            <a:r>
              <a:rPr lang="en-CA" sz="2400" dirty="0" smtClean="0"/>
              <a:t>)</a:t>
            </a:r>
          </a:p>
          <a:p>
            <a:pPr marL="514350" indent="-514350">
              <a:buFont typeface="Arial" pitchFamily="34" charset="0"/>
              <a:buChar char="•"/>
            </a:pPr>
            <a:endParaRPr lang="en-CA" sz="2400" dirty="0" smtClean="0"/>
          </a:p>
          <a:p>
            <a:pPr marL="514350" indent="-514350">
              <a:buFont typeface="Arial" pitchFamily="34" charset="0"/>
              <a:buChar char="•"/>
            </a:pPr>
            <a:r>
              <a:rPr lang="en-CA" sz="2400" b="1" dirty="0" smtClean="0"/>
              <a:t>Graph the inequalities </a:t>
            </a:r>
            <a:r>
              <a:rPr lang="en-CA" sz="2400" dirty="0" smtClean="0"/>
              <a:t>and highlight the </a:t>
            </a:r>
            <a:r>
              <a:rPr lang="en-CA" sz="2400" b="1" dirty="0" smtClean="0"/>
              <a:t>overlapping regions</a:t>
            </a:r>
          </a:p>
          <a:p>
            <a:pPr marL="514350" indent="-514350">
              <a:buFont typeface="Arial" pitchFamily="34" charset="0"/>
              <a:buChar char="•"/>
            </a:pPr>
            <a:endParaRPr lang="en-CA" sz="2400" b="1" dirty="0" smtClean="0"/>
          </a:p>
          <a:p>
            <a:pPr marL="514350" indent="-514350">
              <a:buFont typeface="Arial" pitchFamily="34" charset="0"/>
              <a:buChar char="•"/>
            </a:pPr>
            <a:r>
              <a:rPr lang="en-CA" sz="2400" dirty="0" smtClean="0"/>
              <a:t>Test the </a:t>
            </a:r>
            <a:r>
              <a:rPr lang="en-CA" sz="2400" b="1" dirty="0" smtClean="0"/>
              <a:t>objective equation </a:t>
            </a:r>
            <a:r>
              <a:rPr lang="en-CA" sz="2400" dirty="0" smtClean="0"/>
              <a:t>at the </a:t>
            </a:r>
            <a:r>
              <a:rPr lang="en-CA" sz="2400" b="1" dirty="0" smtClean="0"/>
              <a:t>vertices</a:t>
            </a:r>
            <a:r>
              <a:rPr lang="en-CA" sz="2400" dirty="0" smtClean="0"/>
              <a:t> of </a:t>
            </a:r>
            <a:r>
              <a:rPr lang="en-CA" sz="2400" b="1" dirty="0" smtClean="0"/>
              <a:t>feasible region </a:t>
            </a:r>
            <a:r>
              <a:rPr lang="en-CA" sz="2400" dirty="0" smtClean="0"/>
              <a:t>and determine </a:t>
            </a:r>
            <a:r>
              <a:rPr lang="en-CA" sz="2400" b="1" dirty="0" smtClean="0"/>
              <a:t>which </a:t>
            </a:r>
            <a:r>
              <a:rPr lang="en-CA" sz="2400" b="1" u="sng" dirty="0" smtClean="0"/>
              <a:t>point</a:t>
            </a:r>
            <a:r>
              <a:rPr lang="en-CA" sz="2400" b="1" dirty="0" smtClean="0"/>
              <a:t> maximizes or minimizes </a:t>
            </a:r>
            <a:r>
              <a:rPr lang="en-CA" sz="2400" dirty="0" smtClean="0"/>
              <a:t>the</a:t>
            </a:r>
            <a:r>
              <a:rPr lang="en-CA" sz="2400" b="1" dirty="0" smtClean="0"/>
              <a:t> objective</a:t>
            </a:r>
          </a:p>
          <a:p>
            <a:endParaRPr lang="en-CA" sz="2400" dirty="0"/>
          </a:p>
        </p:txBody>
      </p:sp>
      <p:sp>
        <p:nvSpPr>
          <p:cNvPr id="5" name="TextBox 4"/>
          <p:cNvSpPr txBox="1"/>
          <p:nvPr/>
        </p:nvSpPr>
        <p:spPr>
          <a:xfrm>
            <a:off x="2843808" y="159023"/>
            <a:ext cx="3960440" cy="461665"/>
          </a:xfrm>
          <a:prstGeom prst="rect">
            <a:avLst/>
          </a:prstGeom>
          <a:noFill/>
        </p:spPr>
        <p:txBody>
          <a:bodyPr wrap="square" rtlCol="0">
            <a:spAutoFit/>
          </a:bodyPr>
          <a:lstStyle/>
          <a:p>
            <a:r>
              <a:rPr lang="en-CA" sz="2400" dirty="0" smtClean="0">
                <a:solidFill>
                  <a:srgbClr val="FF0000"/>
                </a:solidFill>
              </a:rPr>
              <a:t>Answers</a:t>
            </a:r>
            <a:endParaRPr lang="en-CA" sz="2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4" name="Picture 4"/>
          <p:cNvPicPr>
            <a:picLocks noChangeAspect="1" noChangeArrowheads="1"/>
          </p:cNvPicPr>
          <p:nvPr/>
        </p:nvPicPr>
        <p:blipFill>
          <a:blip r:embed="rId3" cstate="print"/>
          <a:srcRect/>
          <a:stretch>
            <a:fillRect/>
          </a:stretch>
        </p:blipFill>
        <p:spPr bwMode="auto">
          <a:xfrm>
            <a:off x="1676400" y="914400"/>
            <a:ext cx="701675" cy="914400"/>
          </a:xfrm>
          <a:prstGeom prst="rect">
            <a:avLst/>
          </a:prstGeom>
          <a:noFill/>
          <a:ln w="9525">
            <a:noFill/>
            <a:miter lim="800000"/>
            <a:headEnd/>
            <a:tailEnd/>
          </a:ln>
          <a:effectLst/>
        </p:spPr>
      </p:pic>
      <p:sp>
        <p:nvSpPr>
          <p:cNvPr id="71685" name="Text Box 5"/>
          <p:cNvSpPr txBox="1">
            <a:spLocks noChangeArrowheads="1"/>
          </p:cNvSpPr>
          <p:nvPr/>
        </p:nvSpPr>
        <p:spPr bwMode="auto">
          <a:xfrm>
            <a:off x="0" y="9906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3 </a:t>
            </a:r>
            <a:endParaRPr lang="en-US" altLang="en-US" sz="2600">
              <a:solidFill>
                <a:schemeClr val="accent2"/>
              </a:solidFill>
              <a:latin typeface="Arial MT Bl" charset="0"/>
            </a:endParaRPr>
          </a:p>
        </p:txBody>
      </p:sp>
      <p:sp>
        <p:nvSpPr>
          <p:cNvPr id="71686" name="Text Box 6"/>
          <p:cNvSpPr txBox="1">
            <a:spLocks noChangeArrowheads="1"/>
          </p:cNvSpPr>
          <p:nvPr/>
        </p:nvSpPr>
        <p:spPr bwMode="auto">
          <a:xfrm>
            <a:off x="914400" y="1905000"/>
            <a:ext cx="7162800" cy="4108450"/>
          </a:xfrm>
          <a:prstGeom prst="rect">
            <a:avLst/>
          </a:prstGeom>
          <a:noFill/>
          <a:ln w="9525">
            <a:noFill/>
            <a:miter lim="800000"/>
            <a:headEnd/>
            <a:tailEnd/>
          </a:ln>
          <a:effectLst/>
        </p:spPr>
        <p:txBody>
          <a:bodyPr>
            <a:spAutoFit/>
          </a:bodyPr>
          <a:lstStyle/>
          <a:p>
            <a:pPr>
              <a:spcBef>
                <a:spcPct val="50000"/>
              </a:spcBef>
            </a:pPr>
            <a:r>
              <a:rPr lang="en-US" b="1"/>
              <a:t>A book store manager is purchasing new bookcases. The store needs 320 feet of shelf space. Bookcase A provides 32 ft of shelf space and costs $200. Bookcase B provides 16 ft of shelf space and costs $125. Because of space restrictions, the store has room for at most 8 of bookcase A and 12 of bookcase B. How many of each type of bookcase should the manager purchase to minimize the cost?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33400" y="1295400"/>
            <a:ext cx="5324475" cy="762000"/>
            <a:chOff x="180" y="2016"/>
            <a:chExt cx="3354" cy="480"/>
          </a:xfrm>
        </p:grpSpPr>
        <p:grpSp>
          <p:nvGrpSpPr>
            <p:cNvPr id="3" name="Group 3"/>
            <p:cNvGrpSpPr>
              <a:grpSpLocks/>
            </p:cNvGrpSpPr>
            <p:nvPr/>
          </p:nvGrpSpPr>
          <p:grpSpPr bwMode="auto">
            <a:xfrm>
              <a:off x="341" y="2016"/>
              <a:ext cx="480" cy="480"/>
              <a:chOff x="432" y="528"/>
              <a:chExt cx="480" cy="480"/>
            </a:xfrm>
          </p:grpSpPr>
          <p:pic>
            <p:nvPicPr>
              <p:cNvPr id="72708" name="Picture 4"/>
              <p:cNvPicPr>
                <a:picLocks noChangeAspect="1" noChangeArrowheads="1"/>
              </p:cNvPicPr>
              <p:nvPr/>
            </p:nvPicPr>
            <p:blipFill>
              <a:blip r:embed="rId3" cstate="print"/>
              <a:srcRect/>
              <a:stretch>
                <a:fillRect/>
              </a:stretch>
            </p:blipFill>
            <p:spPr bwMode="auto">
              <a:xfrm>
                <a:off x="432" y="528"/>
                <a:ext cx="480" cy="480"/>
              </a:xfrm>
              <a:prstGeom prst="rect">
                <a:avLst/>
              </a:prstGeom>
              <a:noFill/>
              <a:ln w="9525">
                <a:noFill/>
                <a:miter lim="800000"/>
                <a:headEnd/>
                <a:tailEnd/>
              </a:ln>
              <a:effectLst/>
            </p:spPr>
          </p:pic>
          <p:sp>
            <p:nvSpPr>
              <p:cNvPr id="72709" name="Text Box 5"/>
              <p:cNvSpPr txBox="1">
                <a:spLocks noChangeArrowheads="1"/>
              </p:cNvSpPr>
              <p:nvPr/>
            </p:nvSpPr>
            <p:spPr bwMode="auto">
              <a:xfrm>
                <a:off x="494" y="540"/>
                <a:ext cx="25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b="1">
                    <a:solidFill>
                      <a:schemeClr val="bg1"/>
                    </a:solidFill>
                    <a:effectLst>
                      <a:outerShdw blurRad="38100" dist="38100" dir="2700000" algn="tl">
                        <a:srgbClr val="C0C0C0"/>
                      </a:outerShdw>
                    </a:effectLst>
                  </a:rPr>
                  <a:t>1</a:t>
                </a:r>
                <a:endParaRPr lang="en-US"/>
              </a:p>
            </p:txBody>
          </p:sp>
        </p:grpSp>
        <p:sp>
          <p:nvSpPr>
            <p:cNvPr id="72710" name="Text Box 6"/>
            <p:cNvSpPr txBox="1">
              <a:spLocks noChangeArrowheads="1"/>
            </p:cNvSpPr>
            <p:nvPr/>
          </p:nvSpPr>
          <p:spPr bwMode="auto">
            <a:xfrm>
              <a:off x="180" y="2064"/>
              <a:ext cx="3354"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000" b="1"/>
                <a:t>           </a:t>
              </a:r>
              <a:r>
                <a:rPr lang="en-US" b="1"/>
                <a:t>Understand the Problem</a:t>
              </a:r>
              <a:endParaRPr lang="en-US"/>
            </a:p>
          </p:txBody>
        </p:sp>
      </p:grpSp>
      <p:sp>
        <p:nvSpPr>
          <p:cNvPr id="72712" name="Rectangle 8"/>
          <p:cNvSpPr>
            <a:spLocks noChangeArrowheads="1"/>
          </p:cNvSpPr>
          <p:nvPr/>
        </p:nvSpPr>
        <p:spPr bwMode="auto">
          <a:xfrm>
            <a:off x="838200" y="1981200"/>
            <a:ext cx="6858000" cy="1552575"/>
          </a:xfrm>
          <a:prstGeom prst="rect">
            <a:avLst/>
          </a:prstGeom>
          <a:noFill/>
          <a:ln w="9525">
            <a:noFill/>
            <a:miter lim="800000"/>
            <a:headEnd/>
            <a:tailEnd/>
          </a:ln>
          <a:effectLst/>
        </p:spPr>
        <p:txBody>
          <a:bodyPr anchor="ctr">
            <a:spAutoFit/>
          </a:bodyPr>
          <a:lstStyle/>
          <a:p>
            <a:r>
              <a:rPr lang="en-US"/>
              <a:t>The </a:t>
            </a:r>
            <a:r>
              <a:rPr lang="en-US" b="1"/>
              <a:t>answer</a:t>
            </a:r>
            <a:r>
              <a:rPr lang="en-US"/>
              <a:t> will be in two parts—the number of bookcases that provide 32 ft of shelf space and the number of bookcases that provide 16 ft of shelf space.</a:t>
            </a:r>
          </a:p>
        </p:txBody>
      </p:sp>
      <p:sp>
        <p:nvSpPr>
          <p:cNvPr id="72713" name="Rectangle 9"/>
          <p:cNvSpPr>
            <a:spLocks noChangeArrowheads="1"/>
          </p:cNvSpPr>
          <p:nvPr/>
        </p:nvSpPr>
        <p:spPr bwMode="auto">
          <a:xfrm>
            <a:off x="838200" y="3581400"/>
            <a:ext cx="8153400" cy="2282825"/>
          </a:xfrm>
          <a:prstGeom prst="rect">
            <a:avLst/>
          </a:prstGeom>
          <a:noFill/>
          <a:ln w="9525">
            <a:noFill/>
            <a:miter lim="800000"/>
            <a:headEnd/>
            <a:tailEnd/>
          </a:ln>
          <a:effectLst/>
        </p:spPr>
        <p:txBody>
          <a:bodyPr anchor="ctr">
            <a:spAutoFit/>
          </a:bodyPr>
          <a:lstStyle/>
          <a:p>
            <a:pPr>
              <a:tabLst>
                <a:tab pos="228600" algn="l"/>
              </a:tabLst>
            </a:pPr>
            <a:r>
              <a:rPr lang="en-US" b="1"/>
              <a:t>List the important information:</a:t>
            </a:r>
            <a:endParaRPr lang="en-US"/>
          </a:p>
          <a:p>
            <a:pPr>
              <a:buFontTx/>
              <a:buChar char="•"/>
              <a:tabLst>
                <a:tab pos="228600" algn="l"/>
              </a:tabLst>
            </a:pPr>
            <a:r>
              <a:rPr lang="en-US"/>
              <a:t> Bookcase A cost $200. Bookcase B cost $125.</a:t>
            </a:r>
          </a:p>
          <a:p>
            <a:pPr>
              <a:buFontTx/>
              <a:buChar char="•"/>
              <a:tabLst>
                <a:tab pos="228600" algn="l"/>
              </a:tabLst>
            </a:pPr>
            <a:r>
              <a:rPr lang="en-US"/>
              <a:t> The store needs at least 320 feet of shelf space.</a:t>
            </a:r>
          </a:p>
          <a:p>
            <a:pPr>
              <a:buFontTx/>
              <a:buChar char="•"/>
              <a:tabLst>
                <a:tab pos="228600" algn="l"/>
              </a:tabLst>
            </a:pPr>
            <a:r>
              <a:rPr lang="en-US"/>
              <a:t> Manager has room for at most 8 of bookcase A </a:t>
            </a:r>
            <a:br>
              <a:rPr lang="en-US"/>
            </a:br>
            <a:r>
              <a:rPr lang="en-US"/>
              <a:t>  and 12 of bookcase B.</a:t>
            </a:r>
          </a:p>
          <a:p>
            <a:pPr>
              <a:buFontTx/>
              <a:buChar char="•"/>
              <a:tabLst>
                <a:tab pos="228600" algn="l"/>
              </a:tabLst>
            </a:pPr>
            <a:r>
              <a:rPr lang="en-US"/>
              <a:t> Minimize the cost of the types of bookcases.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712"/>
                                        </p:tgtEl>
                                        <p:attrNameLst>
                                          <p:attrName>style.visibility</p:attrName>
                                        </p:attrNameLst>
                                      </p:cBhvr>
                                      <p:to>
                                        <p:strVal val="visible"/>
                                      </p:to>
                                    </p:set>
                                    <p:animEffect transition="in" filter="blinds(horizontal)">
                                      <p:cBhvr>
                                        <p:cTn id="7" dur="500"/>
                                        <p:tgtEl>
                                          <p:spTgt spid="7271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72713"/>
                                        </p:tgtEl>
                                        <p:attrNameLst>
                                          <p:attrName>style.visibility</p:attrName>
                                        </p:attrNameLst>
                                      </p:cBhvr>
                                      <p:to>
                                        <p:strVal val="visible"/>
                                      </p:to>
                                    </p:set>
                                    <p:anim calcmode="discrete" valueType="clr">
                                      <p:cBhvr override="childStyle">
                                        <p:cTn id="12" dur="80"/>
                                        <p:tgtEl>
                                          <p:spTgt spid="7271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2713"/>
                                        </p:tgtEl>
                                        <p:attrNameLst>
                                          <p:attrName>fillcolor</p:attrName>
                                        </p:attrNameLst>
                                      </p:cBhvr>
                                      <p:tavLst>
                                        <p:tav tm="0">
                                          <p:val>
                                            <p:clrVal>
                                              <a:schemeClr val="accent2"/>
                                            </p:clrVal>
                                          </p:val>
                                        </p:tav>
                                        <p:tav tm="50000">
                                          <p:val>
                                            <p:clrVal>
                                              <a:schemeClr val="hlink"/>
                                            </p:clrVal>
                                          </p:val>
                                        </p:tav>
                                      </p:tavLst>
                                    </p:anim>
                                    <p:set>
                                      <p:cBhvr>
                                        <p:cTn id="14" dur="80"/>
                                        <p:tgtEl>
                                          <p:spTgt spid="727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2" grpId="0"/>
      <p:bldP spid="727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838200" y="1676400"/>
            <a:ext cx="8153400" cy="1552575"/>
          </a:xfrm>
          <a:prstGeom prst="rect">
            <a:avLst/>
          </a:prstGeom>
          <a:noFill/>
          <a:ln w="9525">
            <a:noFill/>
            <a:miter lim="800000"/>
            <a:headEnd/>
            <a:tailEnd/>
          </a:ln>
          <a:effectLst/>
        </p:spPr>
        <p:txBody>
          <a:bodyPr anchor="ctr">
            <a:spAutoFit/>
          </a:bodyPr>
          <a:lstStyle/>
          <a:p>
            <a:r>
              <a:rPr lang="en-US"/>
              <a:t>Let </a:t>
            </a:r>
            <a:r>
              <a:rPr lang="en-US" i="1"/>
              <a:t>x</a:t>
            </a:r>
            <a:r>
              <a:rPr lang="en-US"/>
              <a:t> represent the number of Bookcase A and </a:t>
            </a:r>
            <a:r>
              <a:rPr lang="en-US" i="1"/>
              <a:t>y </a:t>
            </a:r>
            <a:r>
              <a:rPr lang="en-US"/>
              <a:t>represent the number of Bookcase B. Write the constraints and objective function based on the important information.</a:t>
            </a:r>
          </a:p>
        </p:txBody>
      </p:sp>
      <p:sp>
        <p:nvSpPr>
          <p:cNvPr id="74755" name="Rectangle 3"/>
          <p:cNvSpPr>
            <a:spLocks noChangeArrowheads="1"/>
          </p:cNvSpPr>
          <p:nvPr/>
        </p:nvSpPr>
        <p:spPr bwMode="auto">
          <a:xfrm>
            <a:off x="1757363" y="2392363"/>
            <a:ext cx="625475" cy="0"/>
          </a:xfrm>
          <a:prstGeom prst="rect">
            <a:avLst/>
          </a:prstGeom>
          <a:noFill/>
          <a:ln w="9525">
            <a:noFill/>
            <a:miter lim="800000"/>
            <a:headEnd/>
            <a:tailEnd/>
          </a:ln>
          <a:effectLst/>
        </p:spPr>
        <p:txBody>
          <a:bodyPr wrap="none" anchor="ctr">
            <a:spAutoFit/>
          </a:bodyPr>
          <a:lstStyle/>
          <a:p>
            <a:endParaRPr lang="en-CA"/>
          </a:p>
        </p:txBody>
      </p:sp>
      <p:sp>
        <p:nvSpPr>
          <p:cNvPr id="74756" name="Rectangle 4"/>
          <p:cNvSpPr>
            <a:spLocks noChangeArrowheads="1"/>
          </p:cNvSpPr>
          <p:nvPr/>
        </p:nvSpPr>
        <p:spPr bwMode="auto">
          <a:xfrm>
            <a:off x="1757363" y="2392363"/>
            <a:ext cx="625475" cy="0"/>
          </a:xfrm>
          <a:prstGeom prst="rect">
            <a:avLst/>
          </a:prstGeom>
          <a:noFill/>
          <a:ln w="9525">
            <a:noFill/>
            <a:miter lim="800000"/>
            <a:headEnd/>
            <a:tailEnd/>
          </a:ln>
          <a:effectLst/>
        </p:spPr>
        <p:txBody>
          <a:bodyPr wrap="none" anchor="ctr">
            <a:spAutoFit/>
          </a:bodyPr>
          <a:lstStyle/>
          <a:p>
            <a:endParaRPr lang="en-CA"/>
          </a:p>
        </p:txBody>
      </p:sp>
      <p:sp>
        <p:nvSpPr>
          <p:cNvPr id="74757" name="Rectangle 5"/>
          <p:cNvSpPr>
            <a:spLocks noChangeArrowheads="1"/>
          </p:cNvSpPr>
          <p:nvPr/>
        </p:nvSpPr>
        <p:spPr bwMode="auto">
          <a:xfrm>
            <a:off x="1757363" y="2392363"/>
            <a:ext cx="625475" cy="0"/>
          </a:xfrm>
          <a:prstGeom prst="rect">
            <a:avLst/>
          </a:prstGeom>
          <a:noFill/>
          <a:ln w="9525">
            <a:noFill/>
            <a:miter lim="800000"/>
            <a:headEnd/>
            <a:tailEnd/>
          </a:ln>
          <a:effectLst/>
        </p:spPr>
        <p:txBody>
          <a:bodyPr wrap="none" anchor="ctr">
            <a:spAutoFit/>
          </a:bodyPr>
          <a:lstStyle/>
          <a:p>
            <a:endParaRPr lang="en-CA"/>
          </a:p>
        </p:txBody>
      </p:sp>
      <p:sp>
        <p:nvSpPr>
          <p:cNvPr id="74758" name="Rectangle 6"/>
          <p:cNvSpPr>
            <a:spLocks noChangeArrowheads="1"/>
          </p:cNvSpPr>
          <p:nvPr/>
        </p:nvSpPr>
        <p:spPr bwMode="auto">
          <a:xfrm>
            <a:off x="0" y="3352800"/>
            <a:ext cx="9144000" cy="0"/>
          </a:xfrm>
          <a:prstGeom prst="rect">
            <a:avLst/>
          </a:prstGeom>
          <a:noFill/>
          <a:ln w="9525">
            <a:noFill/>
            <a:miter lim="800000"/>
            <a:headEnd/>
            <a:tailEnd/>
          </a:ln>
          <a:effectLst/>
        </p:spPr>
        <p:txBody>
          <a:bodyPr wrap="none" anchor="ctr">
            <a:spAutoFit/>
          </a:bodyPr>
          <a:lstStyle/>
          <a:p>
            <a:endParaRPr lang="en-CA"/>
          </a:p>
        </p:txBody>
      </p:sp>
      <p:grpSp>
        <p:nvGrpSpPr>
          <p:cNvPr id="2" name="Group 7"/>
          <p:cNvGrpSpPr>
            <a:grpSpLocks/>
          </p:cNvGrpSpPr>
          <p:nvPr/>
        </p:nvGrpSpPr>
        <p:grpSpPr bwMode="auto">
          <a:xfrm>
            <a:off x="838200" y="1066800"/>
            <a:ext cx="2895600" cy="647700"/>
            <a:chOff x="384" y="1248"/>
            <a:chExt cx="1824" cy="408"/>
          </a:xfrm>
        </p:grpSpPr>
        <p:grpSp>
          <p:nvGrpSpPr>
            <p:cNvPr id="3" name="Group 8"/>
            <p:cNvGrpSpPr>
              <a:grpSpLocks/>
            </p:cNvGrpSpPr>
            <p:nvPr/>
          </p:nvGrpSpPr>
          <p:grpSpPr bwMode="auto">
            <a:xfrm>
              <a:off x="384" y="1248"/>
              <a:ext cx="360" cy="408"/>
              <a:chOff x="3681" y="3579"/>
              <a:chExt cx="360" cy="408"/>
            </a:xfrm>
          </p:grpSpPr>
          <p:pic>
            <p:nvPicPr>
              <p:cNvPr id="74761" name="Picture 9"/>
              <p:cNvPicPr>
                <a:picLocks noChangeAspect="1" noChangeArrowheads="1"/>
              </p:cNvPicPr>
              <p:nvPr/>
            </p:nvPicPr>
            <p:blipFill>
              <a:blip r:embed="rId3" cstate="print"/>
              <a:srcRect/>
              <a:stretch>
                <a:fillRect/>
              </a:stretch>
            </p:blipFill>
            <p:spPr bwMode="auto">
              <a:xfrm>
                <a:off x="3681" y="3579"/>
                <a:ext cx="360" cy="408"/>
              </a:xfrm>
              <a:prstGeom prst="rect">
                <a:avLst/>
              </a:prstGeom>
              <a:noFill/>
              <a:ln w="9525">
                <a:noFill/>
                <a:miter lim="800000"/>
                <a:headEnd/>
                <a:tailEnd/>
              </a:ln>
              <a:effectLst/>
            </p:spPr>
          </p:pic>
          <p:sp>
            <p:nvSpPr>
              <p:cNvPr id="74762" name="Text Box 10"/>
              <p:cNvSpPr txBox="1">
                <a:spLocks noChangeArrowheads="1"/>
              </p:cNvSpPr>
              <p:nvPr/>
            </p:nvSpPr>
            <p:spPr bwMode="auto">
              <a:xfrm>
                <a:off x="3744" y="3600"/>
                <a:ext cx="25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b="1">
                    <a:solidFill>
                      <a:schemeClr val="bg1"/>
                    </a:solidFill>
                    <a:effectLst>
                      <a:outerShdw blurRad="38100" dist="38100" dir="2700000" algn="tl">
                        <a:srgbClr val="C0C0C0"/>
                      </a:outerShdw>
                    </a:effectLst>
                  </a:rPr>
                  <a:t>2</a:t>
                </a:r>
                <a:endParaRPr lang="en-US"/>
              </a:p>
            </p:txBody>
          </p:sp>
        </p:grpSp>
        <p:sp>
          <p:nvSpPr>
            <p:cNvPr id="74763" name="Text Box 11"/>
            <p:cNvSpPr txBox="1">
              <a:spLocks noChangeArrowheads="1"/>
            </p:cNvSpPr>
            <p:nvPr/>
          </p:nvSpPr>
          <p:spPr bwMode="auto">
            <a:xfrm>
              <a:off x="793" y="1278"/>
              <a:ext cx="1415"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b="1"/>
                <a:t>Make a Plan</a:t>
              </a:r>
              <a:endParaRPr lang="en-US"/>
            </a:p>
          </p:txBody>
        </p:sp>
      </p:grpSp>
      <p:sp>
        <p:nvSpPr>
          <p:cNvPr id="74764" name="AutoShape 12"/>
          <p:cNvSpPr>
            <a:spLocks/>
          </p:cNvSpPr>
          <p:nvPr/>
        </p:nvSpPr>
        <p:spPr bwMode="auto">
          <a:xfrm>
            <a:off x="609600" y="3325813"/>
            <a:ext cx="152400" cy="2286000"/>
          </a:xfrm>
          <a:prstGeom prst="leftBrace">
            <a:avLst>
              <a:gd name="adj1" fmla="val 125000"/>
              <a:gd name="adj2" fmla="val 50000"/>
            </a:avLst>
          </a:prstGeom>
          <a:noFill/>
          <a:ln w="9525">
            <a:solidFill>
              <a:schemeClr val="tx1"/>
            </a:solidFill>
            <a:round/>
            <a:headEnd/>
            <a:tailEnd/>
          </a:ln>
          <a:effectLst/>
        </p:spPr>
        <p:txBody>
          <a:bodyPr wrap="none" anchor="ctr"/>
          <a:lstStyle/>
          <a:p>
            <a:endParaRPr lang="en-CA"/>
          </a:p>
        </p:txBody>
      </p:sp>
      <p:sp>
        <p:nvSpPr>
          <p:cNvPr id="74765" name="Text Box 13"/>
          <p:cNvSpPr txBox="1">
            <a:spLocks noChangeArrowheads="1"/>
          </p:cNvSpPr>
          <p:nvPr/>
        </p:nvSpPr>
        <p:spPr bwMode="auto">
          <a:xfrm>
            <a:off x="962025" y="3200400"/>
            <a:ext cx="1023938" cy="457200"/>
          </a:xfrm>
          <a:prstGeom prst="rect">
            <a:avLst/>
          </a:prstGeom>
          <a:noFill/>
          <a:ln w="9525">
            <a:noFill/>
            <a:miter lim="800000"/>
            <a:headEnd/>
            <a:tailEnd/>
          </a:ln>
          <a:effectLst/>
        </p:spPr>
        <p:txBody>
          <a:bodyPr wrap="none">
            <a:spAutoFit/>
          </a:bodyPr>
          <a:lstStyle/>
          <a:p>
            <a:r>
              <a:rPr lang="en-US" i="1"/>
              <a:t>x</a:t>
            </a:r>
            <a:r>
              <a:rPr lang="en-US"/>
              <a:t> ≥ 0</a:t>
            </a:r>
          </a:p>
        </p:txBody>
      </p:sp>
      <p:sp>
        <p:nvSpPr>
          <p:cNvPr id="74766" name="Text Box 14"/>
          <p:cNvSpPr txBox="1">
            <a:spLocks noChangeArrowheads="1"/>
          </p:cNvSpPr>
          <p:nvPr/>
        </p:nvSpPr>
        <p:spPr bwMode="auto">
          <a:xfrm>
            <a:off x="990600" y="3733800"/>
            <a:ext cx="1023938" cy="457200"/>
          </a:xfrm>
          <a:prstGeom prst="rect">
            <a:avLst/>
          </a:prstGeom>
          <a:noFill/>
          <a:ln w="9525">
            <a:noFill/>
            <a:miter lim="800000"/>
            <a:headEnd/>
            <a:tailEnd/>
          </a:ln>
          <a:effectLst/>
        </p:spPr>
        <p:txBody>
          <a:bodyPr wrap="none">
            <a:spAutoFit/>
          </a:bodyPr>
          <a:lstStyle/>
          <a:p>
            <a:r>
              <a:rPr lang="en-US" i="1"/>
              <a:t>y</a:t>
            </a:r>
            <a:r>
              <a:rPr lang="en-US"/>
              <a:t> ≥ 0</a:t>
            </a:r>
          </a:p>
        </p:txBody>
      </p:sp>
      <p:sp>
        <p:nvSpPr>
          <p:cNvPr id="74767" name="Text Box 15"/>
          <p:cNvSpPr txBox="1">
            <a:spLocks noChangeArrowheads="1"/>
          </p:cNvSpPr>
          <p:nvPr/>
        </p:nvSpPr>
        <p:spPr bwMode="auto">
          <a:xfrm>
            <a:off x="1012825" y="5154613"/>
            <a:ext cx="1835759" cy="369332"/>
          </a:xfrm>
          <a:prstGeom prst="rect">
            <a:avLst/>
          </a:prstGeom>
          <a:noFill/>
          <a:ln w="9525">
            <a:noFill/>
            <a:miter lim="800000"/>
            <a:headEnd/>
            <a:tailEnd/>
          </a:ln>
          <a:effectLst/>
        </p:spPr>
        <p:txBody>
          <a:bodyPr wrap="none">
            <a:spAutoFit/>
          </a:bodyPr>
          <a:lstStyle/>
          <a:p>
            <a:r>
              <a:rPr lang="en-US" dirty="0"/>
              <a:t>32</a:t>
            </a:r>
            <a:r>
              <a:rPr lang="en-US" i="1" dirty="0"/>
              <a:t>x</a:t>
            </a:r>
            <a:r>
              <a:rPr lang="en-US" dirty="0"/>
              <a:t> + 16</a:t>
            </a:r>
            <a:r>
              <a:rPr lang="en-US" i="1" dirty="0"/>
              <a:t>y</a:t>
            </a:r>
            <a:r>
              <a:rPr lang="en-US" dirty="0"/>
              <a:t> </a:t>
            </a:r>
            <a:r>
              <a:rPr lang="en-US" dirty="0" smtClean="0"/>
              <a:t>≥ </a:t>
            </a:r>
            <a:r>
              <a:rPr lang="en-US" dirty="0"/>
              <a:t>320</a:t>
            </a:r>
          </a:p>
        </p:txBody>
      </p:sp>
      <p:sp>
        <p:nvSpPr>
          <p:cNvPr id="74768" name="Text Box 16"/>
          <p:cNvSpPr txBox="1">
            <a:spLocks noChangeArrowheads="1"/>
          </p:cNvSpPr>
          <p:nvPr/>
        </p:nvSpPr>
        <p:spPr bwMode="auto">
          <a:xfrm>
            <a:off x="996950" y="4191000"/>
            <a:ext cx="1239838" cy="457200"/>
          </a:xfrm>
          <a:prstGeom prst="rect">
            <a:avLst/>
          </a:prstGeom>
          <a:noFill/>
          <a:ln w="9525">
            <a:noFill/>
            <a:miter lim="800000"/>
            <a:headEnd/>
            <a:tailEnd/>
          </a:ln>
          <a:effectLst/>
        </p:spPr>
        <p:txBody>
          <a:bodyPr wrap="none">
            <a:spAutoFit/>
          </a:bodyPr>
          <a:lstStyle/>
          <a:p>
            <a:r>
              <a:rPr lang="en-US" i="1"/>
              <a:t>x</a:t>
            </a:r>
            <a:r>
              <a:rPr lang="en-US"/>
              <a:t> ≤ 8  </a:t>
            </a:r>
          </a:p>
        </p:txBody>
      </p:sp>
      <p:sp>
        <p:nvSpPr>
          <p:cNvPr id="74769" name="Text Box 17"/>
          <p:cNvSpPr txBox="1">
            <a:spLocks noChangeArrowheads="1"/>
          </p:cNvSpPr>
          <p:nvPr/>
        </p:nvSpPr>
        <p:spPr bwMode="auto">
          <a:xfrm>
            <a:off x="2924175" y="3200400"/>
            <a:ext cx="5543550" cy="396875"/>
          </a:xfrm>
          <a:prstGeom prst="rect">
            <a:avLst/>
          </a:prstGeom>
          <a:noFill/>
          <a:ln w="9525">
            <a:noFill/>
            <a:miter lim="800000"/>
            <a:headEnd/>
            <a:tailEnd/>
          </a:ln>
          <a:effectLst/>
        </p:spPr>
        <p:txBody>
          <a:bodyPr wrap="none">
            <a:spAutoFit/>
          </a:bodyPr>
          <a:lstStyle/>
          <a:p>
            <a:r>
              <a:rPr lang="en-US" sz="2000" i="1">
                <a:solidFill>
                  <a:srgbClr val="3333FF"/>
                </a:solidFill>
                <a:latin typeface="Arial" charset="0"/>
              </a:rPr>
              <a:t>The number of Bookcase A cannot be negative.</a:t>
            </a:r>
          </a:p>
        </p:txBody>
      </p:sp>
      <p:sp>
        <p:nvSpPr>
          <p:cNvPr id="74770" name="Text Box 18"/>
          <p:cNvSpPr txBox="1">
            <a:spLocks noChangeArrowheads="1"/>
          </p:cNvSpPr>
          <p:nvPr/>
        </p:nvSpPr>
        <p:spPr bwMode="auto">
          <a:xfrm>
            <a:off x="2873375" y="3717925"/>
            <a:ext cx="6042025" cy="396875"/>
          </a:xfrm>
          <a:prstGeom prst="rect">
            <a:avLst/>
          </a:prstGeom>
          <a:noFill/>
          <a:ln w="9525">
            <a:noFill/>
            <a:miter lim="800000"/>
            <a:headEnd/>
            <a:tailEnd/>
          </a:ln>
          <a:effectLst/>
        </p:spPr>
        <p:txBody>
          <a:bodyPr>
            <a:spAutoFit/>
          </a:bodyPr>
          <a:lstStyle/>
          <a:p>
            <a:r>
              <a:rPr lang="en-US" sz="2000" i="1">
                <a:solidFill>
                  <a:srgbClr val="3333FF"/>
                </a:solidFill>
                <a:latin typeface="Arial" charset="0"/>
              </a:rPr>
              <a:t>The number of Bookcase B  cannot be negative.</a:t>
            </a:r>
          </a:p>
        </p:txBody>
      </p:sp>
      <p:sp>
        <p:nvSpPr>
          <p:cNvPr id="74771" name="Text Box 19"/>
          <p:cNvSpPr txBox="1">
            <a:spLocks noChangeArrowheads="1"/>
          </p:cNvSpPr>
          <p:nvPr/>
        </p:nvSpPr>
        <p:spPr bwMode="auto">
          <a:xfrm>
            <a:off x="2922588" y="4191000"/>
            <a:ext cx="4316412" cy="396875"/>
          </a:xfrm>
          <a:prstGeom prst="rect">
            <a:avLst/>
          </a:prstGeom>
          <a:noFill/>
          <a:ln w="9525">
            <a:noFill/>
            <a:miter lim="800000"/>
            <a:headEnd/>
            <a:tailEnd/>
          </a:ln>
          <a:effectLst/>
        </p:spPr>
        <p:txBody>
          <a:bodyPr>
            <a:spAutoFit/>
          </a:bodyPr>
          <a:lstStyle/>
          <a:p>
            <a:r>
              <a:rPr lang="en-US" sz="2000" i="1">
                <a:solidFill>
                  <a:srgbClr val="3333FF"/>
                </a:solidFill>
                <a:latin typeface="Arial" charset="0"/>
              </a:rPr>
              <a:t>There are 8 or less of Bookcase A.</a:t>
            </a:r>
          </a:p>
        </p:txBody>
      </p:sp>
      <p:sp>
        <p:nvSpPr>
          <p:cNvPr id="74772" name="Text Box 20"/>
          <p:cNvSpPr txBox="1">
            <a:spLocks noChangeArrowheads="1"/>
          </p:cNvSpPr>
          <p:nvPr/>
        </p:nvSpPr>
        <p:spPr bwMode="auto">
          <a:xfrm>
            <a:off x="4038600" y="5181600"/>
            <a:ext cx="4740275" cy="396875"/>
          </a:xfrm>
          <a:prstGeom prst="rect">
            <a:avLst/>
          </a:prstGeom>
          <a:noFill/>
          <a:ln w="9525">
            <a:noFill/>
            <a:miter lim="800000"/>
            <a:headEnd/>
            <a:tailEnd/>
          </a:ln>
          <a:effectLst/>
        </p:spPr>
        <p:txBody>
          <a:bodyPr>
            <a:spAutoFit/>
          </a:bodyPr>
          <a:lstStyle/>
          <a:p>
            <a:r>
              <a:rPr lang="en-US" sz="2000" i="1">
                <a:solidFill>
                  <a:srgbClr val="3333FF"/>
                </a:solidFill>
                <a:latin typeface="Arial" charset="0"/>
              </a:rPr>
              <a:t>The total shelf space is at least 320 feet.</a:t>
            </a:r>
          </a:p>
        </p:txBody>
      </p:sp>
      <p:sp>
        <p:nvSpPr>
          <p:cNvPr id="74775" name="Text Box 23"/>
          <p:cNvSpPr txBox="1">
            <a:spLocks noChangeArrowheads="1"/>
          </p:cNvSpPr>
          <p:nvPr/>
        </p:nvSpPr>
        <p:spPr bwMode="auto">
          <a:xfrm>
            <a:off x="990600" y="4648200"/>
            <a:ext cx="1431925" cy="457200"/>
          </a:xfrm>
          <a:prstGeom prst="rect">
            <a:avLst/>
          </a:prstGeom>
          <a:noFill/>
          <a:ln w="9525">
            <a:noFill/>
            <a:miter lim="800000"/>
            <a:headEnd/>
            <a:tailEnd/>
          </a:ln>
          <a:effectLst/>
        </p:spPr>
        <p:txBody>
          <a:bodyPr wrap="none">
            <a:spAutoFit/>
          </a:bodyPr>
          <a:lstStyle/>
          <a:p>
            <a:r>
              <a:rPr lang="en-US" i="1"/>
              <a:t>y</a:t>
            </a:r>
            <a:r>
              <a:rPr lang="en-US"/>
              <a:t> ≤ 12  </a:t>
            </a:r>
          </a:p>
        </p:txBody>
      </p:sp>
      <p:sp>
        <p:nvSpPr>
          <p:cNvPr id="74776" name="Text Box 24"/>
          <p:cNvSpPr txBox="1">
            <a:spLocks noChangeArrowheads="1"/>
          </p:cNvSpPr>
          <p:nvPr/>
        </p:nvSpPr>
        <p:spPr bwMode="auto">
          <a:xfrm>
            <a:off x="2895600" y="4632325"/>
            <a:ext cx="4343400" cy="396875"/>
          </a:xfrm>
          <a:prstGeom prst="rect">
            <a:avLst/>
          </a:prstGeom>
          <a:noFill/>
          <a:ln w="9525">
            <a:noFill/>
            <a:miter lim="800000"/>
            <a:headEnd/>
            <a:tailEnd/>
          </a:ln>
          <a:effectLst/>
        </p:spPr>
        <p:txBody>
          <a:bodyPr>
            <a:spAutoFit/>
          </a:bodyPr>
          <a:lstStyle/>
          <a:p>
            <a:r>
              <a:rPr lang="en-US" sz="2000" i="1">
                <a:solidFill>
                  <a:srgbClr val="3333FF"/>
                </a:solidFill>
                <a:latin typeface="Arial" charset="0"/>
              </a:rPr>
              <a:t>There are 12 or less of Bookcase B.</a:t>
            </a:r>
          </a:p>
        </p:txBody>
      </p:sp>
      <p:sp>
        <p:nvSpPr>
          <p:cNvPr id="74777" name="Text Box 25"/>
          <p:cNvSpPr txBox="1">
            <a:spLocks noChangeArrowheads="1"/>
          </p:cNvSpPr>
          <p:nvPr/>
        </p:nvSpPr>
        <p:spPr bwMode="auto">
          <a:xfrm>
            <a:off x="457200" y="5715000"/>
            <a:ext cx="8458200" cy="793750"/>
          </a:xfrm>
          <a:prstGeom prst="rect">
            <a:avLst/>
          </a:prstGeom>
          <a:noFill/>
          <a:ln w="9525">
            <a:noFill/>
            <a:miter lim="800000"/>
            <a:headEnd/>
            <a:tailEnd/>
          </a:ln>
          <a:effectLst/>
        </p:spPr>
        <p:txBody>
          <a:bodyPr>
            <a:spAutoFit/>
          </a:bodyPr>
          <a:lstStyle/>
          <a:p>
            <a:r>
              <a:rPr lang="en-US" sz="2300"/>
              <a:t>Let </a:t>
            </a:r>
            <a:r>
              <a:rPr lang="en-US" sz="2300" i="1"/>
              <a:t>P</a:t>
            </a:r>
            <a:r>
              <a:rPr lang="en-US" sz="2300"/>
              <a:t> = The number of Bookcase</a:t>
            </a:r>
            <a:r>
              <a:rPr lang="en-US" sz="2300" i="1"/>
              <a:t> A</a:t>
            </a:r>
            <a:r>
              <a:rPr lang="en-US" sz="2300"/>
              <a:t> and Bookcase </a:t>
            </a:r>
            <a:r>
              <a:rPr lang="en-US" sz="2300" i="1"/>
              <a:t>B</a:t>
            </a:r>
            <a:r>
              <a:rPr lang="en-US" sz="2300"/>
              <a:t>. The objective function is  </a:t>
            </a:r>
            <a:r>
              <a:rPr lang="en-US" sz="2300" i="1"/>
              <a:t>P</a:t>
            </a:r>
            <a:r>
              <a:rPr lang="en-US" sz="2300"/>
              <a:t> = 200</a:t>
            </a:r>
            <a:r>
              <a:rPr lang="en-US" sz="2300" i="1"/>
              <a:t>x</a:t>
            </a:r>
            <a:r>
              <a:rPr lang="en-US" sz="2300"/>
              <a:t> +</a:t>
            </a:r>
            <a:r>
              <a:rPr lang="en-US" sz="2300" i="1"/>
              <a:t> </a:t>
            </a:r>
            <a:r>
              <a:rPr lang="en-US" sz="2300"/>
              <a:t>125</a:t>
            </a:r>
            <a:r>
              <a:rPr lang="en-US" sz="2300" i="1"/>
              <a:t>y</a:t>
            </a:r>
            <a:r>
              <a:rPr lang="en-US" sz="23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blinds(horizontal)">
                                      <p:cBhvr>
                                        <p:cTn id="7" dur="500"/>
                                        <p:tgtEl>
                                          <p:spTgt spid="747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69"/>
                                        </p:tgtEl>
                                        <p:attrNameLst>
                                          <p:attrName>style.visibility</p:attrName>
                                        </p:attrNameLst>
                                      </p:cBhvr>
                                      <p:to>
                                        <p:strVal val="visible"/>
                                      </p:to>
                                    </p:set>
                                    <p:animEffect transition="in" filter="dissolve">
                                      <p:cBhvr>
                                        <p:cTn id="12" dur="500"/>
                                        <p:tgtEl>
                                          <p:spTgt spid="74769"/>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74765"/>
                                        </p:tgtEl>
                                        <p:attrNameLst>
                                          <p:attrName>style.visibility</p:attrName>
                                        </p:attrNameLst>
                                      </p:cBhvr>
                                      <p:to>
                                        <p:strVal val="visible"/>
                                      </p:to>
                                    </p:set>
                                    <p:animEffect transition="in" filter="dissolve">
                                      <p:cBhvr>
                                        <p:cTn id="16" dur="500"/>
                                        <p:tgtEl>
                                          <p:spTgt spid="74765"/>
                                        </p:tgtEl>
                                      </p:cBhvr>
                                    </p:animEffect>
                                  </p:childTnLst>
                                </p:cTn>
                              </p:par>
                            </p:childTnLst>
                          </p:cTn>
                        </p:par>
                        <p:par>
                          <p:cTn id="17" fill="hold">
                            <p:stCondLst>
                              <p:cond delay="1000"/>
                            </p:stCondLst>
                            <p:childTnLst>
                              <p:par>
                                <p:cTn id="18" presetID="29" presetClass="entr" presetSubtype="0" fill="hold" grpId="0" nodeType="afterEffect">
                                  <p:stCondLst>
                                    <p:cond delay="0"/>
                                  </p:stCondLst>
                                  <p:childTnLst>
                                    <p:set>
                                      <p:cBhvr>
                                        <p:cTn id="19" dur="1" fill="hold">
                                          <p:stCondLst>
                                            <p:cond delay="0"/>
                                          </p:stCondLst>
                                        </p:cTn>
                                        <p:tgtEl>
                                          <p:spTgt spid="74770"/>
                                        </p:tgtEl>
                                        <p:attrNameLst>
                                          <p:attrName>style.visibility</p:attrName>
                                        </p:attrNameLst>
                                      </p:cBhvr>
                                      <p:to>
                                        <p:strVal val="visible"/>
                                      </p:to>
                                    </p:set>
                                    <p:anim calcmode="lin" valueType="num">
                                      <p:cBhvr>
                                        <p:cTn id="20" dur="1000" fill="hold"/>
                                        <p:tgtEl>
                                          <p:spTgt spid="74770"/>
                                        </p:tgtEl>
                                        <p:attrNameLst>
                                          <p:attrName>ppt_x</p:attrName>
                                        </p:attrNameLst>
                                      </p:cBhvr>
                                      <p:tavLst>
                                        <p:tav tm="0">
                                          <p:val>
                                            <p:strVal val="#ppt_x-.2"/>
                                          </p:val>
                                        </p:tav>
                                        <p:tav tm="100000">
                                          <p:val>
                                            <p:strVal val="#ppt_x"/>
                                          </p:val>
                                        </p:tav>
                                      </p:tavLst>
                                    </p:anim>
                                    <p:anim calcmode="lin" valueType="num">
                                      <p:cBhvr>
                                        <p:cTn id="21" dur="1000" fill="hold"/>
                                        <p:tgtEl>
                                          <p:spTgt spid="74770"/>
                                        </p:tgtEl>
                                        <p:attrNameLst>
                                          <p:attrName>ppt_y</p:attrName>
                                        </p:attrNameLst>
                                      </p:cBhvr>
                                      <p:tavLst>
                                        <p:tav tm="0">
                                          <p:val>
                                            <p:strVal val="#ppt_y"/>
                                          </p:val>
                                        </p:tav>
                                        <p:tav tm="100000">
                                          <p:val>
                                            <p:strVal val="#ppt_y"/>
                                          </p:val>
                                        </p:tav>
                                      </p:tavLst>
                                    </p:anim>
                                    <p:animEffect transition="in" filter="wipe(right)" prLst="gradientSize: 0.1">
                                      <p:cBhvr>
                                        <p:cTn id="22" dur="1000"/>
                                        <p:tgtEl>
                                          <p:spTgt spid="74770"/>
                                        </p:tgtEl>
                                      </p:cBhvr>
                                    </p:animEffect>
                                  </p:childTnLst>
                                </p:cTn>
                              </p:par>
                            </p:childTnLst>
                          </p:cTn>
                        </p:par>
                        <p:par>
                          <p:cTn id="23" fill="hold">
                            <p:stCondLst>
                              <p:cond delay="2000"/>
                            </p:stCondLst>
                            <p:childTnLst>
                              <p:par>
                                <p:cTn id="24" presetID="29" presetClass="entr" presetSubtype="0" fill="hold" grpId="0" nodeType="afterEffect">
                                  <p:stCondLst>
                                    <p:cond delay="0"/>
                                  </p:stCondLst>
                                  <p:childTnLst>
                                    <p:set>
                                      <p:cBhvr>
                                        <p:cTn id="25" dur="1" fill="hold">
                                          <p:stCondLst>
                                            <p:cond delay="0"/>
                                          </p:stCondLst>
                                        </p:cTn>
                                        <p:tgtEl>
                                          <p:spTgt spid="74766"/>
                                        </p:tgtEl>
                                        <p:attrNameLst>
                                          <p:attrName>style.visibility</p:attrName>
                                        </p:attrNameLst>
                                      </p:cBhvr>
                                      <p:to>
                                        <p:strVal val="visible"/>
                                      </p:to>
                                    </p:set>
                                    <p:anim calcmode="lin" valueType="num">
                                      <p:cBhvr>
                                        <p:cTn id="26" dur="1000" fill="hold"/>
                                        <p:tgtEl>
                                          <p:spTgt spid="74766"/>
                                        </p:tgtEl>
                                        <p:attrNameLst>
                                          <p:attrName>ppt_x</p:attrName>
                                        </p:attrNameLst>
                                      </p:cBhvr>
                                      <p:tavLst>
                                        <p:tav tm="0">
                                          <p:val>
                                            <p:strVal val="#ppt_x-.2"/>
                                          </p:val>
                                        </p:tav>
                                        <p:tav tm="100000">
                                          <p:val>
                                            <p:strVal val="#ppt_x"/>
                                          </p:val>
                                        </p:tav>
                                      </p:tavLst>
                                    </p:anim>
                                    <p:anim calcmode="lin" valueType="num">
                                      <p:cBhvr>
                                        <p:cTn id="27" dur="1000" fill="hold"/>
                                        <p:tgtEl>
                                          <p:spTgt spid="74766"/>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4766"/>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74771"/>
                                        </p:tgtEl>
                                        <p:attrNameLst>
                                          <p:attrName>style.visibility</p:attrName>
                                        </p:attrNameLst>
                                      </p:cBhvr>
                                      <p:to>
                                        <p:strVal val="visible"/>
                                      </p:to>
                                    </p:set>
                                    <p:animEffect transition="in" filter="wipe(down)">
                                      <p:cBhvr>
                                        <p:cTn id="32" dur="500"/>
                                        <p:tgtEl>
                                          <p:spTgt spid="74771"/>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74768"/>
                                        </p:tgtEl>
                                        <p:attrNameLst>
                                          <p:attrName>style.visibility</p:attrName>
                                        </p:attrNameLst>
                                      </p:cBhvr>
                                      <p:to>
                                        <p:strVal val="visible"/>
                                      </p:to>
                                    </p:set>
                                    <p:animEffect transition="in" filter="wipe(down)">
                                      <p:cBhvr>
                                        <p:cTn id="36" dur="500"/>
                                        <p:tgtEl>
                                          <p:spTgt spid="74768"/>
                                        </p:tgtEl>
                                      </p:cBhvr>
                                    </p:animEffect>
                                  </p:childTnLst>
                                </p:cTn>
                              </p:par>
                            </p:childTnLst>
                          </p:cTn>
                        </p:par>
                        <p:par>
                          <p:cTn id="37" fill="hold">
                            <p:stCondLst>
                              <p:cond delay="4000"/>
                            </p:stCondLst>
                            <p:childTnLst>
                              <p:par>
                                <p:cTn id="38" presetID="17" presetClass="entr" presetSubtype="10" fill="hold" grpId="0" nodeType="afterEffect">
                                  <p:stCondLst>
                                    <p:cond delay="0"/>
                                  </p:stCondLst>
                                  <p:childTnLst>
                                    <p:set>
                                      <p:cBhvr>
                                        <p:cTn id="39" dur="1" fill="hold">
                                          <p:stCondLst>
                                            <p:cond delay="0"/>
                                          </p:stCondLst>
                                        </p:cTn>
                                        <p:tgtEl>
                                          <p:spTgt spid="74776"/>
                                        </p:tgtEl>
                                        <p:attrNameLst>
                                          <p:attrName>style.visibility</p:attrName>
                                        </p:attrNameLst>
                                      </p:cBhvr>
                                      <p:to>
                                        <p:strVal val="visible"/>
                                      </p:to>
                                    </p:set>
                                    <p:anim calcmode="lin" valueType="num">
                                      <p:cBhvr>
                                        <p:cTn id="40" dur="500" fill="hold"/>
                                        <p:tgtEl>
                                          <p:spTgt spid="74776"/>
                                        </p:tgtEl>
                                        <p:attrNameLst>
                                          <p:attrName>ppt_w</p:attrName>
                                        </p:attrNameLst>
                                      </p:cBhvr>
                                      <p:tavLst>
                                        <p:tav tm="0">
                                          <p:val>
                                            <p:fltVal val="0"/>
                                          </p:val>
                                        </p:tav>
                                        <p:tav tm="100000">
                                          <p:val>
                                            <p:strVal val="#ppt_w"/>
                                          </p:val>
                                        </p:tav>
                                      </p:tavLst>
                                    </p:anim>
                                    <p:anim calcmode="lin" valueType="num">
                                      <p:cBhvr>
                                        <p:cTn id="41" dur="500" fill="hold"/>
                                        <p:tgtEl>
                                          <p:spTgt spid="74776"/>
                                        </p:tgtEl>
                                        <p:attrNameLst>
                                          <p:attrName>ppt_h</p:attrName>
                                        </p:attrNameLst>
                                      </p:cBhvr>
                                      <p:tavLst>
                                        <p:tav tm="0">
                                          <p:val>
                                            <p:strVal val="#ppt_h"/>
                                          </p:val>
                                        </p:tav>
                                        <p:tav tm="100000">
                                          <p:val>
                                            <p:strVal val="#ppt_h"/>
                                          </p:val>
                                        </p:tav>
                                      </p:tavLst>
                                    </p:anim>
                                  </p:childTnLst>
                                </p:cTn>
                              </p:par>
                            </p:childTnLst>
                          </p:cTn>
                        </p:par>
                        <p:par>
                          <p:cTn id="42" fill="hold">
                            <p:stCondLst>
                              <p:cond delay="4500"/>
                            </p:stCondLst>
                            <p:childTnLst>
                              <p:par>
                                <p:cTn id="43" presetID="17" presetClass="entr" presetSubtype="10" fill="hold" grpId="0" nodeType="afterEffect">
                                  <p:stCondLst>
                                    <p:cond delay="0"/>
                                  </p:stCondLst>
                                  <p:childTnLst>
                                    <p:set>
                                      <p:cBhvr>
                                        <p:cTn id="44" dur="1" fill="hold">
                                          <p:stCondLst>
                                            <p:cond delay="0"/>
                                          </p:stCondLst>
                                        </p:cTn>
                                        <p:tgtEl>
                                          <p:spTgt spid="74775"/>
                                        </p:tgtEl>
                                        <p:attrNameLst>
                                          <p:attrName>style.visibility</p:attrName>
                                        </p:attrNameLst>
                                      </p:cBhvr>
                                      <p:to>
                                        <p:strVal val="visible"/>
                                      </p:to>
                                    </p:set>
                                    <p:anim calcmode="lin" valueType="num">
                                      <p:cBhvr>
                                        <p:cTn id="45" dur="500" fill="hold"/>
                                        <p:tgtEl>
                                          <p:spTgt spid="74775"/>
                                        </p:tgtEl>
                                        <p:attrNameLst>
                                          <p:attrName>ppt_w</p:attrName>
                                        </p:attrNameLst>
                                      </p:cBhvr>
                                      <p:tavLst>
                                        <p:tav tm="0">
                                          <p:val>
                                            <p:fltVal val="0"/>
                                          </p:val>
                                        </p:tav>
                                        <p:tav tm="100000">
                                          <p:val>
                                            <p:strVal val="#ppt_w"/>
                                          </p:val>
                                        </p:tav>
                                      </p:tavLst>
                                    </p:anim>
                                    <p:anim calcmode="lin" valueType="num">
                                      <p:cBhvr>
                                        <p:cTn id="46" dur="500" fill="hold"/>
                                        <p:tgtEl>
                                          <p:spTgt spid="74775"/>
                                        </p:tgtEl>
                                        <p:attrNameLst>
                                          <p:attrName>ppt_h</p:attrName>
                                        </p:attrNameLst>
                                      </p:cBhvr>
                                      <p:tavLst>
                                        <p:tav tm="0">
                                          <p:val>
                                            <p:strVal val="#ppt_h"/>
                                          </p:val>
                                        </p:tav>
                                        <p:tav tm="100000">
                                          <p:val>
                                            <p:strVal val="#ppt_h"/>
                                          </p:val>
                                        </p:tav>
                                      </p:tavLst>
                                    </p:anim>
                                  </p:childTnLst>
                                </p:cTn>
                              </p:par>
                            </p:childTnLst>
                          </p:cTn>
                        </p:par>
                        <p:par>
                          <p:cTn id="47" fill="hold">
                            <p:stCondLst>
                              <p:cond delay="5000"/>
                            </p:stCondLst>
                            <p:childTnLst>
                              <p:par>
                                <p:cTn id="48" presetID="20" presetClass="entr" presetSubtype="0" fill="hold" grpId="0" nodeType="afterEffect">
                                  <p:stCondLst>
                                    <p:cond delay="0"/>
                                  </p:stCondLst>
                                  <p:childTnLst>
                                    <p:set>
                                      <p:cBhvr>
                                        <p:cTn id="49" dur="1" fill="hold">
                                          <p:stCondLst>
                                            <p:cond delay="0"/>
                                          </p:stCondLst>
                                        </p:cTn>
                                        <p:tgtEl>
                                          <p:spTgt spid="74772"/>
                                        </p:tgtEl>
                                        <p:attrNameLst>
                                          <p:attrName>style.visibility</p:attrName>
                                        </p:attrNameLst>
                                      </p:cBhvr>
                                      <p:to>
                                        <p:strVal val="visible"/>
                                      </p:to>
                                    </p:set>
                                    <p:animEffect transition="in" filter="wedge">
                                      <p:cBhvr>
                                        <p:cTn id="50" dur="500"/>
                                        <p:tgtEl>
                                          <p:spTgt spid="74772"/>
                                        </p:tgtEl>
                                      </p:cBhvr>
                                    </p:animEffect>
                                  </p:childTnLst>
                                </p:cTn>
                              </p:par>
                            </p:childTnLst>
                          </p:cTn>
                        </p:par>
                        <p:par>
                          <p:cTn id="51" fill="hold">
                            <p:stCondLst>
                              <p:cond delay="5500"/>
                            </p:stCondLst>
                            <p:childTnLst>
                              <p:par>
                                <p:cTn id="52" presetID="20" presetClass="entr" presetSubtype="0" fill="hold" grpId="0" nodeType="afterEffect">
                                  <p:stCondLst>
                                    <p:cond delay="0"/>
                                  </p:stCondLst>
                                  <p:childTnLst>
                                    <p:set>
                                      <p:cBhvr>
                                        <p:cTn id="53" dur="1" fill="hold">
                                          <p:stCondLst>
                                            <p:cond delay="0"/>
                                          </p:stCondLst>
                                        </p:cTn>
                                        <p:tgtEl>
                                          <p:spTgt spid="74767"/>
                                        </p:tgtEl>
                                        <p:attrNameLst>
                                          <p:attrName>style.visibility</p:attrName>
                                        </p:attrNameLst>
                                      </p:cBhvr>
                                      <p:to>
                                        <p:strVal val="visible"/>
                                      </p:to>
                                    </p:set>
                                    <p:animEffect transition="in" filter="wedge">
                                      <p:cBhvr>
                                        <p:cTn id="54" dur="500"/>
                                        <p:tgtEl>
                                          <p:spTgt spid="74767"/>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74764"/>
                                        </p:tgtEl>
                                        <p:attrNameLst>
                                          <p:attrName>style.visibility</p:attrName>
                                        </p:attrNameLst>
                                      </p:cBhvr>
                                      <p:to>
                                        <p:strVal val="visible"/>
                                      </p:to>
                                    </p:set>
                                    <p:animEffect transition="in" filter="dissolve">
                                      <p:cBhvr>
                                        <p:cTn id="57" dur="500"/>
                                        <p:tgtEl>
                                          <p:spTgt spid="74764"/>
                                        </p:tgtEl>
                                      </p:cBhvr>
                                    </p:animEffect>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74777"/>
                                        </p:tgtEl>
                                        <p:attrNameLst>
                                          <p:attrName>style.visibility</p:attrName>
                                        </p:attrNameLst>
                                      </p:cBhvr>
                                      <p:to>
                                        <p:strVal val="visible"/>
                                      </p:to>
                                    </p:set>
                                    <p:anim calcmode="lin" valueType="num">
                                      <p:cBhvr>
                                        <p:cTn id="62" dur="500" fill="hold"/>
                                        <p:tgtEl>
                                          <p:spTgt spid="74777"/>
                                        </p:tgtEl>
                                        <p:attrNameLst>
                                          <p:attrName>ppt_w</p:attrName>
                                        </p:attrNameLst>
                                      </p:cBhvr>
                                      <p:tavLst>
                                        <p:tav tm="0">
                                          <p:val>
                                            <p:fltVal val="0"/>
                                          </p:val>
                                        </p:tav>
                                        <p:tav tm="100000">
                                          <p:val>
                                            <p:strVal val="#ppt_w"/>
                                          </p:val>
                                        </p:tav>
                                      </p:tavLst>
                                    </p:anim>
                                    <p:anim calcmode="lin" valueType="num">
                                      <p:cBhvr>
                                        <p:cTn id="63" dur="500" fill="hold"/>
                                        <p:tgtEl>
                                          <p:spTgt spid="747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64" grpId="0" animBg="1"/>
      <p:bldP spid="74765" grpId="0"/>
      <p:bldP spid="74766" grpId="0"/>
      <p:bldP spid="74767" grpId="0"/>
      <p:bldP spid="74768" grpId="0"/>
      <p:bldP spid="74769" grpId="0"/>
      <p:bldP spid="74770" grpId="0"/>
      <p:bldP spid="74771" grpId="0"/>
      <p:bldP spid="74772" grpId="0"/>
      <p:bldP spid="74775" grpId="0"/>
      <p:bldP spid="74776" grpId="0"/>
      <p:bldP spid="7477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n-CA"/>
          </a:p>
        </p:txBody>
      </p:sp>
      <p:sp>
        <p:nvSpPr>
          <p:cNvPr id="76803" name="Rectangle 3"/>
          <p:cNvSpPr>
            <a:spLocks noChangeArrowheads="1"/>
          </p:cNvSpPr>
          <p:nvPr/>
        </p:nvSpPr>
        <p:spPr bwMode="auto">
          <a:xfrm>
            <a:off x="0" y="3557588"/>
            <a:ext cx="9144000" cy="0"/>
          </a:xfrm>
          <a:prstGeom prst="rect">
            <a:avLst/>
          </a:prstGeom>
          <a:noFill/>
          <a:ln w="9525">
            <a:noFill/>
            <a:miter lim="800000"/>
            <a:headEnd/>
            <a:tailEnd/>
          </a:ln>
          <a:effectLst/>
        </p:spPr>
        <p:txBody>
          <a:bodyPr wrap="none" anchor="ctr">
            <a:spAutoFit/>
          </a:bodyPr>
          <a:lstStyle/>
          <a:p>
            <a:endParaRPr lang="en-CA"/>
          </a:p>
        </p:txBody>
      </p:sp>
      <p:sp>
        <p:nvSpPr>
          <p:cNvPr id="76804" name="Rectangle 4"/>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n-CA"/>
          </a:p>
        </p:txBody>
      </p:sp>
      <p:sp>
        <p:nvSpPr>
          <p:cNvPr id="76805" name="Rectangle 5"/>
          <p:cNvSpPr>
            <a:spLocks noChangeArrowheads="1"/>
          </p:cNvSpPr>
          <p:nvPr/>
        </p:nvSpPr>
        <p:spPr bwMode="auto">
          <a:xfrm>
            <a:off x="0" y="3557588"/>
            <a:ext cx="9144000" cy="0"/>
          </a:xfrm>
          <a:prstGeom prst="rect">
            <a:avLst/>
          </a:prstGeom>
          <a:noFill/>
          <a:ln w="9525">
            <a:noFill/>
            <a:miter lim="800000"/>
            <a:headEnd/>
            <a:tailEnd/>
          </a:ln>
          <a:effectLst/>
        </p:spPr>
        <p:txBody>
          <a:bodyPr wrap="none" anchor="ctr">
            <a:spAutoFit/>
          </a:bodyPr>
          <a:lstStyle/>
          <a:p>
            <a:endParaRPr lang="en-CA"/>
          </a:p>
        </p:txBody>
      </p:sp>
      <p:sp>
        <p:nvSpPr>
          <p:cNvPr id="76806" name="Rectangle 6"/>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n-CA"/>
          </a:p>
        </p:txBody>
      </p:sp>
      <p:sp>
        <p:nvSpPr>
          <p:cNvPr id="76807" name="Rectangle 7"/>
          <p:cNvSpPr>
            <a:spLocks noChangeArrowheads="1"/>
          </p:cNvSpPr>
          <p:nvPr/>
        </p:nvSpPr>
        <p:spPr bwMode="auto">
          <a:xfrm>
            <a:off x="0" y="3557588"/>
            <a:ext cx="9144000" cy="0"/>
          </a:xfrm>
          <a:prstGeom prst="rect">
            <a:avLst/>
          </a:prstGeom>
          <a:noFill/>
          <a:ln w="9525">
            <a:noFill/>
            <a:miter lim="800000"/>
            <a:headEnd/>
            <a:tailEnd/>
          </a:ln>
          <a:effectLst/>
        </p:spPr>
        <p:txBody>
          <a:bodyPr wrap="none" anchor="ctr">
            <a:spAutoFit/>
          </a:bodyPr>
          <a:lstStyle/>
          <a:p>
            <a:endParaRPr lang="en-CA"/>
          </a:p>
        </p:txBody>
      </p:sp>
      <p:sp>
        <p:nvSpPr>
          <p:cNvPr id="76808" name="Rectangle 8"/>
          <p:cNvSpPr>
            <a:spLocks noChangeArrowheads="1"/>
          </p:cNvSpPr>
          <p:nvPr/>
        </p:nvSpPr>
        <p:spPr bwMode="auto">
          <a:xfrm>
            <a:off x="0" y="3319463"/>
            <a:ext cx="9144000" cy="0"/>
          </a:xfrm>
          <a:prstGeom prst="rect">
            <a:avLst/>
          </a:prstGeom>
          <a:noFill/>
          <a:ln w="9525">
            <a:noFill/>
            <a:miter lim="800000"/>
            <a:headEnd/>
            <a:tailEnd/>
          </a:ln>
          <a:effectLst/>
        </p:spPr>
        <p:txBody>
          <a:bodyPr wrap="none" anchor="ctr">
            <a:spAutoFit/>
          </a:bodyPr>
          <a:lstStyle/>
          <a:p>
            <a:endParaRPr lang="en-CA"/>
          </a:p>
        </p:txBody>
      </p:sp>
      <p:sp>
        <p:nvSpPr>
          <p:cNvPr id="76810" name="Rectangle 10"/>
          <p:cNvSpPr>
            <a:spLocks noChangeArrowheads="1"/>
          </p:cNvSpPr>
          <p:nvPr/>
        </p:nvSpPr>
        <p:spPr bwMode="auto">
          <a:xfrm>
            <a:off x="914400" y="1752600"/>
            <a:ext cx="3657600" cy="1917700"/>
          </a:xfrm>
          <a:prstGeom prst="rect">
            <a:avLst/>
          </a:prstGeom>
          <a:noFill/>
          <a:ln w="9525">
            <a:noFill/>
            <a:miter lim="800000"/>
            <a:headEnd/>
            <a:tailEnd/>
          </a:ln>
          <a:effectLst/>
        </p:spPr>
        <p:txBody>
          <a:bodyPr anchor="ctr">
            <a:spAutoFit/>
          </a:bodyPr>
          <a:lstStyle/>
          <a:p>
            <a:r>
              <a:rPr lang="en-US"/>
              <a:t>Graph the feasible region, and identify the vertices. Evaluate the objective function at each vertex.</a:t>
            </a:r>
          </a:p>
        </p:txBody>
      </p:sp>
      <p:grpSp>
        <p:nvGrpSpPr>
          <p:cNvPr id="2" name="Group 12"/>
          <p:cNvGrpSpPr>
            <a:grpSpLocks/>
          </p:cNvGrpSpPr>
          <p:nvPr/>
        </p:nvGrpSpPr>
        <p:grpSpPr bwMode="auto">
          <a:xfrm>
            <a:off x="762000" y="1066800"/>
            <a:ext cx="1857375" cy="704850"/>
            <a:chOff x="288" y="996"/>
            <a:chExt cx="1170" cy="444"/>
          </a:xfrm>
        </p:grpSpPr>
        <p:sp>
          <p:nvSpPr>
            <p:cNvPr id="76813" name="Text Box 13"/>
            <p:cNvSpPr txBox="1">
              <a:spLocks noChangeArrowheads="1"/>
            </p:cNvSpPr>
            <p:nvPr/>
          </p:nvSpPr>
          <p:spPr bwMode="auto">
            <a:xfrm>
              <a:off x="755" y="1074"/>
              <a:ext cx="70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b="1"/>
                <a:t>Solve</a:t>
              </a:r>
              <a:endParaRPr lang="en-US"/>
            </a:p>
          </p:txBody>
        </p:sp>
        <p:grpSp>
          <p:nvGrpSpPr>
            <p:cNvPr id="3" name="Group 14"/>
            <p:cNvGrpSpPr>
              <a:grpSpLocks/>
            </p:cNvGrpSpPr>
            <p:nvPr/>
          </p:nvGrpSpPr>
          <p:grpSpPr bwMode="auto">
            <a:xfrm>
              <a:off x="288" y="996"/>
              <a:ext cx="444" cy="444"/>
              <a:chOff x="2592" y="864"/>
              <a:chExt cx="444" cy="444"/>
            </a:xfrm>
          </p:grpSpPr>
          <p:pic>
            <p:nvPicPr>
              <p:cNvPr id="76815" name="Picture 15"/>
              <p:cNvPicPr>
                <a:picLocks noChangeAspect="1" noChangeArrowheads="1"/>
              </p:cNvPicPr>
              <p:nvPr/>
            </p:nvPicPr>
            <p:blipFill>
              <a:blip r:embed="rId3" cstate="print"/>
              <a:srcRect/>
              <a:stretch>
                <a:fillRect/>
              </a:stretch>
            </p:blipFill>
            <p:spPr bwMode="auto">
              <a:xfrm>
                <a:off x="2592" y="864"/>
                <a:ext cx="444" cy="444"/>
              </a:xfrm>
              <a:prstGeom prst="rect">
                <a:avLst/>
              </a:prstGeom>
              <a:noFill/>
              <a:ln w="9525">
                <a:noFill/>
                <a:miter lim="800000"/>
                <a:headEnd/>
                <a:tailEnd/>
              </a:ln>
              <a:effectLst/>
            </p:spPr>
          </p:pic>
          <p:sp>
            <p:nvSpPr>
              <p:cNvPr id="76816" name="Text Box 16"/>
              <p:cNvSpPr txBox="1">
                <a:spLocks noChangeArrowheads="1"/>
              </p:cNvSpPr>
              <p:nvPr/>
            </p:nvSpPr>
            <p:spPr bwMode="auto">
              <a:xfrm>
                <a:off x="2706" y="939"/>
                <a:ext cx="25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b="1">
                    <a:solidFill>
                      <a:schemeClr val="bg1"/>
                    </a:solidFill>
                    <a:effectLst>
                      <a:outerShdw blurRad="38100" dist="38100" dir="2700000" algn="tl">
                        <a:srgbClr val="C0C0C0"/>
                      </a:outerShdw>
                    </a:effectLst>
                  </a:rPr>
                  <a:t>3</a:t>
                </a:r>
              </a:p>
            </p:txBody>
          </p:sp>
        </p:grpSp>
      </p:grpSp>
      <p:sp>
        <p:nvSpPr>
          <p:cNvPr id="76835" name="Text Box 35"/>
          <p:cNvSpPr txBox="1">
            <a:spLocks noChangeArrowheads="1"/>
          </p:cNvSpPr>
          <p:nvPr/>
        </p:nvSpPr>
        <p:spPr bwMode="auto">
          <a:xfrm>
            <a:off x="228600" y="3797300"/>
            <a:ext cx="4581525" cy="457200"/>
          </a:xfrm>
          <a:prstGeom prst="rect">
            <a:avLst/>
          </a:prstGeom>
          <a:noFill/>
          <a:ln w="9525">
            <a:noFill/>
            <a:miter lim="800000"/>
            <a:headEnd/>
            <a:tailEnd/>
          </a:ln>
          <a:effectLst/>
        </p:spPr>
        <p:txBody>
          <a:bodyPr wrap="none">
            <a:spAutoFit/>
          </a:bodyPr>
          <a:lstStyle/>
          <a:p>
            <a:r>
              <a:rPr lang="en-US" i="1">
                <a:latin typeface="Arial" charset="0"/>
              </a:rPr>
              <a:t>P</a:t>
            </a:r>
            <a:r>
              <a:rPr lang="en-US">
                <a:latin typeface="Arial" charset="0"/>
              </a:rPr>
              <a:t>(4, 12) = (800) + (1500) = 2300</a:t>
            </a:r>
          </a:p>
        </p:txBody>
      </p:sp>
      <p:sp>
        <p:nvSpPr>
          <p:cNvPr id="76836" name="Text Box 36"/>
          <p:cNvSpPr txBox="1">
            <a:spLocks noChangeArrowheads="1"/>
          </p:cNvSpPr>
          <p:nvPr/>
        </p:nvSpPr>
        <p:spPr bwMode="auto">
          <a:xfrm>
            <a:off x="228600" y="4254500"/>
            <a:ext cx="4751388" cy="457200"/>
          </a:xfrm>
          <a:prstGeom prst="rect">
            <a:avLst/>
          </a:prstGeom>
          <a:noFill/>
          <a:ln w="9525">
            <a:noFill/>
            <a:miter lim="800000"/>
            <a:headEnd/>
            <a:tailEnd/>
          </a:ln>
          <a:effectLst/>
        </p:spPr>
        <p:txBody>
          <a:bodyPr wrap="none">
            <a:spAutoFit/>
          </a:bodyPr>
          <a:lstStyle/>
          <a:p>
            <a:r>
              <a:rPr lang="en-US" i="1">
                <a:latin typeface="Arial" charset="0"/>
              </a:rPr>
              <a:t>P</a:t>
            </a:r>
            <a:r>
              <a:rPr lang="en-US">
                <a:latin typeface="Arial" charset="0"/>
              </a:rPr>
              <a:t>(8, 12) = (1600) + (1500) = 3100</a:t>
            </a:r>
          </a:p>
        </p:txBody>
      </p:sp>
      <p:sp>
        <p:nvSpPr>
          <p:cNvPr id="76837" name="Text Box 37"/>
          <p:cNvSpPr txBox="1">
            <a:spLocks noChangeArrowheads="1"/>
          </p:cNvSpPr>
          <p:nvPr/>
        </p:nvSpPr>
        <p:spPr bwMode="auto">
          <a:xfrm>
            <a:off x="228600" y="4724400"/>
            <a:ext cx="4411663" cy="457200"/>
          </a:xfrm>
          <a:prstGeom prst="rect">
            <a:avLst/>
          </a:prstGeom>
          <a:noFill/>
          <a:ln w="9525">
            <a:noFill/>
            <a:miter lim="800000"/>
            <a:headEnd/>
            <a:tailEnd/>
          </a:ln>
          <a:effectLst/>
        </p:spPr>
        <p:txBody>
          <a:bodyPr wrap="none">
            <a:spAutoFit/>
          </a:bodyPr>
          <a:lstStyle/>
          <a:p>
            <a:r>
              <a:rPr lang="en-US" i="1">
                <a:latin typeface="Arial" charset="0"/>
              </a:rPr>
              <a:t>P</a:t>
            </a:r>
            <a:r>
              <a:rPr lang="en-US">
                <a:latin typeface="Arial" charset="0"/>
              </a:rPr>
              <a:t>(8, 4) = (1600) + (500) = 2100</a:t>
            </a:r>
          </a:p>
        </p:txBody>
      </p:sp>
      <p:pic>
        <p:nvPicPr>
          <p:cNvPr id="24" name="Picture 33" descr="cio1a"/>
          <p:cNvPicPr>
            <a:picLocks noGrp="1" noChangeAspect="1" noChangeArrowheads="1"/>
          </p:cNvPicPr>
          <p:nvPr>
            <p:ph/>
          </p:nvPr>
        </p:nvPicPr>
        <p:blipFill>
          <a:blip r:embed="rId4" cstate="print"/>
          <a:srcRect/>
          <a:stretch>
            <a:fillRect/>
          </a:stretch>
        </p:blipFill>
        <p:spPr>
          <a:xfrm>
            <a:off x="4543872" y="1524000"/>
            <a:ext cx="4267200" cy="4267200"/>
          </a:xfrm>
          <a:noFill/>
          <a:ln/>
        </p:spPr>
      </p:pic>
      <p:sp>
        <p:nvSpPr>
          <p:cNvPr id="25" name="Rectangle 2"/>
          <p:cNvSpPr>
            <a:spLocks noChangeArrowheads="1"/>
          </p:cNvSpPr>
          <p:nvPr/>
        </p:nvSpPr>
        <p:spPr bwMode="auto">
          <a:xfrm>
            <a:off x="-180528" y="3300413"/>
            <a:ext cx="9144000" cy="0"/>
          </a:xfrm>
          <a:prstGeom prst="rect">
            <a:avLst/>
          </a:prstGeom>
          <a:noFill/>
          <a:ln w="9525">
            <a:noFill/>
            <a:miter lim="800000"/>
            <a:headEnd/>
            <a:tailEnd/>
          </a:ln>
          <a:effectLst/>
        </p:spPr>
        <p:txBody>
          <a:bodyPr wrap="none" anchor="ctr">
            <a:spAutoFit/>
          </a:bodyPr>
          <a:lstStyle/>
          <a:p>
            <a:endParaRPr lang="en-CA"/>
          </a:p>
        </p:txBody>
      </p:sp>
      <p:sp>
        <p:nvSpPr>
          <p:cNvPr id="26" name="Rectangle 3"/>
          <p:cNvSpPr>
            <a:spLocks noChangeArrowheads="1"/>
          </p:cNvSpPr>
          <p:nvPr/>
        </p:nvSpPr>
        <p:spPr bwMode="auto">
          <a:xfrm>
            <a:off x="-180528" y="3557588"/>
            <a:ext cx="9144000" cy="0"/>
          </a:xfrm>
          <a:prstGeom prst="rect">
            <a:avLst/>
          </a:prstGeom>
          <a:noFill/>
          <a:ln w="9525">
            <a:noFill/>
            <a:miter lim="800000"/>
            <a:headEnd/>
            <a:tailEnd/>
          </a:ln>
          <a:effectLst/>
        </p:spPr>
        <p:txBody>
          <a:bodyPr wrap="none" anchor="ctr">
            <a:spAutoFit/>
          </a:bodyPr>
          <a:lstStyle/>
          <a:p>
            <a:endParaRPr lang="en-CA"/>
          </a:p>
        </p:txBody>
      </p:sp>
      <p:sp>
        <p:nvSpPr>
          <p:cNvPr id="27" name="Rectangle 4"/>
          <p:cNvSpPr>
            <a:spLocks noChangeArrowheads="1"/>
          </p:cNvSpPr>
          <p:nvPr/>
        </p:nvSpPr>
        <p:spPr bwMode="auto">
          <a:xfrm>
            <a:off x="-180528" y="3300413"/>
            <a:ext cx="9144000" cy="0"/>
          </a:xfrm>
          <a:prstGeom prst="rect">
            <a:avLst/>
          </a:prstGeom>
          <a:noFill/>
          <a:ln w="9525">
            <a:noFill/>
            <a:miter lim="800000"/>
            <a:headEnd/>
            <a:tailEnd/>
          </a:ln>
          <a:effectLst/>
        </p:spPr>
        <p:txBody>
          <a:bodyPr wrap="none" anchor="ctr">
            <a:spAutoFit/>
          </a:bodyPr>
          <a:lstStyle/>
          <a:p>
            <a:endParaRPr lang="en-CA"/>
          </a:p>
        </p:txBody>
      </p:sp>
      <p:sp>
        <p:nvSpPr>
          <p:cNvPr id="28" name="Rectangle 5"/>
          <p:cNvSpPr>
            <a:spLocks noChangeArrowheads="1"/>
          </p:cNvSpPr>
          <p:nvPr/>
        </p:nvSpPr>
        <p:spPr bwMode="auto">
          <a:xfrm>
            <a:off x="-180528" y="3557588"/>
            <a:ext cx="9144000" cy="0"/>
          </a:xfrm>
          <a:prstGeom prst="rect">
            <a:avLst/>
          </a:prstGeom>
          <a:noFill/>
          <a:ln w="9525">
            <a:noFill/>
            <a:miter lim="800000"/>
            <a:headEnd/>
            <a:tailEnd/>
          </a:ln>
          <a:effectLst/>
        </p:spPr>
        <p:txBody>
          <a:bodyPr wrap="none" anchor="ctr">
            <a:spAutoFit/>
          </a:bodyPr>
          <a:lstStyle/>
          <a:p>
            <a:endParaRPr lang="en-CA"/>
          </a:p>
        </p:txBody>
      </p:sp>
      <p:sp>
        <p:nvSpPr>
          <p:cNvPr id="29" name="Rectangle 6"/>
          <p:cNvSpPr>
            <a:spLocks noChangeArrowheads="1"/>
          </p:cNvSpPr>
          <p:nvPr/>
        </p:nvSpPr>
        <p:spPr bwMode="auto">
          <a:xfrm>
            <a:off x="-180528" y="3300413"/>
            <a:ext cx="9144000" cy="0"/>
          </a:xfrm>
          <a:prstGeom prst="rect">
            <a:avLst/>
          </a:prstGeom>
          <a:noFill/>
          <a:ln w="9525">
            <a:noFill/>
            <a:miter lim="800000"/>
            <a:headEnd/>
            <a:tailEnd/>
          </a:ln>
          <a:effectLst/>
        </p:spPr>
        <p:txBody>
          <a:bodyPr wrap="none" anchor="ctr">
            <a:spAutoFit/>
          </a:bodyPr>
          <a:lstStyle/>
          <a:p>
            <a:endParaRPr lang="en-CA"/>
          </a:p>
        </p:txBody>
      </p:sp>
      <p:sp>
        <p:nvSpPr>
          <p:cNvPr id="30" name="Rectangle 7"/>
          <p:cNvSpPr>
            <a:spLocks noChangeArrowheads="1"/>
          </p:cNvSpPr>
          <p:nvPr/>
        </p:nvSpPr>
        <p:spPr bwMode="auto">
          <a:xfrm>
            <a:off x="-180528" y="3557588"/>
            <a:ext cx="9144000" cy="0"/>
          </a:xfrm>
          <a:prstGeom prst="rect">
            <a:avLst/>
          </a:prstGeom>
          <a:noFill/>
          <a:ln w="9525">
            <a:noFill/>
            <a:miter lim="800000"/>
            <a:headEnd/>
            <a:tailEnd/>
          </a:ln>
          <a:effectLst/>
        </p:spPr>
        <p:txBody>
          <a:bodyPr wrap="none" anchor="ctr">
            <a:spAutoFit/>
          </a:bodyPr>
          <a:lstStyle/>
          <a:p>
            <a:endParaRPr lang="en-CA"/>
          </a:p>
        </p:txBody>
      </p:sp>
      <p:sp>
        <p:nvSpPr>
          <p:cNvPr id="31" name="Rectangle 8"/>
          <p:cNvSpPr>
            <a:spLocks noChangeArrowheads="1"/>
          </p:cNvSpPr>
          <p:nvPr/>
        </p:nvSpPr>
        <p:spPr bwMode="auto">
          <a:xfrm>
            <a:off x="-180528" y="3319463"/>
            <a:ext cx="9144000" cy="0"/>
          </a:xfrm>
          <a:prstGeom prst="rect">
            <a:avLst/>
          </a:prstGeom>
          <a:noFill/>
          <a:ln w="9525">
            <a:noFill/>
            <a:miter lim="800000"/>
            <a:headEnd/>
            <a:tailEnd/>
          </a:ln>
          <a:effectLst/>
        </p:spPr>
        <p:txBody>
          <a:bodyPr wrap="none" anchor="ctr">
            <a:spAutoFit/>
          </a:bodyPr>
          <a:lstStyle/>
          <a:p>
            <a:endParaRPr lang="en-CA"/>
          </a:p>
        </p:txBody>
      </p:sp>
      <p:sp>
        <p:nvSpPr>
          <p:cNvPr id="32" name="Freeform 21"/>
          <p:cNvSpPr>
            <a:spLocks/>
          </p:cNvSpPr>
          <p:nvPr/>
        </p:nvSpPr>
        <p:spPr bwMode="auto">
          <a:xfrm>
            <a:off x="7239447" y="1952625"/>
            <a:ext cx="19050" cy="3409950"/>
          </a:xfrm>
          <a:custGeom>
            <a:avLst/>
            <a:gdLst/>
            <a:ahLst/>
            <a:cxnLst>
              <a:cxn ang="0">
                <a:pos x="12" y="2148"/>
              </a:cxn>
              <a:cxn ang="0">
                <a:pos x="0" y="0"/>
              </a:cxn>
            </a:cxnLst>
            <a:rect l="0" t="0" r="r" b="b"/>
            <a:pathLst>
              <a:path w="12" h="2148">
                <a:moveTo>
                  <a:pt x="12" y="2148"/>
                </a:moveTo>
                <a:lnTo>
                  <a:pt x="0" y="0"/>
                </a:lnTo>
              </a:path>
            </a:pathLst>
          </a:custGeom>
          <a:noFill/>
          <a:ln w="25400">
            <a:solidFill>
              <a:srgbClr val="FF0000"/>
            </a:solidFill>
            <a:round/>
            <a:headEnd type="none" w="med" len="med"/>
            <a:tailEnd type="stealth" w="lg" len="lg"/>
          </a:ln>
          <a:effectLst/>
        </p:spPr>
        <p:txBody>
          <a:bodyPr/>
          <a:lstStyle/>
          <a:p>
            <a:endParaRPr lang="en-CA"/>
          </a:p>
        </p:txBody>
      </p:sp>
      <p:sp>
        <p:nvSpPr>
          <p:cNvPr id="33" name="Freeform 26"/>
          <p:cNvSpPr>
            <a:spLocks/>
          </p:cNvSpPr>
          <p:nvPr/>
        </p:nvSpPr>
        <p:spPr bwMode="auto">
          <a:xfrm>
            <a:off x="4962972" y="3324225"/>
            <a:ext cx="3409950" cy="9525"/>
          </a:xfrm>
          <a:custGeom>
            <a:avLst/>
            <a:gdLst/>
            <a:ahLst/>
            <a:cxnLst>
              <a:cxn ang="0">
                <a:pos x="0" y="6"/>
              </a:cxn>
              <a:cxn ang="0">
                <a:pos x="2148" y="0"/>
              </a:cxn>
            </a:cxnLst>
            <a:rect l="0" t="0" r="r" b="b"/>
            <a:pathLst>
              <a:path w="2148" h="6">
                <a:moveTo>
                  <a:pt x="0" y="6"/>
                </a:moveTo>
                <a:lnTo>
                  <a:pt x="2148" y="0"/>
                </a:lnTo>
              </a:path>
            </a:pathLst>
          </a:custGeom>
          <a:noFill/>
          <a:ln w="28575">
            <a:solidFill>
              <a:srgbClr val="00FF00"/>
            </a:solidFill>
            <a:round/>
            <a:headEnd type="none" w="med" len="med"/>
            <a:tailEnd type="stealth" w="lg" len="lg"/>
          </a:ln>
          <a:effectLst/>
        </p:spPr>
        <p:txBody>
          <a:bodyPr/>
          <a:lstStyle/>
          <a:p>
            <a:endParaRPr lang="en-CA"/>
          </a:p>
        </p:txBody>
      </p:sp>
      <p:sp>
        <p:nvSpPr>
          <p:cNvPr id="34" name="Freeform 27"/>
          <p:cNvSpPr>
            <a:spLocks/>
          </p:cNvSpPr>
          <p:nvPr/>
        </p:nvSpPr>
        <p:spPr bwMode="auto">
          <a:xfrm>
            <a:off x="5001072" y="1981200"/>
            <a:ext cx="2819400" cy="3429000"/>
          </a:xfrm>
          <a:custGeom>
            <a:avLst/>
            <a:gdLst/>
            <a:ahLst/>
            <a:cxnLst>
              <a:cxn ang="0">
                <a:pos x="2148" y="2148"/>
              </a:cxn>
              <a:cxn ang="0">
                <a:pos x="0" y="0"/>
              </a:cxn>
            </a:cxnLst>
            <a:rect l="0" t="0" r="r" b="b"/>
            <a:pathLst>
              <a:path w="2148" h="2148">
                <a:moveTo>
                  <a:pt x="2148" y="2148"/>
                </a:moveTo>
                <a:lnTo>
                  <a:pt x="0" y="0"/>
                </a:lnTo>
              </a:path>
            </a:pathLst>
          </a:custGeom>
          <a:noFill/>
          <a:ln w="25400">
            <a:solidFill>
              <a:srgbClr val="0000FF"/>
            </a:solidFill>
            <a:round/>
            <a:headEnd type="none" w="med" len="med"/>
            <a:tailEnd type="stealth" w="lg" len="lg"/>
          </a:ln>
          <a:effectLst/>
        </p:spPr>
        <p:txBody>
          <a:bodyPr/>
          <a:lstStyle/>
          <a:p>
            <a:endParaRPr lang="en-CA"/>
          </a:p>
        </p:txBody>
      </p:sp>
      <p:sp>
        <p:nvSpPr>
          <p:cNvPr id="35" name="Freeform 29"/>
          <p:cNvSpPr>
            <a:spLocks/>
          </p:cNvSpPr>
          <p:nvPr/>
        </p:nvSpPr>
        <p:spPr bwMode="auto">
          <a:xfrm>
            <a:off x="6136135" y="3319463"/>
            <a:ext cx="1117600" cy="1420812"/>
          </a:xfrm>
          <a:custGeom>
            <a:avLst/>
            <a:gdLst/>
            <a:ahLst/>
            <a:cxnLst>
              <a:cxn ang="0">
                <a:pos x="496" y="629"/>
              </a:cxn>
              <a:cxn ang="0">
                <a:pos x="0" y="0"/>
              </a:cxn>
              <a:cxn ang="0">
                <a:pos x="704" y="3"/>
              </a:cxn>
              <a:cxn ang="0">
                <a:pos x="700" y="895"/>
              </a:cxn>
              <a:cxn ang="0">
                <a:pos x="691" y="762"/>
              </a:cxn>
              <a:cxn ang="0">
                <a:pos x="691" y="860"/>
              </a:cxn>
            </a:cxnLst>
            <a:rect l="0" t="0" r="r" b="b"/>
            <a:pathLst>
              <a:path w="704" h="895">
                <a:moveTo>
                  <a:pt x="496" y="629"/>
                </a:moveTo>
                <a:lnTo>
                  <a:pt x="0" y="0"/>
                </a:lnTo>
                <a:lnTo>
                  <a:pt x="704" y="3"/>
                </a:lnTo>
                <a:lnTo>
                  <a:pt x="700" y="895"/>
                </a:lnTo>
                <a:lnTo>
                  <a:pt x="691" y="762"/>
                </a:lnTo>
                <a:lnTo>
                  <a:pt x="691" y="860"/>
                </a:lnTo>
              </a:path>
            </a:pathLst>
          </a:custGeom>
          <a:solidFill>
            <a:srgbClr val="FFCE75">
              <a:alpha val="49001"/>
            </a:srgbClr>
          </a:solidFill>
          <a:ln w="9525">
            <a:noFill/>
            <a:round/>
            <a:headEnd type="none" w="med" len="med"/>
            <a:tailEnd type="none" w="med" len="med"/>
          </a:ln>
          <a:effectLst/>
        </p:spPr>
        <p:txBody>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00"/>
                                        <p:tgtEl>
                                          <p:spTgt spid="3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down)">
                                      <p:cBhvr>
                                        <p:cTn id="15" dur="500"/>
                                        <p:tgtEl>
                                          <p:spTgt spid="34"/>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down)">
                                      <p:cBhvr>
                                        <p:cTn id="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n-CA"/>
          </a:p>
        </p:txBody>
      </p:sp>
      <p:sp>
        <p:nvSpPr>
          <p:cNvPr id="77827" name="Rectangle 3"/>
          <p:cNvSpPr>
            <a:spLocks noChangeArrowheads="1"/>
          </p:cNvSpPr>
          <p:nvPr/>
        </p:nvSpPr>
        <p:spPr bwMode="auto">
          <a:xfrm>
            <a:off x="0" y="3557588"/>
            <a:ext cx="9144000" cy="0"/>
          </a:xfrm>
          <a:prstGeom prst="rect">
            <a:avLst/>
          </a:prstGeom>
          <a:noFill/>
          <a:ln w="9525">
            <a:noFill/>
            <a:miter lim="800000"/>
            <a:headEnd/>
            <a:tailEnd/>
          </a:ln>
          <a:effectLst/>
        </p:spPr>
        <p:txBody>
          <a:bodyPr wrap="none" anchor="ctr">
            <a:spAutoFit/>
          </a:bodyPr>
          <a:lstStyle/>
          <a:p>
            <a:endParaRPr lang="en-CA"/>
          </a:p>
        </p:txBody>
      </p:sp>
      <p:sp>
        <p:nvSpPr>
          <p:cNvPr id="77828" name="Rectangle 4"/>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n-CA"/>
          </a:p>
        </p:txBody>
      </p:sp>
      <p:sp>
        <p:nvSpPr>
          <p:cNvPr id="77829" name="Rectangle 5"/>
          <p:cNvSpPr>
            <a:spLocks noChangeArrowheads="1"/>
          </p:cNvSpPr>
          <p:nvPr/>
        </p:nvSpPr>
        <p:spPr bwMode="auto">
          <a:xfrm>
            <a:off x="0" y="3557588"/>
            <a:ext cx="9144000" cy="0"/>
          </a:xfrm>
          <a:prstGeom prst="rect">
            <a:avLst/>
          </a:prstGeom>
          <a:noFill/>
          <a:ln w="9525">
            <a:noFill/>
            <a:miter lim="800000"/>
            <a:headEnd/>
            <a:tailEnd/>
          </a:ln>
          <a:effectLst/>
        </p:spPr>
        <p:txBody>
          <a:bodyPr wrap="none" anchor="ctr">
            <a:spAutoFit/>
          </a:bodyPr>
          <a:lstStyle/>
          <a:p>
            <a:endParaRPr lang="en-CA"/>
          </a:p>
        </p:txBody>
      </p:sp>
      <p:sp>
        <p:nvSpPr>
          <p:cNvPr id="77830" name="Rectangle 6"/>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n-CA"/>
          </a:p>
        </p:txBody>
      </p:sp>
      <p:sp>
        <p:nvSpPr>
          <p:cNvPr id="77831" name="Rectangle 7"/>
          <p:cNvSpPr>
            <a:spLocks noChangeArrowheads="1"/>
          </p:cNvSpPr>
          <p:nvPr/>
        </p:nvSpPr>
        <p:spPr bwMode="auto">
          <a:xfrm>
            <a:off x="0" y="3557588"/>
            <a:ext cx="9144000" cy="0"/>
          </a:xfrm>
          <a:prstGeom prst="rect">
            <a:avLst/>
          </a:prstGeom>
          <a:noFill/>
          <a:ln w="9525">
            <a:noFill/>
            <a:miter lim="800000"/>
            <a:headEnd/>
            <a:tailEnd/>
          </a:ln>
          <a:effectLst/>
        </p:spPr>
        <p:txBody>
          <a:bodyPr wrap="none" anchor="ctr">
            <a:spAutoFit/>
          </a:bodyPr>
          <a:lstStyle/>
          <a:p>
            <a:endParaRPr lang="en-CA"/>
          </a:p>
        </p:txBody>
      </p:sp>
      <p:sp>
        <p:nvSpPr>
          <p:cNvPr id="77832" name="Rectangle 8"/>
          <p:cNvSpPr>
            <a:spLocks noChangeArrowheads="1"/>
          </p:cNvSpPr>
          <p:nvPr/>
        </p:nvSpPr>
        <p:spPr bwMode="auto">
          <a:xfrm>
            <a:off x="0" y="3319463"/>
            <a:ext cx="9144000" cy="0"/>
          </a:xfrm>
          <a:prstGeom prst="rect">
            <a:avLst/>
          </a:prstGeom>
          <a:noFill/>
          <a:ln w="9525">
            <a:noFill/>
            <a:miter lim="800000"/>
            <a:headEnd/>
            <a:tailEnd/>
          </a:ln>
          <a:effectLst/>
        </p:spPr>
        <p:txBody>
          <a:bodyPr wrap="none" anchor="ctr">
            <a:spAutoFit/>
          </a:bodyPr>
          <a:lstStyle/>
          <a:p>
            <a:endParaRPr lang="en-CA"/>
          </a:p>
        </p:txBody>
      </p:sp>
      <p:sp>
        <p:nvSpPr>
          <p:cNvPr id="77833" name="Rectangle 9"/>
          <p:cNvSpPr>
            <a:spLocks noChangeArrowheads="1"/>
          </p:cNvSpPr>
          <p:nvPr/>
        </p:nvSpPr>
        <p:spPr bwMode="auto">
          <a:xfrm>
            <a:off x="0" y="3538538"/>
            <a:ext cx="9144000" cy="0"/>
          </a:xfrm>
          <a:prstGeom prst="rect">
            <a:avLst/>
          </a:prstGeom>
          <a:noFill/>
          <a:ln w="9525">
            <a:noFill/>
            <a:miter lim="800000"/>
            <a:headEnd/>
            <a:tailEnd/>
          </a:ln>
          <a:effectLst/>
        </p:spPr>
        <p:txBody>
          <a:bodyPr wrap="none" anchor="ctr">
            <a:spAutoFit/>
          </a:bodyPr>
          <a:lstStyle/>
          <a:p>
            <a:endParaRPr lang="en-CA"/>
          </a:p>
        </p:txBody>
      </p:sp>
      <p:sp>
        <p:nvSpPr>
          <p:cNvPr id="77834" name="Rectangle 10"/>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n-CA"/>
          </a:p>
        </p:txBody>
      </p:sp>
      <p:sp>
        <p:nvSpPr>
          <p:cNvPr id="77835" name="Rectangle 11"/>
          <p:cNvSpPr>
            <a:spLocks noChangeArrowheads="1"/>
          </p:cNvSpPr>
          <p:nvPr/>
        </p:nvSpPr>
        <p:spPr bwMode="auto">
          <a:xfrm>
            <a:off x="0" y="3557588"/>
            <a:ext cx="9144000" cy="0"/>
          </a:xfrm>
          <a:prstGeom prst="rect">
            <a:avLst/>
          </a:prstGeom>
          <a:noFill/>
          <a:ln w="9525">
            <a:noFill/>
            <a:miter lim="800000"/>
            <a:headEnd/>
            <a:tailEnd/>
          </a:ln>
          <a:effectLst/>
        </p:spPr>
        <p:txBody>
          <a:bodyPr wrap="none" anchor="ctr">
            <a:spAutoFit/>
          </a:bodyPr>
          <a:lstStyle/>
          <a:p>
            <a:endParaRPr lang="en-CA"/>
          </a:p>
        </p:txBody>
      </p:sp>
      <p:sp>
        <p:nvSpPr>
          <p:cNvPr id="77836" name="Rectangle 12"/>
          <p:cNvSpPr>
            <a:spLocks noChangeArrowheads="1"/>
          </p:cNvSpPr>
          <p:nvPr/>
        </p:nvSpPr>
        <p:spPr bwMode="auto">
          <a:xfrm>
            <a:off x="0" y="3319463"/>
            <a:ext cx="9144000" cy="0"/>
          </a:xfrm>
          <a:prstGeom prst="rect">
            <a:avLst/>
          </a:prstGeom>
          <a:noFill/>
          <a:ln w="9525">
            <a:noFill/>
            <a:miter lim="800000"/>
            <a:headEnd/>
            <a:tailEnd/>
          </a:ln>
          <a:effectLst/>
        </p:spPr>
        <p:txBody>
          <a:bodyPr wrap="none" anchor="ctr">
            <a:spAutoFit/>
          </a:bodyPr>
          <a:lstStyle/>
          <a:p>
            <a:endParaRPr lang="en-CA"/>
          </a:p>
        </p:txBody>
      </p:sp>
      <p:sp>
        <p:nvSpPr>
          <p:cNvPr id="77837" name="Rectangle 13"/>
          <p:cNvSpPr>
            <a:spLocks noChangeArrowheads="1"/>
          </p:cNvSpPr>
          <p:nvPr/>
        </p:nvSpPr>
        <p:spPr bwMode="auto">
          <a:xfrm>
            <a:off x="0" y="3538538"/>
            <a:ext cx="9144000" cy="0"/>
          </a:xfrm>
          <a:prstGeom prst="rect">
            <a:avLst/>
          </a:prstGeom>
          <a:noFill/>
          <a:ln w="9525">
            <a:noFill/>
            <a:miter lim="800000"/>
            <a:headEnd/>
            <a:tailEnd/>
          </a:ln>
          <a:effectLst/>
        </p:spPr>
        <p:txBody>
          <a:bodyPr wrap="none" anchor="ctr">
            <a:spAutoFit/>
          </a:bodyPr>
          <a:lstStyle/>
          <a:p>
            <a:endParaRPr lang="en-CA"/>
          </a:p>
        </p:txBody>
      </p:sp>
      <p:sp>
        <p:nvSpPr>
          <p:cNvPr id="77838" name="Rectangle 14"/>
          <p:cNvSpPr>
            <a:spLocks noChangeArrowheads="1"/>
          </p:cNvSpPr>
          <p:nvPr/>
        </p:nvSpPr>
        <p:spPr bwMode="auto">
          <a:xfrm>
            <a:off x="0" y="3319463"/>
            <a:ext cx="9144000" cy="0"/>
          </a:xfrm>
          <a:prstGeom prst="rect">
            <a:avLst/>
          </a:prstGeom>
          <a:noFill/>
          <a:ln w="9525">
            <a:noFill/>
            <a:miter lim="800000"/>
            <a:headEnd/>
            <a:tailEnd/>
          </a:ln>
          <a:effectLst/>
        </p:spPr>
        <p:txBody>
          <a:bodyPr wrap="none" anchor="ctr">
            <a:spAutoFit/>
          </a:bodyPr>
          <a:lstStyle/>
          <a:p>
            <a:endParaRPr lang="en-CA"/>
          </a:p>
        </p:txBody>
      </p:sp>
      <p:sp>
        <p:nvSpPr>
          <p:cNvPr id="77839" name="Rectangle 15"/>
          <p:cNvSpPr>
            <a:spLocks noChangeArrowheads="1"/>
          </p:cNvSpPr>
          <p:nvPr/>
        </p:nvSpPr>
        <p:spPr bwMode="auto">
          <a:xfrm>
            <a:off x="0" y="3538538"/>
            <a:ext cx="9144000" cy="0"/>
          </a:xfrm>
          <a:prstGeom prst="rect">
            <a:avLst/>
          </a:prstGeom>
          <a:noFill/>
          <a:ln w="9525">
            <a:noFill/>
            <a:miter lim="800000"/>
            <a:headEnd/>
            <a:tailEnd/>
          </a:ln>
          <a:effectLst/>
        </p:spPr>
        <p:txBody>
          <a:bodyPr wrap="none" anchor="ctr">
            <a:spAutoFit/>
          </a:bodyPr>
          <a:lstStyle/>
          <a:p>
            <a:endParaRPr lang="en-CA"/>
          </a:p>
        </p:txBody>
      </p:sp>
      <p:grpSp>
        <p:nvGrpSpPr>
          <p:cNvPr id="2" name="Group 18"/>
          <p:cNvGrpSpPr>
            <a:grpSpLocks/>
          </p:cNvGrpSpPr>
          <p:nvPr/>
        </p:nvGrpSpPr>
        <p:grpSpPr bwMode="auto">
          <a:xfrm>
            <a:off x="838200" y="1066800"/>
            <a:ext cx="2687638" cy="676275"/>
            <a:chOff x="384" y="3606"/>
            <a:chExt cx="1693" cy="426"/>
          </a:xfrm>
        </p:grpSpPr>
        <p:sp>
          <p:nvSpPr>
            <p:cNvPr id="77843" name="Text Box 19"/>
            <p:cNvSpPr txBox="1">
              <a:spLocks noChangeArrowheads="1"/>
            </p:cNvSpPr>
            <p:nvPr/>
          </p:nvSpPr>
          <p:spPr bwMode="auto">
            <a:xfrm>
              <a:off x="864" y="3696"/>
              <a:ext cx="121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b="1"/>
                <a:t>Look Back</a:t>
              </a:r>
              <a:endParaRPr lang="en-US"/>
            </a:p>
          </p:txBody>
        </p:sp>
        <p:grpSp>
          <p:nvGrpSpPr>
            <p:cNvPr id="3" name="Group 20"/>
            <p:cNvGrpSpPr>
              <a:grpSpLocks/>
            </p:cNvGrpSpPr>
            <p:nvPr/>
          </p:nvGrpSpPr>
          <p:grpSpPr bwMode="auto">
            <a:xfrm>
              <a:off x="384" y="3606"/>
              <a:ext cx="528" cy="426"/>
              <a:chOff x="1758" y="3408"/>
              <a:chExt cx="528" cy="426"/>
            </a:xfrm>
          </p:grpSpPr>
          <p:pic>
            <p:nvPicPr>
              <p:cNvPr id="77845" name="Picture 21"/>
              <p:cNvPicPr>
                <a:picLocks noChangeAspect="1" noChangeArrowheads="1"/>
              </p:cNvPicPr>
              <p:nvPr/>
            </p:nvPicPr>
            <p:blipFill>
              <a:blip r:embed="rId3" cstate="print"/>
              <a:srcRect/>
              <a:stretch>
                <a:fillRect/>
              </a:stretch>
            </p:blipFill>
            <p:spPr bwMode="auto">
              <a:xfrm>
                <a:off x="1824" y="3408"/>
                <a:ext cx="426" cy="426"/>
              </a:xfrm>
              <a:prstGeom prst="rect">
                <a:avLst/>
              </a:prstGeom>
              <a:noFill/>
              <a:ln w="9525">
                <a:noFill/>
                <a:miter lim="800000"/>
                <a:headEnd/>
                <a:tailEnd/>
              </a:ln>
              <a:effectLst/>
            </p:spPr>
          </p:pic>
          <p:sp>
            <p:nvSpPr>
              <p:cNvPr id="77846" name="Text Box 22"/>
              <p:cNvSpPr txBox="1">
                <a:spLocks noChangeArrowheads="1"/>
              </p:cNvSpPr>
              <p:nvPr/>
            </p:nvSpPr>
            <p:spPr bwMode="auto">
              <a:xfrm>
                <a:off x="1758" y="3504"/>
                <a:ext cx="528" cy="288"/>
              </a:xfrm>
              <a:prstGeom prst="rect">
                <a:avLst/>
              </a:prstGeom>
              <a:noFill/>
              <a:ln w="9525">
                <a:noFill/>
                <a:miter lim="800000"/>
                <a:headEnd/>
                <a:tailEnd/>
              </a:ln>
              <a:effectLst/>
            </p:spPr>
            <p:txBody>
              <a:bodyPr anchor="ctr">
                <a:spAutoFit/>
              </a:bodyPr>
              <a:lstStyle/>
              <a:p>
                <a:pPr algn="ctr" eaLnBrk="0" hangingPunct="0">
                  <a:spcBef>
                    <a:spcPct val="50000"/>
                  </a:spcBef>
                </a:pPr>
                <a:r>
                  <a:rPr lang="en-US" b="1">
                    <a:solidFill>
                      <a:schemeClr val="bg1"/>
                    </a:solidFill>
                    <a:effectLst>
                      <a:outerShdw blurRad="38100" dist="38100" dir="2700000" algn="tl">
                        <a:srgbClr val="C0C0C0"/>
                      </a:outerShdw>
                    </a:effectLst>
                  </a:rPr>
                  <a:t>4</a:t>
                </a:r>
              </a:p>
            </p:txBody>
          </p:sp>
        </p:grpSp>
      </p:grpSp>
      <p:sp>
        <p:nvSpPr>
          <p:cNvPr id="77847" name="Text Box 23"/>
          <p:cNvSpPr txBox="1">
            <a:spLocks noChangeArrowheads="1"/>
          </p:cNvSpPr>
          <p:nvPr/>
        </p:nvSpPr>
        <p:spPr bwMode="auto">
          <a:xfrm>
            <a:off x="990600" y="1905000"/>
            <a:ext cx="6689725" cy="457200"/>
          </a:xfrm>
          <a:prstGeom prst="rect">
            <a:avLst/>
          </a:prstGeom>
          <a:noFill/>
          <a:ln w="9525">
            <a:noFill/>
            <a:miter lim="800000"/>
            <a:headEnd/>
            <a:tailEnd/>
          </a:ln>
          <a:effectLst/>
        </p:spPr>
        <p:txBody>
          <a:bodyPr wrap="none">
            <a:spAutoFit/>
          </a:bodyPr>
          <a:lstStyle/>
          <a:p>
            <a:r>
              <a:rPr lang="en-US"/>
              <a:t>Check the values (8, 4) in the constraints.</a:t>
            </a:r>
          </a:p>
        </p:txBody>
      </p:sp>
      <p:sp>
        <p:nvSpPr>
          <p:cNvPr id="77864" name="Text Box 40"/>
          <p:cNvSpPr txBox="1">
            <a:spLocks noChangeArrowheads="1"/>
          </p:cNvSpPr>
          <p:nvPr/>
        </p:nvSpPr>
        <p:spPr bwMode="auto">
          <a:xfrm>
            <a:off x="914400" y="2628900"/>
            <a:ext cx="1023938" cy="457200"/>
          </a:xfrm>
          <a:prstGeom prst="rect">
            <a:avLst/>
          </a:prstGeom>
          <a:noFill/>
          <a:ln w="9525">
            <a:noFill/>
            <a:miter lim="800000"/>
            <a:headEnd/>
            <a:tailEnd/>
          </a:ln>
          <a:effectLst/>
        </p:spPr>
        <p:txBody>
          <a:bodyPr wrap="none">
            <a:spAutoFit/>
          </a:bodyPr>
          <a:lstStyle/>
          <a:p>
            <a:r>
              <a:rPr lang="en-US" i="1"/>
              <a:t>x</a:t>
            </a:r>
            <a:r>
              <a:rPr lang="en-US"/>
              <a:t> ≥ 0</a:t>
            </a:r>
          </a:p>
        </p:txBody>
      </p:sp>
      <p:sp>
        <p:nvSpPr>
          <p:cNvPr id="77865" name="Text Box 41"/>
          <p:cNvSpPr txBox="1">
            <a:spLocks noChangeArrowheads="1"/>
          </p:cNvSpPr>
          <p:nvPr/>
        </p:nvSpPr>
        <p:spPr bwMode="auto">
          <a:xfrm>
            <a:off x="2593975" y="2628900"/>
            <a:ext cx="1023938" cy="457200"/>
          </a:xfrm>
          <a:prstGeom prst="rect">
            <a:avLst/>
          </a:prstGeom>
          <a:noFill/>
          <a:ln w="9525">
            <a:noFill/>
            <a:miter lim="800000"/>
            <a:headEnd/>
            <a:tailEnd/>
          </a:ln>
          <a:effectLst/>
        </p:spPr>
        <p:txBody>
          <a:bodyPr wrap="none">
            <a:spAutoFit/>
          </a:bodyPr>
          <a:lstStyle/>
          <a:p>
            <a:r>
              <a:rPr lang="en-US" i="1"/>
              <a:t>y</a:t>
            </a:r>
            <a:r>
              <a:rPr lang="en-US"/>
              <a:t> ≥ 0</a:t>
            </a:r>
          </a:p>
        </p:txBody>
      </p:sp>
      <p:sp>
        <p:nvSpPr>
          <p:cNvPr id="77866" name="Text Box 42"/>
          <p:cNvSpPr txBox="1">
            <a:spLocks noChangeArrowheads="1"/>
          </p:cNvSpPr>
          <p:nvPr/>
        </p:nvSpPr>
        <p:spPr bwMode="auto">
          <a:xfrm>
            <a:off x="2562225" y="3962400"/>
            <a:ext cx="1835759" cy="369332"/>
          </a:xfrm>
          <a:prstGeom prst="rect">
            <a:avLst/>
          </a:prstGeom>
          <a:noFill/>
          <a:ln w="9525">
            <a:noFill/>
            <a:miter lim="800000"/>
            <a:headEnd/>
            <a:tailEnd/>
          </a:ln>
          <a:effectLst/>
        </p:spPr>
        <p:txBody>
          <a:bodyPr wrap="none">
            <a:spAutoFit/>
          </a:bodyPr>
          <a:lstStyle/>
          <a:p>
            <a:r>
              <a:rPr lang="en-US" dirty="0"/>
              <a:t>32</a:t>
            </a:r>
            <a:r>
              <a:rPr lang="en-US" i="1" dirty="0"/>
              <a:t>x</a:t>
            </a:r>
            <a:r>
              <a:rPr lang="en-US" dirty="0"/>
              <a:t> + 16</a:t>
            </a:r>
            <a:r>
              <a:rPr lang="en-US" i="1" dirty="0"/>
              <a:t>y</a:t>
            </a:r>
            <a:r>
              <a:rPr lang="en-US" dirty="0"/>
              <a:t> </a:t>
            </a:r>
            <a:r>
              <a:rPr lang="en-US" dirty="0" smtClean="0"/>
              <a:t>≥ </a:t>
            </a:r>
            <a:r>
              <a:rPr lang="en-US" dirty="0"/>
              <a:t>320</a:t>
            </a:r>
          </a:p>
        </p:txBody>
      </p:sp>
      <p:sp>
        <p:nvSpPr>
          <p:cNvPr id="77867" name="Text Box 43"/>
          <p:cNvSpPr txBox="1">
            <a:spLocks noChangeArrowheads="1"/>
          </p:cNvSpPr>
          <p:nvPr/>
        </p:nvSpPr>
        <p:spPr bwMode="auto">
          <a:xfrm>
            <a:off x="4275138" y="2628900"/>
            <a:ext cx="1239837" cy="457200"/>
          </a:xfrm>
          <a:prstGeom prst="rect">
            <a:avLst/>
          </a:prstGeom>
          <a:noFill/>
          <a:ln w="9525">
            <a:noFill/>
            <a:miter lim="800000"/>
            <a:headEnd/>
            <a:tailEnd/>
          </a:ln>
          <a:effectLst/>
        </p:spPr>
        <p:txBody>
          <a:bodyPr wrap="none">
            <a:spAutoFit/>
          </a:bodyPr>
          <a:lstStyle/>
          <a:p>
            <a:r>
              <a:rPr lang="en-US" i="1"/>
              <a:t>x</a:t>
            </a:r>
            <a:r>
              <a:rPr lang="en-US"/>
              <a:t> ≤ 8  </a:t>
            </a:r>
          </a:p>
        </p:txBody>
      </p:sp>
      <p:sp>
        <p:nvSpPr>
          <p:cNvPr id="77868" name="Text Box 44"/>
          <p:cNvSpPr txBox="1">
            <a:spLocks noChangeArrowheads="1"/>
          </p:cNvSpPr>
          <p:nvPr/>
        </p:nvSpPr>
        <p:spPr bwMode="auto">
          <a:xfrm>
            <a:off x="6172200" y="2628900"/>
            <a:ext cx="1431925" cy="457200"/>
          </a:xfrm>
          <a:prstGeom prst="rect">
            <a:avLst/>
          </a:prstGeom>
          <a:noFill/>
          <a:ln w="9525">
            <a:noFill/>
            <a:miter lim="800000"/>
            <a:headEnd/>
            <a:tailEnd/>
          </a:ln>
          <a:effectLst/>
        </p:spPr>
        <p:txBody>
          <a:bodyPr wrap="none">
            <a:spAutoFit/>
          </a:bodyPr>
          <a:lstStyle/>
          <a:p>
            <a:r>
              <a:rPr lang="en-US" i="1"/>
              <a:t>y</a:t>
            </a:r>
            <a:r>
              <a:rPr lang="en-US"/>
              <a:t> ≤ 12  </a:t>
            </a:r>
          </a:p>
        </p:txBody>
      </p:sp>
      <p:sp>
        <p:nvSpPr>
          <p:cNvPr id="77869" name="Text Box 45"/>
          <p:cNvSpPr txBox="1">
            <a:spLocks noChangeArrowheads="1"/>
          </p:cNvSpPr>
          <p:nvPr/>
        </p:nvSpPr>
        <p:spPr bwMode="auto">
          <a:xfrm>
            <a:off x="914400" y="3200400"/>
            <a:ext cx="1036638" cy="457200"/>
          </a:xfrm>
          <a:prstGeom prst="rect">
            <a:avLst/>
          </a:prstGeom>
          <a:noFill/>
          <a:ln w="9525">
            <a:noFill/>
            <a:miter lim="800000"/>
            <a:headEnd/>
            <a:tailEnd/>
          </a:ln>
          <a:effectLst/>
        </p:spPr>
        <p:txBody>
          <a:bodyPr wrap="none">
            <a:spAutoFit/>
          </a:bodyPr>
          <a:lstStyle/>
          <a:p>
            <a:r>
              <a:rPr lang="en-US"/>
              <a:t>8 ≥ 0</a:t>
            </a:r>
          </a:p>
        </p:txBody>
      </p:sp>
      <p:sp>
        <p:nvSpPr>
          <p:cNvPr id="77870" name="Text Box 46"/>
          <p:cNvSpPr txBox="1">
            <a:spLocks noChangeArrowheads="1"/>
          </p:cNvSpPr>
          <p:nvPr/>
        </p:nvSpPr>
        <p:spPr bwMode="auto">
          <a:xfrm>
            <a:off x="2593975" y="3200400"/>
            <a:ext cx="1036638" cy="457200"/>
          </a:xfrm>
          <a:prstGeom prst="rect">
            <a:avLst/>
          </a:prstGeom>
          <a:noFill/>
          <a:ln w="9525">
            <a:noFill/>
            <a:miter lim="800000"/>
            <a:headEnd/>
            <a:tailEnd/>
          </a:ln>
          <a:effectLst/>
        </p:spPr>
        <p:txBody>
          <a:bodyPr wrap="none">
            <a:spAutoFit/>
          </a:bodyPr>
          <a:lstStyle/>
          <a:p>
            <a:r>
              <a:rPr lang="en-US"/>
              <a:t>4 ≥ 0</a:t>
            </a:r>
          </a:p>
        </p:txBody>
      </p:sp>
      <p:sp>
        <p:nvSpPr>
          <p:cNvPr id="77871" name="Text Box 47"/>
          <p:cNvSpPr txBox="1">
            <a:spLocks noChangeArrowheads="1"/>
          </p:cNvSpPr>
          <p:nvPr/>
        </p:nvSpPr>
        <p:spPr bwMode="auto">
          <a:xfrm>
            <a:off x="4275138" y="3200400"/>
            <a:ext cx="1252537" cy="457200"/>
          </a:xfrm>
          <a:prstGeom prst="rect">
            <a:avLst/>
          </a:prstGeom>
          <a:noFill/>
          <a:ln w="9525">
            <a:noFill/>
            <a:miter lim="800000"/>
            <a:headEnd/>
            <a:tailEnd/>
          </a:ln>
          <a:effectLst/>
        </p:spPr>
        <p:txBody>
          <a:bodyPr wrap="none">
            <a:spAutoFit/>
          </a:bodyPr>
          <a:lstStyle/>
          <a:p>
            <a:r>
              <a:rPr lang="en-US"/>
              <a:t>8 ≤ 8  </a:t>
            </a:r>
          </a:p>
        </p:txBody>
      </p:sp>
      <p:sp>
        <p:nvSpPr>
          <p:cNvPr id="77872" name="Text Box 48"/>
          <p:cNvSpPr txBox="1">
            <a:spLocks noChangeArrowheads="1"/>
          </p:cNvSpPr>
          <p:nvPr/>
        </p:nvSpPr>
        <p:spPr bwMode="auto">
          <a:xfrm>
            <a:off x="6172200" y="3200400"/>
            <a:ext cx="1446213" cy="457200"/>
          </a:xfrm>
          <a:prstGeom prst="rect">
            <a:avLst/>
          </a:prstGeom>
          <a:noFill/>
          <a:ln w="9525">
            <a:noFill/>
            <a:miter lim="800000"/>
            <a:headEnd/>
            <a:tailEnd/>
          </a:ln>
          <a:effectLst/>
        </p:spPr>
        <p:txBody>
          <a:bodyPr wrap="none">
            <a:spAutoFit/>
          </a:bodyPr>
          <a:lstStyle/>
          <a:p>
            <a:r>
              <a:rPr lang="en-US"/>
              <a:t>4 ≤ 12  </a:t>
            </a:r>
          </a:p>
        </p:txBody>
      </p:sp>
      <p:sp>
        <p:nvSpPr>
          <p:cNvPr id="77873" name="Text Box 49"/>
          <p:cNvSpPr txBox="1">
            <a:spLocks noChangeArrowheads="1"/>
          </p:cNvSpPr>
          <p:nvPr/>
        </p:nvSpPr>
        <p:spPr bwMode="auto">
          <a:xfrm>
            <a:off x="1982788" y="4343400"/>
            <a:ext cx="2169184" cy="369332"/>
          </a:xfrm>
          <a:prstGeom prst="rect">
            <a:avLst/>
          </a:prstGeom>
          <a:noFill/>
          <a:ln w="9525">
            <a:noFill/>
            <a:miter lim="800000"/>
            <a:headEnd/>
            <a:tailEnd/>
          </a:ln>
          <a:effectLst/>
        </p:spPr>
        <p:txBody>
          <a:bodyPr wrap="none">
            <a:spAutoFit/>
          </a:bodyPr>
          <a:lstStyle/>
          <a:p>
            <a:r>
              <a:rPr lang="en-US" dirty="0"/>
              <a:t>32(8) + 16(4) </a:t>
            </a:r>
            <a:r>
              <a:rPr lang="en-US" dirty="0" smtClean="0"/>
              <a:t>≥ 320</a:t>
            </a:r>
            <a:endParaRPr lang="en-US" dirty="0"/>
          </a:p>
        </p:txBody>
      </p:sp>
      <p:sp>
        <p:nvSpPr>
          <p:cNvPr id="77874" name="Text Box 50"/>
          <p:cNvSpPr txBox="1">
            <a:spLocks noChangeArrowheads="1"/>
          </p:cNvSpPr>
          <p:nvPr/>
        </p:nvSpPr>
        <p:spPr bwMode="auto">
          <a:xfrm>
            <a:off x="2728913" y="4724400"/>
            <a:ext cx="1733167" cy="369332"/>
          </a:xfrm>
          <a:prstGeom prst="rect">
            <a:avLst/>
          </a:prstGeom>
          <a:noFill/>
          <a:ln w="9525">
            <a:noFill/>
            <a:miter lim="800000"/>
            <a:headEnd/>
            <a:tailEnd/>
          </a:ln>
          <a:effectLst/>
        </p:spPr>
        <p:txBody>
          <a:bodyPr wrap="none">
            <a:spAutoFit/>
          </a:bodyPr>
          <a:lstStyle/>
          <a:p>
            <a:r>
              <a:rPr lang="en-US" dirty="0"/>
              <a:t>256 + 64 </a:t>
            </a:r>
            <a:r>
              <a:rPr lang="en-US" dirty="0" smtClean="0"/>
              <a:t>≥ 320</a:t>
            </a:r>
            <a:endParaRPr lang="en-US" dirty="0"/>
          </a:p>
        </p:txBody>
      </p:sp>
      <p:sp>
        <p:nvSpPr>
          <p:cNvPr id="77875" name="Text Box 51"/>
          <p:cNvSpPr txBox="1">
            <a:spLocks noChangeArrowheads="1"/>
          </p:cNvSpPr>
          <p:nvPr/>
        </p:nvSpPr>
        <p:spPr bwMode="auto">
          <a:xfrm>
            <a:off x="3581400" y="5105400"/>
            <a:ext cx="1208985" cy="369332"/>
          </a:xfrm>
          <a:prstGeom prst="rect">
            <a:avLst/>
          </a:prstGeom>
          <a:noFill/>
          <a:ln w="9525">
            <a:noFill/>
            <a:miter lim="800000"/>
            <a:headEnd/>
            <a:tailEnd/>
          </a:ln>
          <a:effectLst/>
        </p:spPr>
        <p:txBody>
          <a:bodyPr wrap="none">
            <a:spAutoFit/>
          </a:bodyPr>
          <a:lstStyle/>
          <a:p>
            <a:r>
              <a:rPr lang="en-US" dirty="0"/>
              <a:t>320 </a:t>
            </a:r>
            <a:r>
              <a:rPr lang="en-US" dirty="0" smtClean="0"/>
              <a:t>≥ 320</a:t>
            </a:r>
            <a:endParaRPr lang="en-US" dirty="0"/>
          </a:p>
        </p:txBody>
      </p:sp>
      <p:sp>
        <p:nvSpPr>
          <p:cNvPr id="77876" name="Rectangle 52"/>
          <p:cNvSpPr>
            <a:spLocks noChangeArrowheads="1"/>
          </p:cNvSpPr>
          <p:nvPr/>
        </p:nvSpPr>
        <p:spPr bwMode="auto">
          <a:xfrm>
            <a:off x="5316538" y="5105400"/>
            <a:ext cx="423862" cy="457200"/>
          </a:xfrm>
          <a:prstGeom prst="rect">
            <a:avLst/>
          </a:prstGeom>
          <a:noFill/>
          <a:ln w="9525">
            <a:noFill/>
            <a:miter lim="800000"/>
            <a:headEnd/>
            <a:tailEnd/>
          </a:ln>
          <a:effectLst/>
        </p:spPr>
        <p:txBody>
          <a:bodyPr wrap="none">
            <a:spAutoFit/>
          </a:bodyPr>
          <a:lstStyle/>
          <a:p>
            <a:r>
              <a:rPr lang="en-US" b="1">
                <a:solidFill>
                  <a:srgbClr val="FF0000"/>
                </a:solidFill>
                <a:sym typeface="Wingdings" pitchFamily="2" charset="2"/>
              </a:rPr>
              <a:t></a:t>
            </a:r>
          </a:p>
        </p:txBody>
      </p:sp>
      <p:sp>
        <p:nvSpPr>
          <p:cNvPr id="77877" name="Rectangle 53"/>
          <p:cNvSpPr>
            <a:spLocks noChangeArrowheads="1"/>
          </p:cNvSpPr>
          <p:nvPr/>
        </p:nvSpPr>
        <p:spPr bwMode="auto">
          <a:xfrm>
            <a:off x="3505200" y="3200400"/>
            <a:ext cx="423863" cy="457200"/>
          </a:xfrm>
          <a:prstGeom prst="rect">
            <a:avLst/>
          </a:prstGeom>
          <a:noFill/>
          <a:ln w="9525">
            <a:noFill/>
            <a:miter lim="800000"/>
            <a:headEnd/>
            <a:tailEnd/>
          </a:ln>
          <a:effectLst/>
        </p:spPr>
        <p:txBody>
          <a:bodyPr wrap="none">
            <a:spAutoFit/>
          </a:bodyPr>
          <a:lstStyle/>
          <a:p>
            <a:r>
              <a:rPr lang="en-US" b="1">
                <a:solidFill>
                  <a:srgbClr val="FF0000"/>
                </a:solidFill>
                <a:sym typeface="Wingdings" pitchFamily="2" charset="2"/>
              </a:rPr>
              <a:t></a:t>
            </a:r>
          </a:p>
        </p:txBody>
      </p:sp>
      <p:sp>
        <p:nvSpPr>
          <p:cNvPr id="77878" name="Rectangle 54"/>
          <p:cNvSpPr>
            <a:spLocks noChangeArrowheads="1"/>
          </p:cNvSpPr>
          <p:nvPr/>
        </p:nvSpPr>
        <p:spPr bwMode="auto">
          <a:xfrm>
            <a:off x="5257800" y="3200400"/>
            <a:ext cx="423863" cy="457200"/>
          </a:xfrm>
          <a:prstGeom prst="rect">
            <a:avLst/>
          </a:prstGeom>
          <a:noFill/>
          <a:ln w="9525">
            <a:noFill/>
            <a:miter lim="800000"/>
            <a:headEnd/>
            <a:tailEnd/>
          </a:ln>
          <a:effectLst/>
        </p:spPr>
        <p:txBody>
          <a:bodyPr wrap="none">
            <a:spAutoFit/>
          </a:bodyPr>
          <a:lstStyle/>
          <a:p>
            <a:r>
              <a:rPr lang="en-US" b="1">
                <a:solidFill>
                  <a:srgbClr val="FF0000"/>
                </a:solidFill>
                <a:sym typeface="Wingdings" pitchFamily="2" charset="2"/>
              </a:rPr>
              <a:t></a:t>
            </a:r>
          </a:p>
        </p:txBody>
      </p:sp>
      <p:sp>
        <p:nvSpPr>
          <p:cNvPr id="77879" name="Rectangle 55"/>
          <p:cNvSpPr>
            <a:spLocks noChangeArrowheads="1"/>
          </p:cNvSpPr>
          <p:nvPr/>
        </p:nvSpPr>
        <p:spPr bwMode="auto">
          <a:xfrm>
            <a:off x="1828800" y="3200400"/>
            <a:ext cx="423863" cy="457200"/>
          </a:xfrm>
          <a:prstGeom prst="rect">
            <a:avLst/>
          </a:prstGeom>
          <a:noFill/>
          <a:ln w="9525">
            <a:noFill/>
            <a:miter lim="800000"/>
            <a:headEnd/>
            <a:tailEnd/>
          </a:ln>
          <a:effectLst/>
        </p:spPr>
        <p:txBody>
          <a:bodyPr wrap="none">
            <a:spAutoFit/>
          </a:bodyPr>
          <a:lstStyle/>
          <a:p>
            <a:r>
              <a:rPr lang="en-US" b="1">
                <a:solidFill>
                  <a:srgbClr val="FF0000"/>
                </a:solidFill>
                <a:sym typeface="Wingdings" pitchFamily="2" charset="2"/>
              </a:rPr>
              <a:t></a:t>
            </a:r>
          </a:p>
        </p:txBody>
      </p:sp>
      <p:sp>
        <p:nvSpPr>
          <p:cNvPr id="77880" name="Rectangle 56"/>
          <p:cNvSpPr>
            <a:spLocks noChangeArrowheads="1"/>
          </p:cNvSpPr>
          <p:nvPr/>
        </p:nvSpPr>
        <p:spPr bwMode="auto">
          <a:xfrm>
            <a:off x="7315200" y="3200400"/>
            <a:ext cx="423863" cy="457200"/>
          </a:xfrm>
          <a:prstGeom prst="rect">
            <a:avLst/>
          </a:prstGeom>
          <a:noFill/>
          <a:ln w="9525">
            <a:noFill/>
            <a:miter lim="800000"/>
            <a:headEnd/>
            <a:tailEnd/>
          </a:ln>
          <a:effectLst/>
        </p:spPr>
        <p:txBody>
          <a:bodyPr wrap="none">
            <a:spAutoFit/>
          </a:bodyPr>
          <a:lstStyle/>
          <a:p>
            <a:r>
              <a:rPr lang="en-US" b="1">
                <a:solidFill>
                  <a:srgbClr val="FF0000"/>
                </a:solidFill>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7847"/>
                                        </p:tgtEl>
                                        <p:attrNameLst>
                                          <p:attrName>style.visibility</p:attrName>
                                        </p:attrNameLst>
                                      </p:cBhvr>
                                      <p:to>
                                        <p:strVal val="visible"/>
                                      </p:to>
                                    </p:set>
                                    <p:animEffect transition="in" filter="blinds(horizontal)">
                                      <p:cBhvr>
                                        <p:cTn id="7" dur="500"/>
                                        <p:tgtEl>
                                          <p:spTgt spid="7784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77864"/>
                                        </p:tgtEl>
                                        <p:attrNameLst>
                                          <p:attrName>style.visibility</p:attrName>
                                        </p:attrNameLst>
                                      </p:cBhvr>
                                      <p:to>
                                        <p:strVal val="visible"/>
                                      </p:to>
                                    </p:set>
                                    <p:anim calcmode="discrete" valueType="clr">
                                      <p:cBhvr override="childStyle">
                                        <p:cTn id="12" dur="80"/>
                                        <p:tgtEl>
                                          <p:spTgt spid="77864"/>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7864"/>
                                        </p:tgtEl>
                                        <p:attrNameLst>
                                          <p:attrName>fillcolor</p:attrName>
                                        </p:attrNameLst>
                                      </p:cBhvr>
                                      <p:tavLst>
                                        <p:tav tm="0">
                                          <p:val>
                                            <p:clrVal>
                                              <a:schemeClr val="accent2"/>
                                            </p:clrVal>
                                          </p:val>
                                        </p:tav>
                                        <p:tav tm="50000">
                                          <p:val>
                                            <p:clrVal>
                                              <a:schemeClr val="hlink"/>
                                            </p:clrVal>
                                          </p:val>
                                        </p:tav>
                                      </p:tavLst>
                                    </p:anim>
                                    <p:set>
                                      <p:cBhvr>
                                        <p:cTn id="14" dur="80"/>
                                        <p:tgtEl>
                                          <p:spTgt spid="77864"/>
                                        </p:tgtEl>
                                        <p:attrNameLst>
                                          <p:attrName>fill.type</p:attrName>
                                        </p:attrNameLst>
                                      </p:cBhvr>
                                      <p:to>
                                        <p:strVal val="solid"/>
                                      </p:to>
                                    </p:set>
                                  </p:childTnLst>
                                </p:cTn>
                              </p:par>
                              <p:par>
                                <p:cTn id="15" presetID="27" presetClass="entr" presetSubtype="0" fill="hold" grpId="0" nodeType="withEffect">
                                  <p:stCondLst>
                                    <p:cond delay="0"/>
                                  </p:stCondLst>
                                  <p:iterate type="lt">
                                    <p:tmPct val="50000"/>
                                  </p:iterate>
                                  <p:childTnLst>
                                    <p:set>
                                      <p:cBhvr>
                                        <p:cTn id="16" dur="1" fill="hold">
                                          <p:stCondLst>
                                            <p:cond delay="0"/>
                                          </p:stCondLst>
                                        </p:cTn>
                                        <p:tgtEl>
                                          <p:spTgt spid="77865"/>
                                        </p:tgtEl>
                                        <p:attrNameLst>
                                          <p:attrName>style.visibility</p:attrName>
                                        </p:attrNameLst>
                                      </p:cBhvr>
                                      <p:to>
                                        <p:strVal val="visible"/>
                                      </p:to>
                                    </p:set>
                                    <p:anim calcmode="discrete" valueType="clr">
                                      <p:cBhvr override="childStyle">
                                        <p:cTn id="17" dur="80"/>
                                        <p:tgtEl>
                                          <p:spTgt spid="77865"/>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77865"/>
                                        </p:tgtEl>
                                        <p:attrNameLst>
                                          <p:attrName>fillcolor</p:attrName>
                                        </p:attrNameLst>
                                      </p:cBhvr>
                                      <p:tavLst>
                                        <p:tav tm="0">
                                          <p:val>
                                            <p:clrVal>
                                              <a:schemeClr val="accent2"/>
                                            </p:clrVal>
                                          </p:val>
                                        </p:tav>
                                        <p:tav tm="50000">
                                          <p:val>
                                            <p:clrVal>
                                              <a:schemeClr val="hlink"/>
                                            </p:clrVal>
                                          </p:val>
                                        </p:tav>
                                      </p:tavLst>
                                    </p:anim>
                                    <p:set>
                                      <p:cBhvr>
                                        <p:cTn id="19" dur="80"/>
                                        <p:tgtEl>
                                          <p:spTgt spid="77865"/>
                                        </p:tgtEl>
                                        <p:attrNameLst>
                                          <p:attrName>fill.type</p:attrName>
                                        </p:attrNameLst>
                                      </p:cBhvr>
                                      <p:to>
                                        <p:strVal val="solid"/>
                                      </p:to>
                                    </p:set>
                                  </p:childTnLst>
                                </p:cTn>
                              </p:par>
                              <p:par>
                                <p:cTn id="20" presetID="27" presetClass="entr" presetSubtype="0" fill="hold" grpId="0" nodeType="withEffect">
                                  <p:stCondLst>
                                    <p:cond delay="0"/>
                                  </p:stCondLst>
                                  <p:iterate type="lt">
                                    <p:tmPct val="50000"/>
                                  </p:iterate>
                                  <p:childTnLst>
                                    <p:set>
                                      <p:cBhvr>
                                        <p:cTn id="21" dur="1" fill="hold">
                                          <p:stCondLst>
                                            <p:cond delay="0"/>
                                          </p:stCondLst>
                                        </p:cTn>
                                        <p:tgtEl>
                                          <p:spTgt spid="77867"/>
                                        </p:tgtEl>
                                        <p:attrNameLst>
                                          <p:attrName>style.visibility</p:attrName>
                                        </p:attrNameLst>
                                      </p:cBhvr>
                                      <p:to>
                                        <p:strVal val="visible"/>
                                      </p:to>
                                    </p:set>
                                    <p:anim calcmode="discrete" valueType="clr">
                                      <p:cBhvr override="childStyle">
                                        <p:cTn id="22" dur="80"/>
                                        <p:tgtEl>
                                          <p:spTgt spid="77867"/>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77867"/>
                                        </p:tgtEl>
                                        <p:attrNameLst>
                                          <p:attrName>fillcolor</p:attrName>
                                        </p:attrNameLst>
                                      </p:cBhvr>
                                      <p:tavLst>
                                        <p:tav tm="0">
                                          <p:val>
                                            <p:clrVal>
                                              <a:schemeClr val="accent2"/>
                                            </p:clrVal>
                                          </p:val>
                                        </p:tav>
                                        <p:tav tm="50000">
                                          <p:val>
                                            <p:clrVal>
                                              <a:schemeClr val="hlink"/>
                                            </p:clrVal>
                                          </p:val>
                                        </p:tav>
                                      </p:tavLst>
                                    </p:anim>
                                    <p:set>
                                      <p:cBhvr>
                                        <p:cTn id="24" dur="80"/>
                                        <p:tgtEl>
                                          <p:spTgt spid="77867"/>
                                        </p:tgtEl>
                                        <p:attrNameLst>
                                          <p:attrName>fill.type</p:attrName>
                                        </p:attrNameLst>
                                      </p:cBhvr>
                                      <p:to>
                                        <p:strVal val="solid"/>
                                      </p:to>
                                    </p:set>
                                  </p:childTnLst>
                                </p:cTn>
                              </p:par>
                              <p:par>
                                <p:cTn id="25" presetID="27" presetClass="entr" presetSubtype="0" fill="hold" grpId="0" nodeType="withEffect">
                                  <p:stCondLst>
                                    <p:cond delay="0"/>
                                  </p:stCondLst>
                                  <p:iterate type="lt">
                                    <p:tmPct val="50000"/>
                                  </p:iterate>
                                  <p:childTnLst>
                                    <p:set>
                                      <p:cBhvr>
                                        <p:cTn id="26" dur="1" fill="hold">
                                          <p:stCondLst>
                                            <p:cond delay="0"/>
                                          </p:stCondLst>
                                        </p:cTn>
                                        <p:tgtEl>
                                          <p:spTgt spid="77868"/>
                                        </p:tgtEl>
                                        <p:attrNameLst>
                                          <p:attrName>style.visibility</p:attrName>
                                        </p:attrNameLst>
                                      </p:cBhvr>
                                      <p:to>
                                        <p:strVal val="visible"/>
                                      </p:to>
                                    </p:set>
                                    <p:anim calcmode="discrete" valueType="clr">
                                      <p:cBhvr override="childStyle">
                                        <p:cTn id="27" dur="80"/>
                                        <p:tgtEl>
                                          <p:spTgt spid="77868"/>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77868"/>
                                        </p:tgtEl>
                                        <p:attrNameLst>
                                          <p:attrName>fillcolor</p:attrName>
                                        </p:attrNameLst>
                                      </p:cBhvr>
                                      <p:tavLst>
                                        <p:tav tm="0">
                                          <p:val>
                                            <p:clrVal>
                                              <a:schemeClr val="accent2"/>
                                            </p:clrVal>
                                          </p:val>
                                        </p:tav>
                                        <p:tav tm="50000">
                                          <p:val>
                                            <p:clrVal>
                                              <a:schemeClr val="hlink"/>
                                            </p:clrVal>
                                          </p:val>
                                        </p:tav>
                                      </p:tavLst>
                                    </p:anim>
                                    <p:set>
                                      <p:cBhvr>
                                        <p:cTn id="29" dur="80"/>
                                        <p:tgtEl>
                                          <p:spTgt spid="77868"/>
                                        </p:tgtEl>
                                        <p:attrNameLst>
                                          <p:attrName>fill.type</p:attrName>
                                        </p:attrNameLst>
                                      </p:cBhvr>
                                      <p:to>
                                        <p:strVal val="solid"/>
                                      </p:to>
                                    </p:set>
                                  </p:childTnLst>
                                </p:cTn>
                              </p:par>
                              <p:par>
                                <p:cTn id="30" presetID="27" presetClass="entr" presetSubtype="0" fill="hold" grpId="0" nodeType="withEffect">
                                  <p:stCondLst>
                                    <p:cond delay="0"/>
                                  </p:stCondLst>
                                  <p:iterate type="lt">
                                    <p:tmPct val="50000"/>
                                  </p:iterate>
                                  <p:childTnLst>
                                    <p:set>
                                      <p:cBhvr>
                                        <p:cTn id="31" dur="1" fill="hold">
                                          <p:stCondLst>
                                            <p:cond delay="0"/>
                                          </p:stCondLst>
                                        </p:cTn>
                                        <p:tgtEl>
                                          <p:spTgt spid="77866"/>
                                        </p:tgtEl>
                                        <p:attrNameLst>
                                          <p:attrName>style.visibility</p:attrName>
                                        </p:attrNameLst>
                                      </p:cBhvr>
                                      <p:to>
                                        <p:strVal val="visible"/>
                                      </p:to>
                                    </p:set>
                                    <p:anim calcmode="discrete" valueType="clr">
                                      <p:cBhvr override="childStyle">
                                        <p:cTn id="32" dur="80"/>
                                        <p:tgtEl>
                                          <p:spTgt spid="77866"/>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77866"/>
                                        </p:tgtEl>
                                        <p:attrNameLst>
                                          <p:attrName>fillcolor</p:attrName>
                                        </p:attrNameLst>
                                      </p:cBhvr>
                                      <p:tavLst>
                                        <p:tav tm="0">
                                          <p:val>
                                            <p:clrVal>
                                              <a:schemeClr val="accent2"/>
                                            </p:clrVal>
                                          </p:val>
                                        </p:tav>
                                        <p:tav tm="50000">
                                          <p:val>
                                            <p:clrVal>
                                              <a:schemeClr val="hlink"/>
                                            </p:clrVal>
                                          </p:val>
                                        </p:tav>
                                      </p:tavLst>
                                    </p:anim>
                                    <p:set>
                                      <p:cBhvr>
                                        <p:cTn id="34" dur="80"/>
                                        <p:tgtEl>
                                          <p:spTgt spid="77866"/>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77869"/>
                                        </p:tgtEl>
                                        <p:attrNameLst>
                                          <p:attrName>style.visibility</p:attrName>
                                        </p:attrNameLst>
                                      </p:cBhvr>
                                      <p:to>
                                        <p:strVal val="visible"/>
                                      </p:to>
                                    </p:set>
                                    <p:animEffect transition="in" filter="dissolve">
                                      <p:cBhvr>
                                        <p:cTn id="39" dur="500"/>
                                        <p:tgtEl>
                                          <p:spTgt spid="77869"/>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77870"/>
                                        </p:tgtEl>
                                        <p:attrNameLst>
                                          <p:attrName>style.visibility</p:attrName>
                                        </p:attrNameLst>
                                      </p:cBhvr>
                                      <p:to>
                                        <p:strVal val="visible"/>
                                      </p:to>
                                    </p:set>
                                    <p:animEffect transition="in" filter="dissolve">
                                      <p:cBhvr>
                                        <p:cTn id="42" dur="500"/>
                                        <p:tgtEl>
                                          <p:spTgt spid="77870"/>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77873"/>
                                        </p:tgtEl>
                                        <p:attrNameLst>
                                          <p:attrName>style.visibility</p:attrName>
                                        </p:attrNameLst>
                                      </p:cBhvr>
                                      <p:to>
                                        <p:strVal val="visible"/>
                                      </p:to>
                                    </p:set>
                                    <p:anim calcmode="lin" valueType="num">
                                      <p:cBhvr>
                                        <p:cTn id="47" dur="1000" fill="hold"/>
                                        <p:tgtEl>
                                          <p:spTgt spid="77873"/>
                                        </p:tgtEl>
                                        <p:attrNameLst>
                                          <p:attrName>ppt_x</p:attrName>
                                        </p:attrNameLst>
                                      </p:cBhvr>
                                      <p:tavLst>
                                        <p:tav tm="0">
                                          <p:val>
                                            <p:strVal val="#ppt_x-.2"/>
                                          </p:val>
                                        </p:tav>
                                        <p:tav tm="100000">
                                          <p:val>
                                            <p:strVal val="#ppt_x"/>
                                          </p:val>
                                        </p:tav>
                                      </p:tavLst>
                                    </p:anim>
                                    <p:anim calcmode="lin" valueType="num">
                                      <p:cBhvr>
                                        <p:cTn id="48" dur="1000" fill="hold"/>
                                        <p:tgtEl>
                                          <p:spTgt spid="77873"/>
                                        </p:tgtEl>
                                        <p:attrNameLst>
                                          <p:attrName>ppt_y</p:attrName>
                                        </p:attrNameLst>
                                      </p:cBhvr>
                                      <p:tavLst>
                                        <p:tav tm="0">
                                          <p:val>
                                            <p:strVal val="#ppt_y"/>
                                          </p:val>
                                        </p:tav>
                                        <p:tav tm="100000">
                                          <p:val>
                                            <p:strVal val="#ppt_y"/>
                                          </p:val>
                                        </p:tav>
                                      </p:tavLst>
                                    </p:anim>
                                    <p:animEffect transition="in" filter="wipe(right)" prLst="gradientSize: 0.1">
                                      <p:cBhvr>
                                        <p:cTn id="49" dur="1000"/>
                                        <p:tgtEl>
                                          <p:spTgt spid="77873"/>
                                        </p:tgtEl>
                                      </p:cBhvr>
                                    </p:animEffect>
                                  </p:childTnLst>
                                </p:cTn>
                              </p:par>
                              <p:par>
                                <p:cTn id="50" presetID="29" presetClass="entr" presetSubtype="0" fill="hold" grpId="0" nodeType="withEffect">
                                  <p:stCondLst>
                                    <p:cond delay="0"/>
                                  </p:stCondLst>
                                  <p:childTnLst>
                                    <p:set>
                                      <p:cBhvr>
                                        <p:cTn id="51" dur="1" fill="hold">
                                          <p:stCondLst>
                                            <p:cond delay="0"/>
                                          </p:stCondLst>
                                        </p:cTn>
                                        <p:tgtEl>
                                          <p:spTgt spid="77874"/>
                                        </p:tgtEl>
                                        <p:attrNameLst>
                                          <p:attrName>style.visibility</p:attrName>
                                        </p:attrNameLst>
                                      </p:cBhvr>
                                      <p:to>
                                        <p:strVal val="visible"/>
                                      </p:to>
                                    </p:set>
                                    <p:anim calcmode="lin" valueType="num">
                                      <p:cBhvr>
                                        <p:cTn id="52" dur="1000" fill="hold"/>
                                        <p:tgtEl>
                                          <p:spTgt spid="77874"/>
                                        </p:tgtEl>
                                        <p:attrNameLst>
                                          <p:attrName>ppt_x</p:attrName>
                                        </p:attrNameLst>
                                      </p:cBhvr>
                                      <p:tavLst>
                                        <p:tav tm="0">
                                          <p:val>
                                            <p:strVal val="#ppt_x-.2"/>
                                          </p:val>
                                        </p:tav>
                                        <p:tav tm="100000">
                                          <p:val>
                                            <p:strVal val="#ppt_x"/>
                                          </p:val>
                                        </p:tav>
                                      </p:tavLst>
                                    </p:anim>
                                    <p:anim calcmode="lin" valueType="num">
                                      <p:cBhvr>
                                        <p:cTn id="53" dur="1000" fill="hold"/>
                                        <p:tgtEl>
                                          <p:spTgt spid="77874"/>
                                        </p:tgtEl>
                                        <p:attrNameLst>
                                          <p:attrName>ppt_y</p:attrName>
                                        </p:attrNameLst>
                                      </p:cBhvr>
                                      <p:tavLst>
                                        <p:tav tm="0">
                                          <p:val>
                                            <p:strVal val="#ppt_y"/>
                                          </p:val>
                                        </p:tav>
                                        <p:tav tm="100000">
                                          <p:val>
                                            <p:strVal val="#ppt_y"/>
                                          </p:val>
                                        </p:tav>
                                      </p:tavLst>
                                    </p:anim>
                                    <p:animEffect transition="in" filter="wipe(right)" prLst="gradientSize: 0.1">
                                      <p:cBhvr>
                                        <p:cTn id="54" dur="1000"/>
                                        <p:tgtEl>
                                          <p:spTgt spid="77874"/>
                                        </p:tgtEl>
                                      </p:cBhvr>
                                    </p:animEffect>
                                  </p:childTnLst>
                                </p:cTn>
                              </p:par>
                              <p:par>
                                <p:cTn id="55" presetID="29" presetClass="entr" presetSubtype="0" fill="hold" grpId="0" nodeType="withEffect">
                                  <p:stCondLst>
                                    <p:cond delay="0"/>
                                  </p:stCondLst>
                                  <p:childTnLst>
                                    <p:set>
                                      <p:cBhvr>
                                        <p:cTn id="56" dur="1" fill="hold">
                                          <p:stCondLst>
                                            <p:cond delay="0"/>
                                          </p:stCondLst>
                                        </p:cTn>
                                        <p:tgtEl>
                                          <p:spTgt spid="77875"/>
                                        </p:tgtEl>
                                        <p:attrNameLst>
                                          <p:attrName>style.visibility</p:attrName>
                                        </p:attrNameLst>
                                      </p:cBhvr>
                                      <p:to>
                                        <p:strVal val="visible"/>
                                      </p:to>
                                    </p:set>
                                    <p:anim calcmode="lin" valueType="num">
                                      <p:cBhvr>
                                        <p:cTn id="57" dur="1000" fill="hold"/>
                                        <p:tgtEl>
                                          <p:spTgt spid="77875"/>
                                        </p:tgtEl>
                                        <p:attrNameLst>
                                          <p:attrName>ppt_x</p:attrName>
                                        </p:attrNameLst>
                                      </p:cBhvr>
                                      <p:tavLst>
                                        <p:tav tm="0">
                                          <p:val>
                                            <p:strVal val="#ppt_x-.2"/>
                                          </p:val>
                                        </p:tav>
                                        <p:tav tm="100000">
                                          <p:val>
                                            <p:strVal val="#ppt_x"/>
                                          </p:val>
                                        </p:tav>
                                      </p:tavLst>
                                    </p:anim>
                                    <p:anim calcmode="lin" valueType="num">
                                      <p:cBhvr>
                                        <p:cTn id="58" dur="1000" fill="hold"/>
                                        <p:tgtEl>
                                          <p:spTgt spid="77875"/>
                                        </p:tgtEl>
                                        <p:attrNameLst>
                                          <p:attrName>ppt_y</p:attrName>
                                        </p:attrNameLst>
                                      </p:cBhvr>
                                      <p:tavLst>
                                        <p:tav tm="0">
                                          <p:val>
                                            <p:strVal val="#ppt_y"/>
                                          </p:val>
                                        </p:tav>
                                        <p:tav tm="100000">
                                          <p:val>
                                            <p:strVal val="#ppt_y"/>
                                          </p:val>
                                        </p:tav>
                                      </p:tavLst>
                                    </p:anim>
                                    <p:animEffect transition="in" filter="wipe(right)" prLst="gradientSize: 0.1">
                                      <p:cBhvr>
                                        <p:cTn id="59" dur="1000"/>
                                        <p:tgtEl>
                                          <p:spTgt spid="77875"/>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77871"/>
                                        </p:tgtEl>
                                        <p:attrNameLst>
                                          <p:attrName>style.visibility</p:attrName>
                                        </p:attrNameLst>
                                      </p:cBhvr>
                                      <p:to>
                                        <p:strVal val="visible"/>
                                      </p:to>
                                    </p:set>
                                    <p:animEffect transition="in" filter="dissolve">
                                      <p:cBhvr>
                                        <p:cTn id="62" dur="500"/>
                                        <p:tgtEl>
                                          <p:spTgt spid="77871"/>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77872"/>
                                        </p:tgtEl>
                                        <p:attrNameLst>
                                          <p:attrName>style.visibility</p:attrName>
                                        </p:attrNameLst>
                                      </p:cBhvr>
                                      <p:to>
                                        <p:strVal val="visible"/>
                                      </p:to>
                                    </p:set>
                                    <p:animEffect transition="in" filter="dissolve">
                                      <p:cBhvr>
                                        <p:cTn id="65" dur="500"/>
                                        <p:tgtEl>
                                          <p:spTgt spid="77872"/>
                                        </p:tgtEl>
                                      </p:cBhvr>
                                    </p:animEffect>
                                  </p:childTnLst>
                                </p:cTn>
                              </p:par>
                            </p:childTnLst>
                          </p:cTn>
                        </p:par>
                        <p:par>
                          <p:cTn id="66" fill="hold">
                            <p:stCondLst>
                              <p:cond delay="1000"/>
                            </p:stCondLst>
                            <p:childTnLst>
                              <p:par>
                                <p:cTn id="67" presetID="17" presetClass="entr" presetSubtype="1" fill="hold" grpId="0" nodeType="afterEffect">
                                  <p:stCondLst>
                                    <p:cond delay="0"/>
                                  </p:stCondLst>
                                  <p:childTnLst>
                                    <p:set>
                                      <p:cBhvr>
                                        <p:cTn id="68" dur="1" fill="hold">
                                          <p:stCondLst>
                                            <p:cond delay="0"/>
                                          </p:stCondLst>
                                        </p:cTn>
                                        <p:tgtEl>
                                          <p:spTgt spid="77879"/>
                                        </p:tgtEl>
                                        <p:attrNameLst>
                                          <p:attrName>style.visibility</p:attrName>
                                        </p:attrNameLst>
                                      </p:cBhvr>
                                      <p:to>
                                        <p:strVal val="visible"/>
                                      </p:to>
                                    </p:set>
                                    <p:anim calcmode="lin" valueType="num">
                                      <p:cBhvr>
                                        <p:cTn id="69" dur="500" fill="hold"/>
                                        <p:tgtEl>
                                          <p:spTgt spid="77879"/>
                                        </p:tgtEl>
                                        <p:attrNameLst>
                                          <p:attrName>ppt_x</p:attrName>
                                        </p:attrNameLst>
                                      </p:cBhvr>
                                      <p:tavLst>
                                        <p:tav tm="0">
                                          <p:val>
                                            <p:strVal val="#ppt_x"/>
                                          </p:val>
                                        </p:tav>
                                        <p:tav tm="100000">
                                          <p:val>
                                            <p:strVal val="#ppt_x"/>
                                          </p:val>
                                        </p:tav>
                                      </p:tavLst>
                                    </p:anim>
                                    <p:anim calcmode="lin" valueType="num">
                                      <p:cBhvr>
                                        <p:cTn id="70" dur="500" fill="hold"/>
                                        <p:tgtEl>
                                          <p:spTgt spid="77879"/>
                                        </p:tgtEl>
                                        <p:attrNameLst>
                                          <p:attrName>ppt_y</p:attrName>
                                        </p:attrNameLst>
                                      </p:cBhvr>
                                      <p:tavLst>
                                        <p:tav tm="0">
                                          <p:val>
                                            <p:strVal val="#ppt_y-#ppt_h/2"/>
                                          </p:val>
                                        </p:tav>
                                        <p:tav tm="100000">
                                          <p:val>
                                            <p:strVal val="#ppt_y"/>
                                          </p:val>
                                        </p:tav>
                                      </p:tavLst>
                                    </p:anim>
                                    <p:anim calcmode="lin" valueType="num">
                                      <p:cBhvr>
                                        <p:cTn id="71" dur="500" fill="hold"/>
                                        <p:tgtEl>
                                          <p:spTgt spid="77879"/>
                                        </p:tgtEl>
                                        <p:attrNameLst>
                                          <p:attrName>ppt_w</p:attrName>
                                        </p:attrNameLst>
                                      </p:cBhvr>
                                      <p:tavLst>
                                        <p:tav tm="0">
                                          <p:val>
                                            <p:strVal val="#ppt_w"/>
                                          </p:val>
                                        </p:tav>
                                        <p:tav tm="100000">
                                          <p:val>
                                            <p:strVal val="#ppt_w"/>
                                          </p:val>
                                        </p:tav>
                                      </p:tavLst>
                                    </p:anim>
                                    <p:anim calcmode="lin" valueType="num">
                                      <p:cBhvr>
                                        <p:cTn id="72" dur="500" fill="hold"/>
                                        <p:tgtEl>
                                          <p:spTgt spid="77879"/>
                                        </p:tgtEl>
                                        <p:attrNameLst>
                                          <p:attrName>ppt_h</p:attrName>
                                        </p:attrNameLst>
                                      </p:cBhvr>
                                      <p:tavLst>
                                        <p:tav tm="0">
                                          <p:val>
                                            <p:fltVal val="0"/>
                                          </p:val>
                                        </p:tav>
                                        <p:tav tm="100000">
                                          <p:val>
                                            <p:strVal val="#ppt_h"/>
                                          </p:val>
                                        </p:tav>
                                      </p:tavLst>
                                    </p:anim>
                                  </p:childTnLst>
                                </p:cTn>
                              </p:par>
                            </p:childTnLst>
                          </p:cTn>
                        </p:par>
                        <p:par>
                          <p:cTn id="73" fill="hold">
                            <p:stCondLst>
                              <p:cond delay="1500"/>
                            </p:stCondLst>
                            <p:childTnLst>
                              <p:par>
                                <p:cTn id="74" presetID="17" presetClass="entr" presetSubtype="1" fill="hold" grpId="0" nodeType="afterEffect">
                                  <p:stCondLst>
                                    <p:cond delay="0"/>
                                  </p:stCondLst>
                                  <p:childTnLst>
                                    <p:set>
                                      <p:cBhvr>
                                        <p:cTn id="75" dur="1" fill="hold">
                                          <p:stCondLst>
                                            <p:cond delay="0"/>
                                          </p:stCondLst>
                                        </p:cTn>
                                        <p:tgtEl>
                                          <p:spTgt spid="77877"/>
                                        </p:tgtEl>
                                        <p:attrNameLst>
                                          <p:attrName>style.visibility</p:attrName>
                                        </p:attrNameLst>
                                      </p:cBhvr>
                                      <p:to>
                                        <p:strVal val="visible"/>
                                      </p:to>
                                    </p:set>
                                    <p:anim calcmode="lin" valueType="num">
                                      <p:cBhvr>
                                        <p:cTn id="76" dur="500" fill="hold"/>
                                        <p:tgtEl>
                                          <p:spTgt spid="77877"/>
                                        </p:tgtEl>
                                        <p:attrNameLst>
                                          <p:attrName>ppt_x</p:attrName>
                                        </p:attrNameLst>
                                      </p:cBhvr>
                                      <p:tavLst>
                                        <p:tav tm="0">
                                          <p:val>
                                            <p:strVal val="#ppt_x"/>
                                          </p:val>
                                        </p:tav>
                                        <p:tav tm="100000">
                                          <p:val>
                                            <p:strVal val="#ppt_x"/>
                                          </p:val>
                                        </p:tav>
                                      </p:tavLst>
                                    </p:anim>
                                    <p:anim calcmode="lin" valueType="num">
                                      <p:cBhvr>
                                        <p:cTn id="77" dur="500" fill="hold"/>
                                        <p:tgtEl>
                                          <p:spTgt spid="77877"/>
                                        </p:tgtEl>
                                        <p:attrNameLst>
                                          <p:attrName>ppt_y</p:attrName>
                                        </p:attrNameLst>
                                      </p:cBhvr>
                                      <p:tavLst>
                                        <p:tav tm="0">
                                          <p:val>
                                            <p:strVal val="#ppt_y-#ppt_h/2"/>
                                          </p:val>
                                        </p:tav>
                                        <p:tav tm="100000">
                                          <p:val>
                                            <p:strVal val="#ppt_y"/>
                                          </p:val>
                                        </p:tav>
                                      </p:tavLst>
                                    </p:anim>
                                    <p:anim calcmode="lin" valueType="num">
                                      <p:cBhvr>
                                        <p:cTn id="78" dur="500" fill="hold"/>
                                        <p:tgtEl>
                                          <p:spTgt spid="77877"/>
                                        </p:tgtEl>
                                        <p:attrNameLst>
                                          <p:attrName>ppt_w</p:attrName>
                                        </p:attrNameLst>
                                      </p:cBhvr>
                                      <p:tavLst>
                                        <p:tav tm="0">
                                          <p:val>
                                            <p:strVal val="#ppt_w"/>
                                          </p:val>
                                        </p:tav>
                                        <p:tav tm="100000">
                                          <p:val>
                                            <p:strVal val="#ppt_w"/>
                                          </p:val>
                                        </p:tav>
                                      </p:tavLst>
                                    </p:anim>
                                    <p:anim calcmode="lin" valueType="num">
                                      <p:cBhvr>
                                        <p:cTn id="79" dur="500" fill="hold"/>
                                        <p:tgtEl>
                                          <p:spTgt spid="77877"/>
                                        </p:tgtEl>
                                        <p:attrNameLst>
                                          <p:attrName>ppt_h</p:attrName>
                                        </p:attrNameLst>
                                      </p:cBhvr>
                                      <p:tavLst>
                                        <p:tav tm="0">
                                          <p:val>
                                            <p:fltVal val="0"/>
                                          </p:val>
                                        </p:tav>
                                        <p:tav tm="100000">
                                          <p:val>
                                            <p:strVal val="#ppt_h"/>
                                          </p:val>
                                        </p:tav>
                                      </p:tavLst>
                                    </p:anim>
                                  </p:childTnLst>
                                </p:cTn>
                              </p:par>
                            </p:childTnLst>
                          </p:cTn>
                        </p:par>
                        <p:par>
                          <p:cTn id="80" fill="hold">
                            <p:stCondLst>
                              <p:cond delay="2000"/>
                            </p:stCondLst>
                            <p:childTnLst>
                              <p:par>
                                <p:cTn id="81" presetID="17" presetClass="entr" presetSubtype="1" fill="hold" grpId="0" nodeType="afterEffect">
                                  <p:stCondLst>
                                    <p:cond delay="0"/>
                                  </p:stCondLst>
                                  <p:childTnLst>
                                    <p:set>
                                      <p:cBhvr>
                                        <p:cTn id="82" dur="1" fill="hold">
                                          <p:stCondLst>
                                            <p:cond delay="0"/>
                                          </p:stCondLst>
                                        </p:cTn>
                                        <p:tgtEl>
                                          <p:spTgt spid="77878"/>
                                        </p:tgtEl>
                                        <p:attrNameLst>
                                          <p:attrName>style.visibility</p:attrName>
                                        </p:attrNameLst>
                                      </p:cBhvr>
                                      <p:to>
                                        <p:strVal val="visible"/>
                                      </p:to>
                                    </p:set>
                                    <p:anim calcmode="lin" valueType="num">
                                      <p:cBhvr>
                                        <p:cTn id="83" dur="500" fill="hold"/>
                                        <p:tgtEl>
                                          <p:spTgt spid="77878"/>
                                        </p:tgtEl>
                                        <p:attrNameLst>
                                          <p:attrName>ppt_x</p:attrName>
                                        </p:attrNameLst>
                                      </p:cBhvr>
                                      <p:tavLst>
                                        <p:tav tm="0">
                                          <p:val>
                                            <p:strVal val="#ppt_x"/>
                                          </p:val>
                                        </p:tav>
                                        <p:tav tm="100000">
                                          <p:val>
                                            <p:strVal val="#ppt_x"/>
                                          </p:val>
                                        </p:tav>
                                      </p:tavLst>
                                    </p:anim>
                                    <p:anim calcmode="lin" valueType="num">
                                      <p:cBhvr>
                                        <p:cTn id="84" dur="500" fill="hold"/>
                                        <p:tgtEl>
                                          <p:spTgt spid="77878"/>
                                        </p:tgtEl>
                                        <p:attrNameLst>
                                          <p:attrName>ppt_y</p:attrName>
                                        </p:attrNameLst>
                                      </p:cBhvr>
                                      <p:tavLst>
                                        <p:tav tm="0">
                                          <p:val>
                                            <p:strVal val="#ppt_y-#ppt_h/2"/>
                                          </p:val>
                                        </p:tav>
                                        <p:tav tm="100000">
                                          <p:val>
                                            <p:strVal val="#ppt_y"/>
                                          </p:val>
                                        </p:tav>
                                      </p:tavLst>
                                    </p:anim>
                                    <p:anim calcmode="lin" valueType="num">
                                      <p:cBhvr>
                                        <p:cTn id="85" dur="500" fill="hold"/>
                                        <p:tgtEl>
                                          <p:spTgt spid="77878"/>
                                        </p:tgtEl>
                                        <p:attrNameLst>
                                          <p:attrName>ppt_w</p:attrName>
                                        </p:attrNameLst>
                                      </p:cBhvr>
                                      <p:tavLst>
                                        <p:tav tm="0">
                                          <p:val>
                                            <p:strVal val="#ppt_w"/>
                                          </p:val>
                                        </p:tav>
                                        <p:tav tm="100000">
                                          <p:val>
                                            <p:strVal val="#ppt_w"/>
                                          </p:val>
                                        </p:tav>
                                      </p:tavLst>
                                    </p:anim>
                                    <p:anim calcmode="lin" valueType="num">
                                      <p:cBhvr>
                                        <p:cTn id="86" dur="500" fill="hold"/>
                                        <p:tgtEl>
                                          <p:spTgt spid="77878"/>
                                        </p:tgtEl>
                                        <p:attrNameLst>
                                          <p:attrName>ppt_h</p:attrName>
                                        </p:attrNameLst>
                                      </p:cBhvr>
                                      <p:tavLst>
                                        <p:tav tm="0">
                                          <p:val>
                                            <p:fltVal val="0"/>
                                          </p:val>
                                        </p:tav>
                                        <p:tav tm="100000">
                                          <p:val>
                                            <p:strVal val="#ppt_h"/>
                                          </p:val>
                                        </p:tav>
                                      </p:tavLst>
                                    </p:anim>
                                  </p:childTnLst>
                                </p:cTn>
                              </p:par>
                            </p:childTnLst>
                          </p:cTn>
                        </p:par>
                        <p:par>
                          <p:cTn id="87" fill="hold">
                            <p:stCondLst>
                              <p:cond delay="2500"/>
                            </p:stCondLst>
                            <p:childTnLst>
                              <p:par>
                                <p:cTn id="88" presetID="17" presetClass="entr" presetSubtype="1" fill="hold" grpId="0" nodeType="afterEffect">
                                  <p:stCondLst>
                                    <p:cond delay="0"/>
                                  </p:stCondLst>
                                  <p:childTnLst>
                                    <p:set>
                                      <p:cBhvr>
                                        <p:cTn id="89" dur="1" fill="hold">
                                          <p:stCondLst>
                                            <p:cond delay="0"/>
                                          </p:stCondLst>
                                        </p:cTn>
                                        <p:tgtEl>
                                          <p:spTgt spid="77880"/>
                                        </p:tgtEl>
                                        <p:attrNameLst>
                                          <p:attrName>style.visibility</p:attrName>
                                        </p:attrNameLst>
                                      </p:cBhvr>
                                      <p:to>
                                        <p:strVal val="visible"/>
                                      </p:to>
                                    </p:set>
                                    <p:anim calcmode="lin" valueType="num">
                                      <p:cBhvr>
                                        <p:cTn id="90" dur="500" fill="hold"/>
                                        <p:tgtEl>
                                          <p:spTgt spid="77880"/>
                                        </p:tgtEl>
                                        <p:attrNameLst>
                                          <p:attrName>ppt_x</p:attrName>
                                        </p:attrNameLst>
                                      </p:cBhvr>
                                      <p:tavLst>
                                        <p:tav tm="0">
                                          <p:val>
                                            <p:strVal val="#ppt_x"/>
                                          </p:val>
                                        </p:tav>
                                        <p:tav tm="100000">
                                          <p:val>
                                            <p:strVal val="#ppt_x"/>
                                          </p:val>
                                        </p:tav>
                                      </p:tavLst>
                                    </p:anim>
                                    <p:anim calcmode="lin" valueType="num">
                                      <p:cBhvr>
                                        <p:cTn id="91" dur="500" fill="hold"/>
                                        <p:tgtEl>
                                          <p:spTgt spid="77880"/>
                                        </p:tgtEl>
                                        <p:attrNameLst>
                                          <p:attrName>ppt_y</p:attrName>
                                        </p:attrNameLst>
                                      </p:cBhvr>
                                      <p:tavLst>
                                        <p:tav tm="0">
                                          <p:val>
                                            <p:strVal val="#ppt_y-#ppt_h/2"/>
                                          </p:val>
                                        </p:tav>
                                        <p:tav tm="100000">
                                          <p:val>
                                            <p:strVal val="#ppt_y"/>
                                          </p:val>
                                        </p:tav>
                                      </p:tavLst>
                                    </p:anim>
                                    <p:anim calcmode="lin" valueType="num">
                                      <p:cBhvr>
                                        <p:cTn id="92" dur="500" fill="hold"/>
                                        <p:tgtEl>
                                          <p:spTgt spid="77880"/>
                                        </p:tgtEl>
                                        <p:attrNameLst>
                                          <p:attrName>ppt_w</p:attrName>
                                        </p:attrNameLst>
                                      </p:cBhvr>
                                      <p:tavLst>
                                        <p:tav tm="0">
                                          <p:val>
                                            <p:strVal val="#ppt_w"/>
                                          </p:val>
                                        </p:tav>
                                        <p:tav tm="100000">
                                          <p:val>
                                            <p:strVal val="#ppt_w"/>
                                          </p:val>
                                        </p:tav>
                                      </p:tavLst>
                                    </p:anim>
                                    <p:anim calcmode="lin" valueType="num">
                                      <p:cBhvr>
                                        <p:cTn id="93" dur="500" fill="hold"/>
                                        <p:tgtEl>
                                          <p:spTgt spid="77880"/>
                                        </p:tgtEl>
                                        <p:attrNameLst>
                                          <p:attrName>ppt_h</p:attrName>
                                        </p:attrNameLst>
                                      </p:cBhvr>
                                      <p:tavLst>
                                        <p:tav tm="0">
                                          <p:val>
                                            <p:fltVal val="0"/>
                                          </p:val>
                                        </p:tav>
                                        <p:tav tm="100000">
                                          <p:val>
                                            <p:strVal val="#ppt_h"/>
                                          </p:val>
                                        </p:tav>
                                      </p:tavLst>
                                    </p:anim>
                                  </p:childTnLst>
                                </p:cTn>
                              </p:par>
                            </p:childTnLst>
                          </p:cTn>
                        </p:par>
                        <p:par>
                          <p:cTn id="94" fill="hold">
                            <p:stCondLst>
                              <p:cond delay="3000"/>
                            </p:stCondLst>
                            <p:childTnLst>
                              <p:par>
                                <p:cTn id="95" presetID="17" presetClass="entr" presetSubtype="1" fill="hold" grpId="0" nodeType="afterEffect">
                                  <p:stCondLst>
                                    <p:cond delay="0"/>
                                  </p:stCondLst>
                                  <p:childTnLst>
                                    <p:set>
                                      <p:cBhvr>
                                        <p:cTn id="96" dur="1" fill="hold">
                                          <p:stCondLst>
                                            <p:cond delay="0"/>
                                          </p:stCondLst>
                                        </p:cTn>
                                        <p:tgtEl>
                                          <p:spTgt spid="77876"/>
                                        </p:tgtEl>
                                        <p:attrNameLst>
                                          <p:attrName>style.visibility</p:attrName>
                                        </p:attrNameLst>
                                      </p:cBhvr>
                                      <p:to>
                                        <p:strVal val="visible"/>
                                      </p:to>
                                    </p:set>
                                    <p:anim calcmode="lin" valueType="num">
                                      <p:cBhvr>
                                        <p:cTn id="97" dur="500" fill="hold"/>
                                        <p:tgtEl>
                                          <p:spTgt spid="77876"/>
                                        </p:tgtEl>
                                        <p:attrNameLst>
                                          <p:attrName>ppt_x</p:attrName>
                                        </p:attrNameLst>
                                      </p:cBhvr>
                                      <p:tavLst>
                                        <p:tav tm="0">
                                          <p:val>
                                            <p:strVal val="#ppt_x"/>
                                          </p:val>
                                        </p:tav>
                                        <p:tav tm="100000">
                                          <p:val>
                                            <p:strVal val="#ppt_x"/>
                                          </p:val>
                                        </p:tav>
                                      </p:tavLst>
                                    </p:anim>
                                    <p:anim calcmode="lin" valueType="num">
                                      <p:cBhvr>
                                        <p:cTn id="98" dur="500" fill="hold"/>
                                        <p:tgtEl>
                                          <p:spTgt spid="77876"/>
                                        </p:tgtEl>
                                        <p:attrNameLst>
                                          <p:attrName>ppt_y</p:attrName>
                                        </p:attrNameLst>
                                      </p:cBhvr>
                                      <p:tavLst>
                                        <p:tav tm="0">
                                          <p:val>
                                            <p:strVal val="#ppt_y-#ppt_h/2"/>
                                          </p:val>
                                        </p:tav>
                                        <p:tav tm="100000">
                                          <p:val>
                                            <p:strVal val="#ppt_y"/>
                                          </p:val>
                                        </p:tav>
                                      </p:tavLst>
                                    </p:anim>
                                    <p:anim calcmode="lin" valueType="num">
                                      <p:cBhvr>
                                        <p:cTn id="99" dur="500" fill="hold"/>
                                        <p:tgtEl>
                                          <p:spTgt spid="77876"/>
                                        </p:tgtEl>
                                        <p:attrNameLst>
                                          <p:attrName>ppt_w</p:attrName>
                                        </p:attrNameLst>
                                      </p:cBhvr>
                                      <p:tavLst>
                                        <p:tav tm="0">
                                          <p:val>
                                            <p:strVal val="#ppt_w"/>
                                          </p:val>
                                        </p:tav>
                                        <p:tav tm="100000">
                                          <p:val>
                                            <p:strVal val="#ppt_w"/>
                                          </p:val>
                                        </p:tav>
                                      </p:tavLst>
                                    </p:anim>
                                    <p:anim calcmode="lin" valueType="num">
                                      <p:cBhvr>
                                        <p:cTn id="100" dur="500" fill="hold"/>
                                        <p:tgtEl>
                                          <p:spTgt spid="778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7" grpId="0"/>
      <p:bldP spid="77864" grpId="0"/>
      <p:bldP spid="77865" grpId="0"/>
      <p:bldP spid="77866" grpId="0"/>
      <p:bldP spid="77867" grpId="0"/>
      <p:bldP spid="77868" grpId="0"/>
      <p:bldP spid="77869" grpId="0"/>
      <p:bldP spid="77870" grpId="0"/>
      <p:bldP spid="77871" grpId="0"/>
      <p:bldP spid="77872" grpId="0"/>
      <p:bldP spid="77873" grpId="0"/>
      <p:bldP spid="77874" grpId="0"/>
      <p:bldP spid="77875" grpId="0"/>
      <p:bldP spid="77876" grpId="0"/>
      <p:bldP spid="77877" grpId="0"/>
      <p:bldP spid="77878" grpId="0"/>
      <p:bldP spid="77879" grpId="0"/>
      <p:bldP spid="778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9906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Lesson Quiz</a:t>
            </a:r>
          </a:p>
        </p:txBody>
      </p:sp>
      <p:sp>
        <p:nvSpPr>
          <p:cNvPr id="17411" name="Text Box 3"/>
          <p:cNvSpPr txBox="1">
            <a:spLocks noChangeArrowheads="1"/>
          </p:cNvSpPr>
          <p:nvPr/>
        </p:nvSpPr>
        <p:spPr bwMode="auto">
          <a:xfrm>
            <a:off x="381000" y="1676400"/>
            <a:ext cx="8229600" cy="3743325"/>
          </a:xfrm>
          <a:prstGeom prst="rect">
            <a:avLst/>
          </a:prstGeom>
          <a:noFill/>
          <a:ln w="9525">
            <a:noFill/>
            <a:miter lim="800000"/>
            <a:headEnd/>
            <a:tailEnd/>
          </a:ln>
          <a:effectLst/>
        </p:spPr>
        <p:txBody>
          <a:bodyPr anchor="ctr">
            <a:spAutoFit/>
          </a:bodyPr>
          <a:lstStyle/>
          <a:p>
            <a:pPr marL="403225" indent="-403225" eaLnBrk="0" hangingPunct="0">
              <a:spcBef>
                <a:spcPct val="50000"/>
              </a:spcBef>
              <a:tabLst>
                <a:tab pos="403225" algn="l"/>
              </a:tabLst>
            </a:pPr>
            <a:r>
              <a:rPr lang="en-US" b="1"/>
              <a:t>1. </a:t>
            </a:r>
            <a:r>
              <a:rPr lang="en-US"/>
              <a:t>Ace Guitars produces acoustic and electric guitars. Each acoustic guitar yields a profit of $30, and requires 2 work hours in factory A and 4 work hours in factory B. Each electric guitar yields a profit of $50 and requires 4 work hours in factory A and 3 work hours in factory B. Each factory operates for at most 10 hours each day. Graph the feasible region. Then, find the number of each type of guitar that should be produced each day to maximize the company’s profits.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5" name="Picture 7" descr="lesson quiz 1"/>
          <p:cNvPicPr>
            <a:picLocks noGrp="1" noChangeAspect="1" noChangeArrowheads="1"/>
          </p:cNvPicPr>
          <p:nvPr>
            <p:ph/>
          </p:nvPr>
        </p:nvPicPr>
        <p:blipFill>
          <a:blip r:embed="rId3" cstate="print"/>
          <a:srcRect/>
          <a:stretch>
            <a:fillRect/>
          </a:stretch>
        </p:blipFill>
        <p:spPr>
          <a:xfrm>
            <a:off x="2514600" y="1524000"/>
            <a:ext cx="4019550" cy="4019550"/>
          </a:xfrm>
          <a:noFill/>
          <a:ln/>
        </p:spPr>
      </p:pic>
      <p:sp>
        <p:nvSpPr>
          <p:cNvPr id="58372" name="Text Box 4"/>
          <p:cNvSpPr txBox="1">
            <a:spLocks noChangeArrowheads="1"/>
          </p:cNvSpPr>
          <p:nvPr/>
        </p:nvSpPr>
        <p:spPr bwMode="auto">
          <a:xfrm>
            <a:off x="2743200" y="5791200"/>
            <a:ext cx="3657600" cy="457200"/>
          </a:xfrm>
          <a:prstGeom prst="rect">
            <a:avLst/>
          </a:prstGeom>
          <a:noFill/>
          <a:ln w="9525">
            <a:noFill/>
            <a:miter lim="800000"/>
            <a:headEnd/>
            <a:tailEnd/>
          </a:ln>
          <a:effectLst/>
        </p:spPr>
        <p:txBody>
          <a:bodyPr anchor="ctr">
            <a:spAutoFit/>
          </a:bodyPr>
          <a:lstStyle/>
          <a:p>
            <a:pPr eaLnBrk="0" hangingPunct="0">
              <a:spcBef>
                <a:spcPct val="50000"/>
              </a:spcBef>
            </a:pPr>
            <a:r>
              <a:rPr lang="en-US">
                <a:solidFill>
                  <a:srgbClr val="FF0000"/>
                </a:solidFill>
              </a:rPr>
              <a:t>1 acoustic; 2 electric</a:t>
            </a:r>
          </a:p>
        </p:txBody>
      </p:sp>
      <p:sp>
        <p:nvSpPr>
          <p:cNvPr id="58377" name="Text Box 9"/>
          <p:cNvSpPr txBox="1">
            <a:spLocks noChangeArrowheads="1"/>
          </p:cNvSpPr>
          <p:nvPr/>
        </p:nvSpPr>
        <p:spPr bwMode="auto">
          <a:xfrm>
            <a:off x="0" y="9906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Lesson Quiz</a:t>
            </a:r>
          </a:p>
        </p:txBody>
      </p:sp>
      <p:sp>
        <p:nvSpPr>
          <p:cNvPr id="58378" name="Freeform 10"/>
          <p:cNvSpPr>
            <a:spLocks/>
          </p:cNvSpPr>
          <p:nvPr/>
        </p:nvSpPr>
        <p:spPr bwMode="auto">
          <a:xfrm>
            <a:off x="2943225" y="3390900"/>
            <a:ext cx="1352550" cy="1766888"/>
          </a:xfrm>
          <a:custGeom>
            <a:avLst/>
            <a:gdLst/>
            <a:ahLst/>
            <a:cxnLst>
              <a:cxn ang="0">
                <a:pos x="0" y="0"/>
              </a:cxn>
              <a:cxn ang="0">
                <a:pos x="852" y="1113"/>
              </a:cxn>
            </a:cxnLst>
            <a:rect l="0" t="0" r="r" b="b"/>
            <a:pathLst>
              <a:path w="852" h="1113">
                <a:moveTo>
                  <a:pt x="0" y="0"/>
                </a:moveTo>
                <a:lnTo>
                  <a:pt x="852" y="1113"/>
                </a:lnTo>
              </a:path>
            </a:pathLst>
          </a:custGeom>
          <a:noFill/>
          <a:ln w="25400">
            <a:solidFill>
              <a:srgbClr val="FF0000"/>
            </a:solidFill>
            <a:round/>
            <a:headEnd type="none" w="med" len="med"/>
            <a:tailEnd type="none" w="med" len="med"/>
          </a:ln>
          <a:effectLst/>
        </p:spPr>
        <p:txBody>
          <a:bodyPr/>
          <a:lstStyle/>
          <a:p>
            <a:endParaRPr lang="en-CA"/>
          </a:p>
        </p:txBody>
      </p:sp>
      <p:sp>
        <p:nvSpPr>
          <p:cNvPr id="58379" name="Freeform 11"/>
          <p:cNvSpPr>
            <a:spLocks/>
          </p:cNvSpPr>
          <p:nvPr/>
        </p:nvSpPr>
        <p:spPr bwMode="auto">
          <a:xfrm>
            <a:off x="2938463" y="3810000"/>
            <a:ext cx="2686050" cy="1343025"/>
          </a:xfrm>
          <a:custGeom>
            <a:avLst/>
            <a:gdLst/>
            <a:ahLst/>
            <a:cxnLst>
              <a:cxn ang="0">
                <a:pos x="0" y="0"/>
              </a:cxn>
              <a:cxn ang="0">
                <a:pos x="1692" y="846"/>
              </a:cxn>
            </a:cxnLst>
            <a:rect l="0" t="0" r="r" b="b"/>
            <a:pathLst>
              <a:path w="1692" h="846">
                <a:moveTo>
                  <a:pt x="0" y="0"/>
                </a:moveTo>
                <a:lnTo>
                  <a:pt x="1692" y="846"/>
                </a:lnTo>
              </a:path>
            </a:pathLst>
          </a:custGeom>
          <a:noFill/>
          <a:ln w="25400">
            <a:solidFill>
              <a:srgbClr val="0000FF"/>
            </a:solidFill>
            <a:round/>
            <a:headEnd type="none" w="med" len="med"/>
            <a:tailEnd type="none" w="med" len="med"/>
          </a:ln>
          <a:effectLst/>
        </p:spPr>
        <p:txBody>
          <a:bodyPr/>
          <a:lstStyle/>
          <a:p>
            <a:endParaRPr lang="en-CA"/>
          </a:p>
        </p:txBody>
      </p:sp>
      <p:sp>
        <p:nvSpPr>
          <p:cNvPr id="58381" name="Freeform 13"/>
          <p:cNvSpPr>
            <a:spLocks/>
          </p:cNvSpPr>
          <p:nvPr/>
        </p:nvSpPr>
        <p:spPr bwMode="auto">
          <a:xfrm>
            <a:off x="2938463" y="3814763"/>
            <a:ext cx="1343025" cy="1338262"/>
          </a:xfrm>
          <a:custGeom>
            <a:avLst/>
            <a:gdLst/>
            <a:ahLst/>
            <a:cxnLst>
              <a:cxn ang="0">
                <a:pos x="3" y="3"/>
              </a:cxn>
              <a:cxn ang="0">
                <a:pos x="3" y="843"/>
              </a:cxn>
              <a:cxn ang="0">
                <a:pos x="846" y="837"/>
              </a:cxn>
              <a:cxn ang="0">
                <a:pos x="339" y="168"/>
              </a:cxn>
              <a:cxn ang="0">
                <a:pos x="0" y="0"/>
              </a:cxn>
            </a:cxnLst>
            <a:rect l="0" t="0" r="r" b="b"/>
            <a:pathLst>
              <a:path w="846" h="843">
                <a:moveTo>
                  <a:pt x="3" y="3"/>
                </a:moveTo>
                <a:lnTo>
                  <a:pt x="3" y="843"/>
                </a:lnTo>
                <a:lnTo>
                  <a:pt x="846" y="837"/>
                </a:lnTo>
                <a:lnTo>
                  <a:pt x="339" y="168"/>
                </a:lnTo>
                <a:lnTo>
                  <a:pt x="0" y="0"/>
                </a:lnTo>
              </a:path>
            </a:pathLst>
          </a:custGeom>
          <a:solidFill>
            <a:srgbClr val="FFCE75">
              <a:alpha val="49001"/>
            </a:srgbClr>
          </a:solidFill>
          <a:ln w="9525">
            <a:noFill/>
            <a:round/>
            <a:headEnd type="none" w="med" len="med"/>
            <a:tailEnd type="none" w="med" len="med"/>
          </a:ln>
          <a:effectLst/>
        </p:spPr>
        <p:txBody>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8378"/>
                                        </p:tgtEl>
                                        <p:attrNameLst>
                                          <p:attrName>style.visibility</p:attrName>
                                        </p:attrNameLst>
                                      </p:cBhvr>
                                      <p:to>
                                        <p:strVal val="visible"/>
                                      </p:to>
                                    </p:set>
                                    <p:animEffect transition="in" filter="wipe(down)">
                                      <p:cBhvr>
                                        <p:cTn id="7" dur="500"/>
                                        <p:tgtEl>
                                          <p:spTgt spid="5837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8379"/>
                                        </p:tgtEl>
                                        <p:attrNameLst>
                                          <p:attrName>style.visibility</p:attrName>
                                        </p:attrNameLst>
                                      </p:cBhvr>
                                      <p:to>
                                        <p:strVal val="visible"/>
                                      </p:to>
                                    </p:set>
                                    <p:animEffect transition="in" filter="wipe(down)">
                                      <p:cBhvr>
                                        <p:cTn id="11" dur="500"/>
                                        <p:tgtEl>
                                          <p:spTgt spid="5837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8381"/>
                                        </p:tgtEl>
                                        <p:attrNameLst>
                                          <p:attrName>style.visibility</p:attrName>
                                        </p:attrNameLst>
                                      </p:cBhvr>
                                      <p:to>
                                        <p:strVal val="visible"/>
                                      </p:to>
                                    </p:set>
                                    <p:animEffect transition="in" filter="wipe(up)">
                                      <p:cBhvr>
                                        <p:cTn id="15" dur="500"/>
                                        <p:tgtEl>
                                          <p:spTgt spid="58381"/>
                                        </p:tgtEl>
                                      </p:cBhvr>
                                    </p:animEffect>
                                  </p:childTnLst>
                                </p:cTn>
                              </p:par>
                            </p:childTnLst>
                          </p:cTn>
                        </p:par>
                        <p:par>
                          <p:cTn id="16" fill="hold">
                            <p:stCondLst>
                              <p:cond delay="1500"/>
                            </p:stCondLst>
                            <p:childTnLst>
                              <p:par>
                                <p:cTn id="17" presetID="23" presetClass="entr" presetSubtype="16" fill="hold" grpId="0" nodeType="afterEffect">
                                  <p:stCondLst>
                                    <p:cond delay="0"/>
                                  </p:stCondLst>
                                  <p:childTnLst>
                                    <p:set>
                                      <p:cBhvr>
                                        <p:cTn id="18" dur="1" fill="hold">
                                          <p:stCondLst>
                                            <p:cond delay="0"/>
                                          </p:stCondLst>
                                        </p:cTn>
                                        <p:tgtEl>
                                          <p:spTgt spid="58372"/>
                                        </p:tgtEl>
                                        <p:attrNameLst>
                                          <p:attrName>style.visibility</p:attrName>
                                        </p:attrNameLst>
                                      </p:cBhvr>
                                      <p:to>
                                        <p:strVal val="visible"/>
                                      </p:to>
                                    </p:set>
                                    <p:anim calcmode="lin" valueType="num">
                                      <p:cBhvr>
                                        <p:cTn id="19" dur="500" fill="hold"/>
                                        <p:tgtEl>
                                          <p:spTgt spid="58372"/>
                                        </p:tgtEl>
                                        <p:attrNameLst>
                                          <p:attrName>ppt_w</p:attrName>
                                        </p:attrNameLst>
                                      </p:cBhvr>
                                      <p:tavLst>
                                        <p:tav tm="0">
                                          <p:val>
                                            <p:fltVal val="0"/>
                                          </p:val>
                                        </p:tav>
                                        <p:tav tm="100000">
                                          <p:val>
                                            <p:strVal val="#ppt_w"/>
                                          </p:val>
                                        </p:tav>
                                      </p:tavLst>
                                    </p:anim>
                                    <p:anim calcmode="lin" valueType="num">
                                      <p:cBhvr>
                                        <p:cTn id="20" dur="500" fill="hold"/>
                                        <p:tgtEl>
                                          <p:spTgt spid="583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8" grpId="0" animBg="1"/>
      <p:bldP spid="58379" grpId="0" animBg="1"/>
      <p:bldP spid="583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0" y="9906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 </a:t>
            </a:r>
            <a:endParaRPr lang="en-US" altLang="en-US" sz="2600">
              <a:solidFill>
                <a:schemeClr val="accent2"/>
              </a:solidFill>
              <a:latin typeface="Arial MT Bl" charset="0"/>
            </a:endParaRPr>
          </a:p>
        </p:txBody>
      </p:sp>
      <p:sp>
        <p:nvSpPr>
          <p:cNvPr id="16403" name="Text Box 19"/>
          <p:cNvSpPr txBox="1">
            <a:spLocks noChangeArrowheads="1"/>
          </p:cNvSpPr>
          <p:nvPr/>
        </p:nvSpPr>
        <p:spPr bwMode="auto">
          <a:xfrm>
            <a:off x="304800" y="1828800"/>
            <a:ext cx="8237538" cy="822325"/>
          </a:xfrm>
          <a:prstGeom prst="rect">
            <a:avLst/>
          </a:prstGeom>
          <a:noFill/>
          <a:ln w="9525">
            <a:noFill/>
            <a:miter lim="800000"/>
            <a:headEnd/>
            <a:tailEnd/>
          </a:ln>
          <a:effectLst/>
        </p:spPr>
        <p:txBody>
          <a:bodyPr>
            <a:spAutoFit/>
          </a:bodyPr>
          <a:lstStyle/>
          <a:p>
            <a:pPr eaLnBrk="0" hangingPunct="0">
              <a:spcBef>
                <a:spcPct val="50000"/>
              </a:spcBef>
            </a:pPr>
            <a:r>
              <a:rPr lang="en-US" altLang="en-US" b="1"/>
              <a:t>Graph the feasible region for the following constraints.</a:t>
            </a:r>
            <a:endParaRPr lang="en-US" altLang="en-US">
              <a:latin typeface="Times" pitchFamily="18" charset="0"/>
            </a:endParaRPr>
          </a:p>
        </p:txBody>
      </p:sp>
      <p:sp>
        <p:nvSpPr>
          <p:cNvPr id="16406" name="AutoShape 22"/>
          <p:cNvSpPr>
            <a:spLocks/>
          </p:cNvSpPr>
          <p:nvPr/>
        </p:nvSpPr>
        <p:spPr bwMode="auto">
          <a:xfrm>
            <a:off x="685800" y="3168650"/>
            <a:ext cx="304800" cy="2546350"/>
          </a:xfrm>
          <a:prstGeom prst="leftBrace">
            <a:avLst>
              <a:gd name="adj1" fmla="val 69618"/>
              <a:gd name="adj2" fmla="val 50000"/>
            </a:avLst>
          </a:prstGeom>
          <a:noFill/>
          <a:ln w="9525">
            <a:solidFill>
              <a:schemeClr val="tx1"/>
            </a:solidFill>
            <a:round/>
            <a:headEnd/>
            <a:tailEnd/>
          </a:ln>
          <a:effectLst/>
        </p:spPr>
        <p:txBody>
          <a:bodyPr wrap="none" anchor="ctr"/>
          <a:lstStyle/>
          <a:p>
            <a:endParaRPr lang="en-CA"/>
          </a:p>
        </p:txBody>
      </p:sp>
      <p:sp>
        <p:nvSpPr>
          <p:cNvPr id="16407" name="Text Box 23"/>
          <p:cNvSpPr txBox="1">
            <a:spLocks noChangeArrowheads="1"/>
          </p:cNvSpPr>
          <p:nvPr/>
        </p:nvSpPr>
        <p:spPr bwMode="auto">
          <a:xfrm>
            <a:off x="990600" y="3048000"/>
            <a:ext cx="1079500" cy="457200"/>
          </a:xfrm>
          <a:prstGeom prst="rect">
            <a:avLst/>
          </a:prstGeom>
          <a:noFill/>
          <a:ln w="9525">
            <a:noFill/>
            <a:miter lim="800000"/>
            <a:headEnd/>
            <a:tailEnd/>
          </a:ln>
          <a:effectLst/>
        </p:spPr>
        <p:txBody>
          <a:bodyPr wrap="none">
            <a:spAutoFit/>
          </a:bodyPr>
          <a:lstStyle/>
          <a:p>
            <a:r>
              <a:rPr lang="en-US" b="1" i="1"/>
              <a:t>x</a:t>
            </a:r>
            <a:r>
              <a:rPr lang="en-US" b="1"/>
              <a:t> ≥ 0</a:t>
            </a:r>
          </a:p>
        </p:txBody>
      </p:sp>
      <p:sp>
        <p:nvSpPr>
          <p:cNvPr id="16408" name="Text Box 24"/>
          <p:cNvSpPr txBox="1">
            <a:spLocks noChangeArrowheads="1"/>
          </p:cNvSpPr>
          <p:nvPr/>
        </p:nvSpPr>
        <p:spPr bwMode="auto">
          <a:xfrm>
            <a:off x="990600" y="3810000"/>
            <a:ext cx="1506538" cy="457200"/>
          </a:xfrm>
          <a:prstGeom prst="rect">
            <a:avLst/>
          </a:prstGeom>
          <a:noFill/>
          <a:ln w="9525">
            <a:noFill/>
            <a:miter lim="800000"/>
            <a:headEnd/>
            <a:tailEnd/>
          </a:ln>
          <a:effectLst/>
        </p:spPr>
        <p:txBody>
          <a:bodyPr wrap="none">
            <a:spAutoFit/>
          </a:bodyPr>
          <a:lstStyle/>
          <a:p>
            <a:r>
              <a:rPr lang="en-US" b="1" i="1"/>
              <a:t>y </a:t>
            </a:r>
            <a:r>
              <a:rPr lang="en-US" b="1"/>
              <a:t>≥ 1.5 </a:t>
            </a:r>
          </a:p>
        </p:txBody>
      </p:sp>
      <p:sp>
        <p:nvSpPr>
          <p:cNvPr id="16409" name="Text Box 25"/>
          <p:cNvSpPr txBox="1">
            <a:spLocks noChangeArrowheads="1"/>
          </p:cNvSpPr>
          <p:nvPr/>
        </p:nvSpPr>
        <p:spPr bwMode="auto">
          <a:xfrm>
            <a:off x="990600" y="4495800"/>
            <a:ext cx="2732088" cy="457200"/>
          </a:xfrm>
          <a:prstGeom prst="rect">
            <a:avLst/>
          </a:prstGeom>
          <a:noFill/>
          <a:ln w="9525">
            <a:noFill/>
            <a:miter lim="800000"/>
            <a:headEnd/>
            <a:tailEnd/>
          </a:ln>
          <a:effectLst/>
        </p:spPr>
        <p:txBody>
          <a:bodyPr wrap="none">
            <a:spAutoFit/>
          </a:bodyPr>
          <a:lstStyle/>
          <a:p>
            <a:r>
              <a:rPr lang="en-US" b="1"/>
              <a:t>2.5</a:t>
            </a:r>
            <a:r>
              <a:rPr lang="en-US" b="1" i="1"/>
              <a:t>x</a:t>
            </a:r>
            <a:r>
              <a:rPr lang="en-US" b="1"/>
              <a:t> + 5</a:t>
            </a:r>
            <a:r>
              <a:rPr lang="en-US" b="1" i="1"/>
              <a:t>y</a:t>
            </a:r>
            <a:r>
              <a:rPr lang="en-US" b="1"/>
              <a:t> ≤ 20</a:t>
            </a:r>
          </a:p>
        </p:txBody>
      </p:sp>
      <p:sp>
        <p:nvSpPr>
          <p:cNvPr id="16410" name="Text Box 26"/>
          <p:cNvSpPr txBox="1">
            <a:spLocks noChangeArrowheads="1"/>
          </p:cNvSpPr>
          <p:nvPr/>
        </p:nvSpPr>
        <p:spPr bwMode="auto">
          <a:xfrm>
            <a:off x="990600" y="5181600"/>
            <a:ext cx="2405063" cy="457200"/>
          </a:xfrm>
          <a:prstGeom prst="rect">
            <a:avLst/>
          </a:prstGeom>
          <a:noFill/>
          <a:ln w="9525">
            <a:noFill/>
            <a:miter lim="800000"/>
            <a:headEnd/>
            <a:tailEnd/>
          </a:ln>
          <a:effectLst/>
        </p:spPr>
        <p:txBody>
          <a:bodyPr wrap="none">
            <a:spAutoFit/>
          </a:bodyPr>
          <a:lstStyle/>
          <a:p>
            <a:r>
              <a:rPr lang="en-US" b="1"/>
              <a:t>3</a:t>
            </a:r>
            <a:r>
              <a:rPr lang="en-US" b="1" i="1"/>
              <a:t>x</a:t>
            </a:r>
            <a:r>
              <a:rPr lang="en-US" b="1"/>
              <a:t> + 2</a:t>
            </a:r>
            <a:r>
              <a:rPr lang="en-US" b="1" i="1"/>
              <a:t>y</a:t>
            </a:r>
            <a:r>
              <a:rPr lang="en-US" b="1"/>
              <a:t> ≤ 12</a:t>
            </a:r>
          </a:p>
        </p:txBody>
      </p:sp>
      <p:sp>
        <p:nvSpPr>
          <p:cNvPr id="16411" name="Text Box 27"/>
          <p:cNvSpPr txBox="1">
            <a:spLocks noChangeArrowheads="1"/>
          </p:cNvSpPr>
          <p:nvPr/>
        </p:nvSpPr>
        <p:spPr bwMode="auto">
          <a:xfrm>
            <a:off x="3563938" y="3113088"/>
            <a:ext cx="3836987" cy="396875"/>
          </a:xfrm>
          <a:prstGeom prst="rect">
            <a:avLst/>
          </a:prstGeom>
          <a:noFill/>
          <a:ln w="9525">
            <a:noFill/>
            <a:miter lim="800000"/>
            <a:headEnd/>
            <a:tailEnd/>
          </a:ln>
          <a:effectLst/>
        </p:spPr>
        <p:txBody>
          <a:bodyPr wrap="none">
            <a:spAutoFit/>
          </a:bodyPr>
          <a:lstStyle/>
          <a:p>
            <a:r>
              <a:rPr lang="en-US" sz="2000" i="1">
                <a:solidFill>
                  <a:srgbClr val="0000FF"/>
                </a:solidFill>
                <a:latin typeface="Arial" charset="0"/>
              </a:rPr>
              <a:t>The number cannot be negative.</a:t>
            </a:r>
          </a:p>
        </p:txBody>
      </p:sp>
      <p:sp>
        <p:nvSpPr>
          <p:cNvPr id="16412" name="Text Box 28"/>
          <p:cNvSpPr txBox="1">
            <a:spLocks noChangeArrowheads="1"/>
          </p:cNvSpPr>
          <p:nvPr/>
        </p:nvSpPr>
        <p:spPr bwMode="auto">
          <a:xfrm>
            <a:off x="3657600" y="4495800"/>
            <a:ext cx="5105400" cy="701675"/>
          </a:xfrm>
          <a:prstGeom prst="rect">
            <a:avLst/>
          </a:prstGeom>
          <a:noFill/>
          <a:ln w="9525">
            <a:noFill/>
            <a:miter lim="800000"/>
            <a:headEnd/>
            <a:tailEnd/>
          </a:ln>
          <a:effectLst/>
        </p:spPr>
        <p:txBody>
          <a:bodyPr>
            <a:spAutoFit/>
          </a:bodyPr>
          <a:lstStyle/>
          <a:p>
            <a:r>
              <a:rPr lang="en-US" sz="2000" i="1">
                <a:solidFill>
                  <a:srgbClr val="0000FF"/>
                </a:solidFill>
                <a:latin typeface="Arial" charset="0"/>
              </a:rPr>
              <a:t>The combined area is less than or equal to 20.</a:t>
            </a:r>
          </a:p>
        </p:txBody>
      </p:sp>
      <p:sp>
        <p:nvSpPr>
          <p:cNvPr id="16413" name="Text Box 29"/>
          <p:cNvSpPr txBox="1">
            <a:spLocks noChangeArrowheads="1"/>
          </p:cNvSpPr>
          <p:nvPr/>
        </p:nvSpPr>
        <p:spPr bwMode="auto">
          <a:xfrm>
            <a:off x="3733800" y="5257800"/>
            <a:ext cx="5105400" cy="701675"/>
          </a:xfrm>
          <a:prstGeom prst="rect">
            <a:avLst/>
          </a:prstGeom>
          <a:noFill/>
          <a:ln w="9525">
            <a:noFill/>
            <a:miter lim="800000"/>
            <a:headEnd/>
            <a:tailEnd/>
          </a:ln>
          <a:effectLst/>
        </p:spPr>
        <p:txBody>
          <a:bodyPr>
            <a:spAutoFit/>
          </a:bodyPr>
          <a:lstStyle/>
          <a:p>
            <a:r>
              <a:rPr lang="en-US" sz="2000" i="1">
                <a:solidFill>
                  <a:srgbClr val="0000FF"/>
                </a:solidFill>
                <a:latin typeface="Arial" charset="0"/>
              </a:rPr>
              <a:t>The combined area is less than or equal to 12.</a:t>
            </a:r>
          </a:p>
        </p:txBody>
      </p:sp>
      <p:sp>
        <p:nvSpPr>
          <p:cNvPr id="16414" name="Text Box 30"/>
          <p:cNvSpPr txBox="1">
            <a:spLocks noChangeArrowheads="1"/>
          </p:cNvSpPr>
          <p:nvPr/>
        </p:nvSpPr>
        <p:spPr bwMode="auto">
          <a:xfrm>
            <a:off x="3581400" y="3810000"/>
            <a:ext cx="4510088" cy="396875"/>
          </a:xfrm>
          <a:prstGeom prst="rect">
            <a:avLst/>
          </a:prstGeom>
          <a:noFill/>
          <a:ln w="9525">
            <a:noFill/>
            <a:miter lim="800000"/>
            <a:headEnd/>
            <a:tailEnd/>
          </a:ln>
          <a:effectLst/>
        </p:spPr>
        <p:txBody>
          <a:bodyPr wrap="none">
            <a:spAutoFit/>
          </a:bodyPr>
          <a:lstStyle/>
          <a:p>
            <a:r>
              <a:rPr lang="en-US" sz="2000" i="1">
                <a:solidFill>
                  <a:srgbClr val="0000FF"/>
                </a:solidFill>
                <a:latin typeface="Arial" charset="0"/>
              </a:rPr>
              <a:t>The number is greater or equal to 1.5.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6411"/>
                                        </p:tgtEl>
                                        <p:attrNameLst>
                                          <p:attrName>style.visibility</p:attrName>
                                        </p:attrNameLst>
                                      </p:cBhvr>
                                      <p:to>
                                        <p:strVal val="visible"/>
                                      </p:to>
                                    </p:set>
                                    <p:anim calcmode="lin" valueType="num">
                                      <p:cBhvr>
                                        <p:cTn id="7" dur="1000" fill="hold"/>
                                        <p:tgtEl>
                                          <p:spTgt spid="16411"/>
                                        </p:tgtEl>
                                        <p:attrNameLst>
                                          <p:attrName>ppt_x</p:attrName>
                                        </p:attrNameLst>
                                      </p:cBhvr>
                                      <p:tavLst>
                                        <p:tav tm="0">
                                          <p:val>
                                            <p:strVal val="#ppt_x-.2"/>
                                          </p:val>
                                        </p:tav>
                                        <p:tav tm="100000">
                                          <p:val>
                                            <p:strVal val="#ppt_x"/>
                                          </p:val>
                                        </p:tav>
                                      </p:tavLst>
                                    </p:anim>
                                    <p:anim calcmode="lin" valueType="num">
                                      <p:cBhvr>
                                        <p:cTn id="8" dur="1000" fill="hold"/>
                                        <p:tgtEl>
                                          <p:spTgt spid="164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411"/>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16407"/>
                                        </p:tgtEl>
                                        <p:attrNameLst>
                                          <p:attrName>style.visibility</p:attrName>
                                        </p:attrNameLst>
                                      </p:cBhvr>
                                      <p:to>
                                        <p:strVal val="visible"/>
                                      </p:to>
                                    </p:set>
                                    <p:animEffect transition="in" filter="dissolve">
                                      <p:cBhvr>
                                        <p:cTn id="13" dur="500"/>
                                        <p:tgtEl>
                                          <p:spTgt spid="16407"/>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16414"/>
                                        </p:tgtEl>
                                        <p:attrNameLst>
                                          <p:attrName>style.visibility</p:attrName>
                                        </p:attrNameLst>
                                      </p:cBhvr>
                                      <p:to>
                                        <p:strVal val="visible"/>
                                      </p:to>
                                    </p:set>
                                    <p:anim calcmode="lin" valueType="num">
                                      <p:cBhvr>
                                        <p:cTn id="18" dur="500" fill="hold"/>
                                        <p:tgtEl>
                                          <p:spTgt spid="16414"/>
                                        </p:tgtEl>
                                        <p:attrNameLst>
                                          <p:attrName>ppt_w</p:attrName>
                                        </p:attrNameLst>
                                      </p:cBhvr>
                                      <p:tavLst>
                                        <p:tav tm="0">
                                          <p:val>
                                            <p:fltVal val="0"/>
                                          </p:val>
                                        </p:tav>
                                        <p:tav tm="100000">
                                          <p:val>
                                            <p:strVal val="#ppt_w"/>
                                          </p:val>
                                        </p:tav>
                                      </p:tavLst>
                                    </p:anim>
                                    <p:anim calcmode="lin" valueType="num">
                                      <p:cBhvr>
                                        <p:cTn id="19" dur="500" fill="hold"/>
                                        <p:tgtEl>
                                          <p:spTgt spid="16414"/>
                                        </p:tgtEl>
                                        <p:attrNameLst>
                                          <p:attrName>ppt_h</p:attrName>
                                        </p:attrNameLst>
                                      </p:cBhvr>
                                      <p:tavLst>
                                        <p:tav tm="0">
                                          <p:val>
                                            <p:strVal val="#ppt_h"/>
                                          </p:val>
                                        </p:tav>
                                        <p:tav tm="100000">
                                          <p:val>
                                            <p:strVal val="#ppt_h"/>
                                          </p:val>
                                        </p:tav>
                                      </p:tavLst>
                                    </p:anim>
                                  </p:childTnLst>
                                </p:cTn>
                              </p:par>
                            </p:childTnLst>
                          </p:cTn>
                        </p:par>
                        <p:par>
                          <p:cTn id="20" fill="hold">
                            <p:stCondLst>
                              <p:cond delay="500"/>
                            </p:stCondLst>
                            <p:childTnLst>
                              <p:par>
                                <p:cTn id="21" presetID="17" presetClass="entr" presetSubtype="10" fill="hold" grpId="0" nodeType="afterEffect">
                                  <p:stCondLst>
                                    <p:cond delay="0"/>
                                  </p:stCondLst>
                                  <p:childTnLst>
                                    <p:set>
                                      <p:cBhvr>
                                        <p:cTn id="22" dur="1" fill="hold">
                                          <p:stCondLst>
                                            <p:cond delay="0"/>
                                          </p:stCondLst>
                                        </p:cTn>
                                        <p:tgtEl>
                                          <p:spTgt spid="16408"/>
                                        </p:tgtEl>
                                        <p:attrNameLst>
                                          <p:attrName>style.visibility</p:attrName>
                                        </p:attrNameLst>
                                      </p:cBhvr>
                                      <p:to>
                                        <p:strVal val="visible"/>
                                      </p:to>
                                    </p:set>
                                    <p:anim calcmode="lin" valueType="num">
                                      <p:cBhvr>
                                        <p:cTn id="23" dur="500" fill="hold"/>
                                        <p:tgtEl>
                                          <p:spTgt spid="16408"/>
                                        </p:tgtEl>
                                        <p:attrNameLst>
                                          <p:attrName>ppt_w</p:attrName>
                                        </p:attrNameLst>
                                      </p:cBhvr>
                                      <p:tavLst>
                                        <p:tav tm="0">
                                          <p:val>
                                            <p:fltVal val="0"/>
                                          </p:val>
                                        </p:tav>
                                        <p:tav tm="100000">
                                          <p:val>
                                            <p:strVal val="#ppt_w"/>
                                          </p:val>
                                        </p:tav>
                                      </p:tavLst>
                                    </p:anim>
                                    <p:anim calcmode="lin" valueType="num">
                                      <p:cBhvr>
                                        <p:cTn id="24" dur="500" fill="hold"/>
                                        <p:tgtEl>
                                          <p:spTgt spid="16408"/>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16412"/>
                                        </p:tgtEl>
                                        <p:attrNameLst>
                                          <p:attrName>style.visibility</p:attrName>
                                        </p:attrNameLst>
                                      </p:cBhvr>
                                      <p:to>
                                        <p:strVal val="visible"/>
                                      </p:to>
                                    </p:set>
                                    <p:animEffect transition="in" filter="wedge">
                                      <p:cBhvr>
                                        <p:cTn id="29" dur="1000"/>
                                        <p:tgtEl>
                                          <p:spTgt spid="16412"/>
                                        </p:tgtEl>
                                      </p:cBhvr>
                                    </p:animEffect>
                                  </p:childTnLst>
                                </p:cTn>
                              </p:par>
                            </p:childTnLst>
                          </p:cTn>
                        </p:par>
                        <p:par>
                          <p:cTn id="30" fill="hold">
                            <p:stCondLst>
                              <p:cond delay="1000"/>
                            </p:stCondLst>
                            <p:childTnLst>
                              <p:par>
                                <p:cTn id="31" presetID="20" presetClass="entr" presetSubtype="0" fill="hold" grpId="0" nodeType="afterEffect">
                                  <p:stCondLst>
                                    <p:cond delay="0"/>
                                  </p:stCondLst>
                                  <p:childTnLst>
                                    <p:set>
                                      <p:cBhvr>
                                        <p:cTn id="32" dur="1" fill="hold">
                                          <p:stCondLst>
                                            <p:cond delay="0"/>
                                          </p:stCondLst>
                                        </p:cTn>
                                        <p:tgtEl>
                                          <p:spTgt spid="16409"/>
                                        </p:tgtEl>
                                        <p:attrNameLst>
                                          <p:attrName>style.visibility</p:attrName>
                                        </p:attrNameLst>
                                      </p:cBhvr>
                                      <p:to>
                                        <p:strVal val="visible"/>
                                      </p:to>
                                    </p:set>
                                    <p:animEffect transition="in" filter="wedge">
                                      <p:cBhvr>
                                        <p:cTn id="33" dur="1000"/>
                                        <p:tgtEl>
                                          <p:spTgt spid="16409"/>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16413"/>
                                        </p:tgtEl>
                                        <p:attrNameLst>
                                          <p:attrName>style.visibility</p:attrName>
                                        </p:attrNameLst>
                                      </p:cBhvr>
                                      <p:to>
                                        <p:strVal val="visible"/>
                                      </p:to>
                                    </p:set>
                                    <p:anim calcmode="lin" valueType="num">
                                      <p:cBhvr>
                                        <p:cTn id="38" dur="500" fill="hold"/>
                                        <p:tgtEl>
                                          <p:spTgt spid="16413"/>
                                        </p:tgtEl>
                                        <p:attrNameLst>
                                          <p:attrName>ppt_w</p:attrName>
                                        </p:attrNameLst>
                                      </p:cBhvr>
                                      <p:tavLst>
                                        <p:tav tm="0">
                                          <p:val>
                                            <p:fltVal val="0"/>
                                          </p:val>
                                        </p:tav>
                                        <p:tav tm="100000">
                                          <p:val>
                                            <p:strVal val="#ppt_w"/>
                                          </p:val>
                                        </p:tav>
                                      </p:tavLst>
                                    </p:anim>
                                    <p:anim calcmode="lin" valueType="num">
                                      <p:cBhvr>
                                        <p:cTn id="39" dur="500" fill="hold"/>
                                        <p:tgtEl>
                                          <p:spTgt spid="16413"/>
                                        </p:tgtEl>
                                        <p:attrNameLst>
                                          <p:attrName>ppt_h</p:attrName>
                                        </p:attrNameLst>
                                      </p:cBhvr>
                                      <p:tavLst>
                                        <p:tav tm="0">
                                          <p:val>
                                            <p:fltVal val="0"/>
                                          </p:val>
                                        </p:tav>
                                        <p:tav tm="100000">
                                          <p:val>
                                            <p:strVal val="#ppt_h"/>
                                          </p:val>
                                        </p:tav>
                                      </p:tavLst>
                                    </p:anim>
                                  </p:childTnLst>
                                </p:cTn>
                              </p:par>
                            </p:childTnLst>
                          </p:cTn>
                        </p:par>
                        <p:par>
                          <p:cTn id="40" fill="hold">
                            <p:stCondLst>
                              <p:cond delay="500"/>
                            </p:stCondLst>
                            <p:childTnLst>
                              <p:par>
                                <p:cTn id="41" presetID="23" presetClass="entr" presetSubtype="16" fill="hold" grpId="0" nodeType="afterEffect">
                                  <p:stCondLst>
                                    <p:cond delay="0"/>
                                  </p:stCondLst>
                                  <p:childTnLst>
                                    <p:set>
                                      <p:cBhvr>
                                        <p:cTn id="42" dur="1" fill="hold">
                                          <p:stCondLst>
                                            <p:cond delay="0"/>
                                          </p:stCondLst>
                                        </p:cTn>
                                        <p:tgtEl>
                                          <p:spTgt spid="16410"/>
                                        </p:tgtEl>
                                        <p:attrNameLst>
                                          <p:attrName>style.visibility</p:attrName>
                                        </p:attrNameLst>
                                      </p:cBhvr>
                                      <p:to>
                                        <p:strVal val="visible"/>
                                      </p:to>
                                    </p:set>
                                    <p:anim calcmode="lin" valueType="num">
                                      <p:cBhvr>
                                        <p:cTn id="43" dur="500" fill="hold"/>
                                        <p:tgtEl>
                                          <p:spTgt spid="16410"/>
                                        </p:tgtEl>
                                        <p:attrNameLst>
                                          <p:attrName>ppt_w</p:attrName>
                                        </p:attrNameLst>
                                      </p:cBhvr>
                                      <p:tavLst>
                                        <p:tav tm="0">
                                          <p:val>
                                            <p:fltVal val="0"/>
                                          </p:val>
                                        </p:tav>
                                        <p:tav tm="100000">
                                          <p:val>
                                            <p:strVal val="#ppt_w"/>
                                          </p:val>
                                        </p:tav>
                                      </p:tavLst>
                                    </p:anim>
                                    <p:anim calcmode="lin" valueType="num">
                                      <p:cBhvr>
                                        <p:cTn id="44" dur="500" fill="hold"/>
                                        <p:tgtEl>
                                          <p:spTgt spid="16410"/>
                                        </p:tgtEl>
                                        <p:attrNameLst>
                                          <p:attrName>ppt_h</p:attrName>
                                        </p:attrNameLst>
                                      </p:cBhvr>
                                      <p:tavLst>
                                        <p:tav tm="0">
                                          <p:val>
                                            <p:fltVal val="0"/>
                                          </p:val>
                                        </p:tav>
                                        <p:tav tm="100000">
                                          <p:val>
                                            <p:strVal val="#ppt_h"/>
                                          </p:val>
                                        </p:tav>
                                      </p:tavLst>
                                    </p:anim>
                                  </p:childTnLst>
                                </p:cTn>
                              </p:par>
                            </p:childTnLst>
                          </p:cTn>
                        </p:par>
                        <p:par>
                          <p:cTn id="45" fill="hold">
                            <p:stCondLst>
                              <p:cond delay="1000"/>
                            </p:stCondLst>
                            <p:childTnLst>
                              <p:par>
                                <p:cTn id="46" presetID="23" presetClass="entr" presetSubtype="16" fill="hold" grpId="0" nodeType="afterEffect">
                                  <p:stCondLst>
                                    <p:cond delay="0"/>
                                  </p:stCondLst>
                                  <p:childTnLst>
                                    <p:set>
                                      <p:cBhvr>
                                        <p:cTn id="47" dur="1" fill="hold">
                                          <p:stCondLst>
                                            <p:cond delay="0"/>
                                          </p:stCondLst>
                                        </p:cTn>
                                        <p:tgtEl>
                                          <p:spTgt spid="16406"/>
                                        </p:tgtEl>
                                        <p:attrNameLst>
                                          <p:attrName>style.visibility</p:attrName>
                                        </p:attrNameLst>
                                      </p:cBhvr>
                                      <p:to>
                                        <p:strVal val="visible"/>
                                      </p:to>
                                    </p:set>
                                    <p:anim calcmode="lin" valueType="num">
                                      <p:cBhvr>
                                        <p:cTn id="48" dur="500" fill="hold"/>
                                        <p:tgtEl>
                                          <p:spTgt spid="16406"/>
                                        </p:tgtEl>
                                        <p:attrNameLst>
                                          <p:attrName>ppt_w</p:attrName>
                                        </p:attrNameLst>
                                      </p:cBhvr>
                                      <p:tavLst>
                                        <p:tav tm="0">
                                          <p:val>
                                            <p:fltVal val="0"/>
                                          </p:val>
                                        </p:tav>
                                        <p:tav tm="100000">
                                          <p:val>
                                            <p:strVal val="#ppt_w"/>
                                          </p:val>
                                        </p:tav>
                                      </p:tavLst>
                                    </p:anim>
                                    <p:anim calcmode="lin" valueType="num">
                                      <p:cBhvr>
                                        <p:cTn id="49" dur="500" fill="hold"/>
                                        <p:tgtEl>
                                          <p:spTgt spid="164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nimBg="1"/>
      <p:bldP spid="16407" grpId="0"/>
      <p:bldP spid="16408" grpId="0"/>
      <p:bldP spid="16409" grpId="0"/>
      <p:bldP spid="16410" grpId="0"/>
      <p:bldP spid="16411" grpId="0"/>
      <p:bldP spid="16412" grpId="0"/>
      <p:bldP spid="16413" grpId="0"/>
      <p:bldP spid="164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81" name="Picture 13" descr="cio1"/>
          <p:cNvPicPr>
            <a:picLocks noChangeAspect="1" noChangeArrowheads="1"/>
          </p:cNvPicPr>
          <p:nvPr/>
        </p:nvPicPr>
        <p:blipFill>
          <a:blip r:embed="rId3" cstate="print"/>
          <a:srcRect/>
          <a:stretch>
            <a:fillRect/>
          </a:stretch>
        </p:blipFill>
        <p:spPr bwMode="auto">
          <a:xfrm>
            <a:off x="3200400" y="2286000"/>
            <a:ext cx="3505200" cy="3505200"/>
          </a:xfrm>
          <a:prstGeom prst="rect">
            <a:avLst/>
          </a:prstGeom>
          <a:noFill/>
        </p:spPr>
      </p:pic>
      <p:sp>
        <p:nvSpPr>
          <p:cNvPr id="32770" name="Text Box 2"/>
          <p:cNvSpPr txBox="1">
            <a:spLocks noChangeArrowheads="1"/>
          </p:cNvSpPr>
          <p:nvPr/>
        </p:nvSpPr>
        <p:spPr bwMode="auto">
          <a:xfrm>
            <a:off x="0" y="9906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 Continued</a:t>
            </a:r>
            <a:endParaRPr lang="en-US" altLang="en-US" sz="2600">
              <a:solidFill>
                <a:schemeClr val="accent2"/>
              </a:solidFill>
              <a:latin typeface="Arial MT Bl" charset="0"/>
            </a:endParaRPr>
          </a:p>
        </p:txBody>
      </p:sp>
      <p:sp>
        <p:nvSpPr>
          <p:cNvPr id="32782" name="Text Box 14"/>
          <p:cNvSpPr txBox="1">
            <a:spLocks noChangeArrowheads="1"/>
          </p:cNvSpPr>
          <p:nvPr/>
        </p:nvSpPr>
        <p:spPr bwMode="auto">
          <a:xfrm>
            <a:off x="304800" y="1447800"/>
            <a:ext cx="8534400" cy="1187450"/>
          </a:xfrm>
          <a:prstGeom prst="rect">
            <a:avLst/>
          </a:prstGeom>
          <a:noFill/>
          <a:ln w="9525">
            <a:noFill/>
            <a:miter lim="800000"/>
            <a:headEnd/>
            <a:tailEnd/>
          </a:ln>
          <a:effectLst/>
        </p:spPr>
        <p:txBody>
          <a:bodyPr>
            <a:spAutoFit/>
          </a:bodyPr>
          <a:lstStyle/>
          <a:p>
            <a:r>
              <a:rPr lang="en-US"/>
              <a:t>Graph the feasible region. The feasible region is a quadrilateral with vertices at (0, 1.5), (0, 4), (2, 3), and (3, 1.5). </a:t>
            </a:r>
          </a:p>
        </p:txBody>
      </p:sp>
      <p:sp>
        <p:nvSpPr>
          <p:cNvPr id="32783" name="Freeform 15"/>
          <p:cNvSpPr>
            <a:spLocks/>
          </p:cNvSpPr>
          <p:nvPr/>
        </p:nvSpPr>
        <p:spPr bwMode="auto">
          <a:xfrm>
            <a:off x="3562350" y="3200400"/>
            <a:ext cx="2787650" cy="1403350"/>
          </a:xfrm>
          <a:custGeom>
            <a:avLst/>
            <a:gdLst/>
            <a:ahLst/>
            <a:cxnLst>
              <a:cxn ang="0">
                <a:pos x="0" y="0"/>
              </a:cxn>
              <a:cxn ang="0">
                <a:pos x="1756" y="884"/>
              </a:cxn>
            </a:cxnLst>
            <a:rect l="0" t="0" r="r" b="b"/>
            <a:pathLst>
              <a:path w="1756" h="884">
                <a:moveTo>
                  <a:pt x="0" y="0"/>
                </a:moveTo>
                <a:lnTo>
                  <a:pt x="1756" y="884"/>
                </a:lnTo>
              </a:path>
            </a:pathLst>
          </a:custGeom>
          <a:noFill/>
          <a:ln w="25400">
            <a:solidFill>
              <a:srgbClr val="0000FF"/>
            </a:solidFill>
            <a:round/>
            <a:headEnd type="none" w="med" len="med"/>
            <a:tailEnd type="stealth" w="lg" len="lg"/>
          </a:ln>
          <a:effectLst/>
        </p:spPr>
        <p:txBody>
          <a:bodyPr/>
          <a:lstStyle/>
          <a:p>
            <a:endParaRPr lang="en-CA"/>
          </a:p>
        </p:txBody>
      </p:sp>
      <p:sp>
        <p:nvSpPr>
          <p:cNvPr id="32784" name="Freeform 16"/>
          <p:cNvSpPr>
            <a:spLocks/>
          </p:cNvSpPr>
          <p:nvPr/>
        </p:nvSpPr>
        <p:spPr bwMode="auto">
          <a:xfrm>
            <a:off x="3956050" y="2641600"/>
            <a:ext cx="1841500" cy="2794000"/>
          </a:xfrm>
          <a:custGeom>
            <a:avLst/>
            <a:gdLst/>
            <a:ahLst/>
            <a:cxnLst>
              <a:cxn ang="0">
                <a:pos x="0" y="0"/>
              </a:cxn>
              <a:cxn ang="0">
                <a:pos x="1160" y="1760"/>
              </a:cxn>
            </a:cxnLst>
            <a:rect l="0" t="0" r="r" b="b"/>
            <a:pathLst>
              <a:path w="1160" h="1760">
                <a:moveTo>
                  <a:pt x="0" y="0"/>
                </a:moveTo>
                <a:lnTo>
                  <a:pt x="1160" y="1760"/>
                </a:lnTo>
              </a:path>
            </a:pathLst>
          </a:custGeom>
          <a:noFill/>
          <a:ln w="25400">
            <a:solidFill>
              <a:srgbClr val="008000"/>
            </a:solidFill>
            <a:round/>
            <a:headEnd type="stealth" w="lg" len="lg"/>
            <a:tailEnd type="stealth" w="lg" len="lg"/>
          </a:ln>
          <a:effectLst/>
        </p:spPr>
        <p:txBody>
          <a:bodyPr/>
          <a:lstStyle/>
          <a:p>
            <a:endParaRPr lang="en-CA"/>
          </a:p>
        </p:txBody>
      </p:sp>
      <p:sp>
        <p:nvSpPr>
          <p:cNvPr id="32786" name="Freeform 18"/>
          <p:cNvSpPr>
            <a:spLocks/>
          </p:cNvSpPr>
          <p:nvPr/>
        </p:nvSpPr>
        <p:spPr bwMode="auto">
          <a:xfrm>
            <a:off x="3552825" y="2638425"/>
            <a:ext cx="1588" cy="2781300"/>
          </a:xfrm>
          <a:custGeom>
            <a:avLst/>
            <a:gdLst/>
            <a:ahLst/>
            <a:cxnLst>
              <a:cxn ang="0">
                <a:pos x="0" y="1752"/>
              </a:cxn>
              <a:cxn ang="0">
                <a:pos x="0" y="0"/>
              </a:cxn>
            </a:cxnLst>
            <a:rect l="0" t="0" r="r" b="b"/>
            <a:pathLst>
              <a:path w="1" h="1752">
                <a:moveTo>
                  <a:pt x="0" y="1752"/>
                </a:moveTo>
                <a:lnTo>
                  <a:pt x="0" y="0"/>
                </a:lnTo>
              </a:path>
            </a:pathLst>
          </a:custGeom>
          <a:noFill/>
          <a:ln w="25400">
            <a:solidFill>
              <a:srgbClr val="FF0000"/>
            </a:solidFill>
            <a:round/>
            <a:headEnd type="none" w="med" len="med"/>
            <a:tailEnd type="stealth" w="lg" len="lg"/>
          </a:ln>
          <a:effectLst/>
        </p:spPr>
        <p:txBody>
          <a:bodyPr/>
          <a:lstStyle/>
          <a:p>
            <a:endParaRPr lang="en-CA"/>
          </a:p>
        </p:txBody>
      </p:sp>
      <p:sp>
        <p:nvSpPr>
          <p:cNvPr id="32788" name="Freeform 20"/>
          <p:cNvSpPr>
            <a:spLocks/>
          </p:cNvSpPr>
          <p:nvPr/>
        </p:nvSpPr>
        <p:spPr bwMode="auto">
          <a:xfrm>
            <a:off x="3562350" y="4600575"/>
            <a:ext cx="2800350" cy="1588"/>
          </a:xfrm>
          <a:custGeom>
            <a:avLst/>
            <a:gdLst/>
            <a:ahLst/>
            <a:cxnLst>
              <a:cxn ang="0">
                <a:pos x="0" y="0"/>
              </a:cxn>
              <a:cxn ang="0">
                <a:pos x="1764" y="0"/>
              </a:cxn>
            </a:cxnLst>
            <a:rect l="0" t="0" r="r" b="b"/>
            <a:pathLst>
              <a:path w="1764" h="1">
                <a:moveTo>
                  <a:pt x="0" y="0"/>
                </a:moveTo>
                <a:lnTo>
                  <a:pt x="1764" y="0"/>
                </a:lnTo>
              </a:path>
            </a:pathLst>
          </a:custGeom>
          <a:noFill/>
          <a:ln w="25400">
            <a:solidFill>
              <a:schemeClr val="accent2"/>
            </a:solidFill>
            <a:round/>
            <a:headEnd type="none" w="med" len="med"/>
            <a:tailEnd type="stealth" w="lg" len="lg"/>
          </a:ln>
          <a:effectLst/>
        </p:spPr>
        <p:txBody>
          <a:bodyPr/>
          <a:lstStyle/>
          <a:p>
            <a:endParaRPr lang="en-CA"/>
          </a:p>
        </p:txBody>
      </p:sp>
      <p:sp>
        <p:nvSpPr>
          <p:cNvPr id="32789" name="Freeform 21"/>
          <p:cNvSpPr>
            <a:spLocks/>
          </p:cNvSpPr>
          <p:nvPr/>
        </p:nvSpPr>
        <p:spPr bwMode="auto">
          <a:xfrm>
            <a:off x="3548063" y="3181350"/>
            <a:ext cx="1695450" cy="1419225"/>
          </a:xfrm>
          <a:custGeom>
            <a:avLst/>
            <a:gdLst/>
            <a:ahLst/>
            <a:cxnLst>
              <a:cxn ang="0">
                <a:pos x="0" y="15"/>
              </a:cxn>
              <a:cxn ang="0">
                <a:pos x="9" y="894"/>
              </a:cxn>
              <a:cxn ang="0">
                <a:pos x="1068" y="894"/>
              </a:cxn>
              <a:cxn ang="0">
                <a:pos x="726" y="375"/>
              </a:cxn>
              <a:cxn ang="0">
                <a:pos x="6" y="0"/>
              </a:cxn>
            </a:cxnLst>
            <a:rect l="0" t="0" r="r" b="b"/>
            <a:pathLst>
              <a:path w="1068" h="894">
                <a:moveTo>
                  <a:pt x="0" y="15"/>
                </a:moveTo>
                <a:lnTo>
                  <a:pt x="9" y="894"/>
                </a:lnTo>
                <a:lnTo>
                  <a:pt x="1068" y="894"/>
                </a:lnTo>
                <a:lnTo>
                  <a:pt x="726" y="375"/>
                </a:lnTo>
                <a:lnTo>
                  <a:pt x="6" y="0"/>
                </a:lnTo>
              </a:path>
            </a:pathLst>
          </a:custGeom>
          <a:solidFill>
            <a:srgbClr val="FFCE75">
              <a:alpha val="49001"/>
            </a:srgbClr>
          </a:solidFill>
          <a:ln w="9525">
            <a:noFill/>
            <a:round/>
            <a:headEnd type="none" w="med" len="med"/>
            <a:tailEnd type="none" w="med" len="med"/>
          </a:ln>
          <a:effectLst/>
        </p:spPr>
        <p:txBody>
          <a:bodyPr/>
          <a:lstStyle/>
          <a:p>
            <a:endParaRPr lang="en-CA"/>
          </a:p>
        </p:txBody>
      </p:sp>
      <p:sp>
        <p:nvSpPr>
          <p:cNvPr id="32791" name="Text Box 23"/>
          <p:cNvSpPr txBox="1">
            <a:spLocks noChangeArrowheads="1"/>
          </p:cNvSpPr>
          <p:nvPr/>
        </p:nvSpPr>
        <p:spPr bwMode="auto">
          <a:xfrm>
            <a:off x="152400" y="5654675"/>
            <a:ext cx="8991600" cy="822325"/>
          </a:xfrm>
          <a:prstGeom prst="rect">
            <a:avLst/>
          </a:prstGeom>
          <a:noFill/>
          <a:ln w="9525">
            <a:noFill/>
            <a:miter lim="800000"/>
            <a:headEnd/>
            <a:tailEnd/>
          </a:ln>
          <a:effectLst/>
        </p:spPr>
        <p:txBody>
          <a:bodyPr>
            <a:spAutoFit/>
          </a:bodyPr>
          <a:lstStyle/>
          <a:p>
            <a:pPr>
              <a:spcBef>
                <a:spcPct val="50000"/>
              </a:spcBef>
            </a:pPr>
            <a:r>
              <a:rPr lang="en-US" b="1" i="1"/>
              <a:t>Check </a:t>
            </a:r>
            <a:r>
              <a:rPr lang="en-US"/>
              <a:t>A point in the feasible region, such as (2, 2), satisfies all of the constraints. </a:t>
            </a:r>
            <a:r>
              <a:rPr lang="en-US" b="1">
                <a:solidFill>
                  <a:srgbClr val="FF0000"/>
                </a:solidFill>
                <a:sym typeface="Wingdings" pitchFamily="2" charset="2"/>
              </a:rPr>
              <a:t></a:t>
            </a:r>
            <a:r>
              <a:rPr 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786"/>
                                        </p:tgtEl>
                                        <p:attrNameLst>
                                          <p:attrName>style.visibility</p:attrName>
                                        </p:attrNameLst>
                                      </p:cBhvr>
                                      <p:to>
                                        <p:strVal val="visible"/>
                                      </p:to>
                                    </p:set>
                                    <p:animEffect transition="in" filter="wipe(down)">
                                      <p:cBhvr>
                                        <p:cTn id="7" dur="500"/>
                                        <p:tgtEl>
                                          <p:spTgt spid="3278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2788"/>
                                        </p:tgtEl>
                                        <p:attrNameLst>
                                          <p:attrName>style.visibility</p:attrName>
                                        </p:attrNameLst>
                                      </p:cBhvr>
                                      <p:to>
                                        <p:strVal val="visible"/>
                                      </p:to>
                                    </p:set>
                                    <p:animEffect transition="in" filter="wipe(left)">
                                      <p:cBhvr>
                                        <p:cTn id="11" dur="500"/>
                                        <p:tgtEl>
                                          <p:spTgt spid="3278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783"/>
                                        </p:tgtEl>
                                        <p:attrNameLst>
                                          <p:attrName>style.visibility</p:attrName>
                                        </p:attrNameLst>
                                      </p:cBhvr>
                                      <p:to>
                                        <p:strVal val="visible"/>
                                      </p:to>
                                    </p:set>
                                    <p:animEffect transition="in" filter="wipe(left)">
                                      <p:cBhvr>
                                        <p:cTn id="15" dur="500"/>
                                        <p:tgtEl>
                                          <p:spTgt spid="3278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2784"/>
                                        </p:tgtEl>
                                        <p:attrNameLst>
                                          <p:attrName>style.visibility</p:attrName>
                                        </p:attrNameLst>
                                      </p:cBhvr>
                                      <p:to>
                                        <p:strVal val="visible"/>
                                      </p:to>
                                    </p:set>
                                    <p:animEffect transition="in" filter="wipe(down)">
                                      <p:cBhvr>
                                        <p:cTn id="19" dur="500"/>
                                        <p:tgtEl>
                                          <p:spTgt spid="32784"/>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2789"/>
                                        </p:tgtEl>
                                        <p:attrNameLst>
                                          <p:attrName>style.visibility</p:attrName>
                                        </p:attrNameLst>
                                      </p:cBhvr>
                                      <p:to>
                                        <p:strVal val="visible"/>
                                      </p:to>
                                    </p:set>
                                    <p:animEffect transition="in" filter="wipe(up)">
                                      <p:cBhvr>
                                        <p:cTn id="23" dur="500"/>
                                        <p:tgtEl>
                                          <p:spTgt spid="3278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2791">
                                            <p:txEl>
                                              <p:pRg st="0" end="0"/>
                                            </p:txEl>
                                          </p:spTgt>
                                        </p:tgtEl>
                                        <p:attrNameLst>
                                          <p:attrName>style.visibility</p:attrName>
                                        </p:attrNameLst>
                                      </p:cBhvr>
                                      <p:to>
                                        <p:strVal val="visible"/>
                                      </p:to>
                                    </p:set>
                                    <p:animEffect transition="in" filter="wipe(left)">
                                      <p:cBhvr>
                                        <p:cTn id="28" dur="500"/>
                                        <p:tgtEl>
                                          <p:spTgt spid="327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3" grpId="0" animBg="1"/>
      <p:bldP spid="32784" grpId="0" animBg="1"/>
      <p:bldP spid="32786" grpId="0" animBg="1"/>
      <p:bldP spid="32788" grpId="0" animBg="1"/>
      <p:bldP spid="3278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44624"/>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 </a:t>
            </a:r>
            <a:r>
              <a:rPr lang="en-US" altLang="en-US">
                <a:solidFill>
                  <a:srgbClr val="006699"/>
                </a:solidFill>
                <a:latin typeface="Arial Black" pitchFamily="34" charset="0"/>
              </a:rPr>
              <a:t>Example 2</a:t>
            </a:r>
            <a:endParaRPr lang="en-US" altLang="en-US" sz="2600">
              <a:solidFill>
                <a:schemeClr val="accent2"/>
              </a:solidFill>
              <a:latin typeface="Arial MT Bl" charset="0"/>
            </a:endParaRPr>
          </a:p>
        </p:txBody>
      </p:sp>
      <p:sp>
        <p:nvSpPr>
          <p:cNvPr id="36869" name="Text Box 5"/>
          <p:cNvSpPr txBox="1">
            <a:spLocks noChangeArrowheads="1"/>
          </p:cNvSpPr>
          <p:nvPr/>
        </p:nvSpPr>
        <p:spPr bwMode="auto">
          <a:xfrm>
            <a:off x="304800" y="404664"/>
            <a:ext cx="8237538" cy="822325"/>
          </a:xfrm>
          <a:prstGeom prst="rect">
            <a:avLst/>
          </a:prstGeom>
          <a:noFill/>
          <a:ln w="9525">
            <a:noFill/>
            <a:miter lim="800000"/>
            <a:headEnd/>
            <a:tailEnd/>
          </a:ln>
          <a:effectLst/>
        </p:spPr>
        <p:txBody>
          <a:bodyPr>
            <a:spAutoFit/>
          </a:bodyPr>
          <a:lstStyle/>
          <a:p>
            <a:pPr eaLnBrk="0" hangingPunct="0">
              <a:spcBef>
                <a:spcPct val="50000"/>
              </a:spcBef>
            </a:pPr>
            <a:r>
              <a:rPr lang="en-US" altLang="en-US" b="1"/>
              <a:t>Maximize the objective function </a:t>
            </a:r>
            <a:r>
              <a:rPr lang="en-US" altLang="en-US" b="1" i="1"/>
              <a:t>P </a:t>
            </a:r>
            <a:r>
              <a:rPr lang="en-US" altLang="en-US" b="1"/>
              <a:t>= 25</a:t>
            </a:r>
            <a:r>
              <a:rPr lang="en-US" altLang="en-US" b="1" i="1"/>
              <a:t>x</a:t>
            </a:r>
            <a:r>
              <a:rPr lang="en-US" altLang="en-US" b="1"/>
              <a:t> + 30</a:t>
            </a:r>
            <a:r>
              <a:rPr lang="en-US" altLang="en-US" b="1" i="1"/>
              <a:t>y</a:t>
            </a:r>
            <a:r>
              <a:rPr lang="en-US" altLang="en-US" b="1"/>
              <a:t> under the following constraints.</a:t>
            </a:r>
            <a:endParaRPr lang="en-US" altLang="en-US">
              <a:latin typeface="Times" pitchFamily="18" charset="0"/>
            </a:endParaRPr>
          </a:p>
        </p:txBody>
      </p:sp>
      <p:grpSp>
        <p:nvGrpSpPr>
          <p:cNvPr id="2" name="Group 13"/>
          <p:cNvGrpSpPr>
            <a:grpSpLocks/>
          </p:cNvGrpSpPr>
          <p:nvPr/>
        </p:nvGrpSpPr>
        <p:grpSpPr bwMode="auto">
          <a:xfrm>
            <a:off x="2209800" y="764704"/>
            <a:ext cx="3036888" cy="2025650"/>
            <a:chOff x="240" y="1700"/>
            <a:chExt cx="1913" cy="1276"/>
          </a:xfrm>
        </p:grpSpPr>
        <p:sp>
          <p:nvSpPr>
            <p:cNvPr id="36871" name="AutoShape 7"/>
            <p:cNvSpPr>
              <a:spLocks/>
            </p:cNvSpPr>
            <p:nvPr/>
          </p:nvSpPr>
          <p:spPr bwMode="auto">
            <a:xfrm>
              <a:off x="240" y="1776"/>
              <a:ext cx="144" cy="1152"/>
            </a:xfrm>
            <a:prstGeom prst="leftBrace">
              <a:avLst>
                <a:gd name="adj1" fmla="val 66667"/>
                <a:gd name="adj2" fmla="val 50000"/>
              </a:avLst>
            </a:prstGeom>
            <a:noFill/>
            <a:ln w="9525">
              <a:solidFill>
                <a:schemeClr val="tx1"/>
              </a:solidFill>
              <a:round/>
              <a:headEnd/>
              <a:tailEnd/>
            </a:ln>
            <a:effectLst/>
          </p:spPr>
          <p:txBody>
            <a:bodyPr wrap="none" anchor="ctr"/>
            <a:lstStyle/>
            <a:p>
              <a:endParaRPr lang="en-CA"/>
            </a:p>
          </p:txBody>
        </p:sp>
        <p:sp>
          <p:nvSpPr>
            <p:cNvPr id="36873" name="Text Box 9"/>
            <p:cNvSpPr txBox="1">
              <a:spLocks noChangeArrowheads="1"/>
            </p:cNvSpPr>
            <p:nvPr/>
          </p:nvSpPr>
          <p:spPr bwMode="auto">
            <a:xfrm>
              <a:off x="432" y="1700"/>
              <a:ext cx="680" cy="288"/>
            </a:xfrm>
            <a:prstGeom prst="rect">
              <a:avLst/>
            </a:prstGeom>
            <a:noFill/>
            <a:ln w="9525">
              <a:noFill/>
              <a:miter lim="800000"/>
              <a:headEnd/>
              <a:tailEnd/>
            </a:ln>
            <a:effectLst/>
          </p:spPr>
          <p:txBody>
            <a:bodyPr wrap="none">
              <a:spAutoFit/>
            </a:bodyPr>
            <a:lstStyle/>
            <a:p>
              <a:r>
                <a:rPr lang="en-US" b="1" i="1"/>
                <a:t>x</a:t>
              </a:r>
              <a:r>
                <a:rPr lang="en-US" b="1"/>
                <a:t> ≥ 0</a:t>
              </a:r>
            </a:p>
          </p:txBody>
        </p:sp>
        <p:sp>
          <p:nvSpPr>
            <p:cNvPr id="36874" name="Text Box 10"/>
            <p:cNvSpPr txBox="1">
              <a:spLocks noChangeArrowheads="1"/>
            </p:cNvSpPr>
            <p:nvPr/>
          </p:nvSpPr>
          <p:spPr bwMode="auto">
            <a:xfrm>
              <a:off x="432" y="2064"/>
              <a:ext cx="949" cy="288"/>
            </a:xfrm>
            <a:prstGeom prst="rect">
              <a:avLst/>
            </a:prstGeom>
            <a:noFill/>
            <a:ln w="9525">
              <a:noFill/>
              <a:miter lim="800000"/>
              <a:headEnd/>
              <a:tailEnd/>
            </a:ln>
            <a:effectLst/>
          </p:spPr>
          <p:txBody>
            <a:bodyPr wrap="none">
              <a:spAutoFit/>
            </a:bodyPr>
            <a:lstStyle/>
            <a:p>
              <a:r>
                <a:rPr lang="en-US" b="1" i="1"/>
                <a:t>y </a:t>
              </a:r>
              <a:r>
                <a:rPr lang="en-US" b="1"/>
                <a:t>≥ 1.5 </a:t>
              </a:r>
            </a:p>
          </p:txBody>
        </p:sp>
        <p:sp>
          <p:nvSpPr>
            <p:cNvPr id="36875" name="Text Box 11"/>
            <p:cNvSpPr txBox="1">
              <a:spLocks noChangeArrowheads="1"/>
            </p:cNvSpPr>
            <p:nvPr/>
          </p:nvSpPr>
          <p:spPr bwMode="auto">
            <a:xfrm>
              <a:off x="432" y="2400"/>
              <a:ext cx="1721" cy="288"/>
            </a:xfrm>
            <a:prstGeom prst="rect">
              <a:avLst/>
            </a:prstGeom>
            <a:noFill/>
            <a:ln w="9525">
              <a:noFill/>
              <a:miter lim="800000"/>
              <a:headEnd/>
              <a:tailEnd/>
            </a:ln>
            <a:effectLst/>
          </p:spPr>
          <p:txBody>
            <a:bodyPr wrap="none">
              <a:spAutoFit/>
            </a:bodyPr>
            <a:lstStyle/>
            <a:p>
              <a:r>
                <a:rPr lang="en-US" b="1"/>
                <a:t>2.5</a:t>
              </a:r>
              <a:r>
                <a:rPr lang="en-US" b="1" i="1"/>
                <a:t>x</a:t>
              </a:r>
              <a:r>
                <a:rPr lang="en-US" b="1"/>
                <a:t> + 5</a:t>
              </a:r>
              <a:r>
                <a:rPr lang="en-US" b="1" i="1"/>
                <a:t>y</a:t>
              </a:r>
              <a:r>
                <a:rPr lang="en-US" b="1"/>
                <a:t> ≤ 20</a:t>
              </a:r>
            </a:p>
          </p:txBody>
        </p:sp>
        <p:sp>
          <p:nvSpPr>
            <p:cNvPr id="36876" name="Text Box 12"/>
            <p:cNvSpPr txBox="1">
              <a:spLocks noChangeArrowheads="1"/>
            </p:cNvSpPr>
            <p:nvPr/>
          </p:nvSpPr>
          <p:spPr bwMode="auto">
            <a:xfrm>
              <a:off x="432" y="2688"/>
              <a:ext cx="1515" cy="288"/>
            </a:xfrm>
            <a:prstGeom prst="rect">
              <a:avLst/>
            </a:prstGeom>
            <a:noFill/>
            <a:ln w="9525">
              <a:noFill/>
              <a:miter lim="800000"/>
              <a:headEnd/>
              <a:tailEnd/>
            </a:ln>
            <a:effectLst/>
          </p:spPr>
          <p:txBody>
            <a:bodyPr wrap="none">
              <a:spAutoFit/>
            </a:bodyPr>
            <a:lstStyle/>
            <a:p>
              <a:r>
                <a:rPr lang="en-US" b="1"/>
                <a:t>3</a:t>
              </a:r>
              <a:r>
                <a:rPr lang="en-US" b="1" i="1"/>
                <a:t>x</a:t>
              </a:r>
              <a:r>
                <a:rPr lang="en-US" b="1"/>
                <a:t> + 2</a:t>
              </a:r>
              <a:r>
                <a:rPr lang="en-US" b="1" i="1"/>
                <a:t>y</a:t>
              </a:r>
              <a:r>
                <a:rPr lang="en-US" b="1"/>
                <a:t> ≤ 12</a:t>
              </a:r>
            </a:p>
          </p:txBody>
        </p:sp>
      </p:grpSp>
      <p:pic>
        <p:nvPicPr>
          <p:cNvPr id="10" name="Picture 18" descr="cio2a"/>
          <p:cNvPicPr>
            <a:picLocks noChangeAspect="1" noChangeArrowheads="1"/>
          </p:cNvPicPr>
          <p:nvPr/>
        </p:nvPicPr>
        <p:blipFill>
          <a:blip r:embed="rId3" cstate="print"/>
          <a:srcRect/>
          <a:stretch>
            <a:fillRect/>
          </a:stretch>
        </p:blipFill>
        <p:spPr bwMode="auto">
          <a:xfrm>
            <a:off x="4286250" y="3498025"/>
            <a:ext cx="3295650" cy="3295650"/>
          </a:xfrm>
          <a:prstGeom prst="rect">
            <a:avLst/>
          </a:prstGeom>
          <a:noFill/>
        </p:spPr>
      </p:pic>
      <p:sp>
        <p:nvSpPr>
          <p:cNvPr id="11" name="Freeform 3"/>
          <p:cNvSpPr>
            <a:spLocks/>
          </p:cNvSpPr>
          <p:nvPr/>
        </p:nvSpPr>
        <p:spPr bwMode="auto">
          <a:xfrm>
            <a:off x="4619625" y="4955350"/>
            <a:ext cx="2647950" cy="1495425"/>
          </a:xfrm>
          <a:custGeom>
            <a:avLst/>
            <a:gdLst/>
            <a:ahLst/>
            <a:cxnLst>
              <a:cxn ang="0">
                <a:pos x="0" y="0"/>
              </a:cxn>
              <a:cxn ang="0">
                <a:pos x="1668" y="942"/>
              </a:cxn>
            </a:cxnLst>
            <a:rect l="0" t="0" r="r" b="b"/>
            <a:pathLst>
              <a:path w="1668" h="942">
                <a:moveTo>
                  <a:pt x="0" y="0"/>
                </a:moveTo>
                <a:lnTo>
                  <a:pt x="1668" y="942"/>
                </a:lnTo>
              </a:path>
            </a:pathLst>
          </a:custGeom>
          <a:noFill/>
          <a:ln w="25400">
            <a:solidFill>
              <a:srgbClr val="0000FF"/>
            </a:solidFill>
            <a:round/>
            <a:headEnd type="none" w="med" len="med"/>
            <a:tailEnd type="stealth" w="lg" len="lg"/>
          </a:ln>
          <a:effectLst/>
        </p:spPr>
        <p:txBody>
          <a:bodyPr/>
          <a:lstStyle/>
          <a:p>
            <a:endParaRPr lang="en-CA"/>
          </a:p>
        </p:txBody>
      </p:sp>
      <p:sp>
        <p:nvSpPr>
          <p:cNvPr id="12" name="Freeform 4"/>
          <p:cNvSpPr>
            <a:spLocks/>
          </p:cNvSpPr>
          <p:nvPr/>
        </p:nvSpPr>
        <p:spPr bwMode="auto">
          <a:xfrm>
            <a:off x="4629150" y="4212400"/>
            <a:ext cx="1304925" cy="2247900"/>
          </a:xfrm>
          <a:custGeom>
            <a:avLst/>
            <a:gdLst/>
            <a:ahLst/>
            <a:cxnLst>
              <a:cxn ang="0">
                <a:pos x="0" y="0"/>
              </a:cxn>
              <a:cxn ang="0">
                <a:pos x="822" y="1416"/>
              </a:cxn>
            </a:cxnLst>
            <a:rect l="0" t="0" r="r" b="b"/>
            <a:pathLst>
              <a:path w="822" h="1416">
                <a:moveTo>
                  <a:pt x="0" y="0"/>
                </a:moveTo>
                <a:lnTo>
                  <a:pt x="822" y="1416"/>
                </a:lnTo>
              </a:path>
            </a:pathLst>
          </a:custGeom>
          <a:noFill/>
          <a:ln w="25400">
            <a:solidFill>
              <a:srgbClr val="008000"/>
            </a:solidFill>
            <a:round/>
            <a:headEnd type="none" w="lg" len="lg"/>
            <a:tailEnd type="triangle" w="med" len="med"/>
          </a:ln>
          <a:effectLst/>
        </p:spPr>
        <p:txBody>
          <a:bodyPr/>
          <a:lstStyle/>
          <a:p>
            <a:endParaRPr lang="en-CA"/>
          </a:p>
        </p:txBody>
      </p:sp>
      <p:sp>
        <p:nvSpPr>
          <p:cNvPr id="13" name="Freeform 5"/>
          <p:cNvSpPr>
            <a:spLocks/>
          </p:cNvSpPr>
          <p:nvPr/>
        </p:nvSpPr>
        <p:spPr bwMode="auto">
          <a:xfrm>
            <a:off x="4619625" y="3698050"/>
            <a:ext cx="1588" cy="2781300"/>
          </a:xfrm>
          <a:custGeom>
            <a:avLst/>
            <a:gdLst/>
            <a:ahLst/>
            <a:cxnLst>
              <a:cxn ang="0">
                <a:pos x="0" y="1752"/>
              </a:cxn>
              <a:cxn ang="0">
                <a:pos x="0" y="0"/>
              </a:cxn>
            </a:cxnLst>
            <a:rect l="0" t="0" r="r" b="b"/>
            <a:pathLst>
              <a:path w="1" h="1752">
                <a:moveTo>
                  <a:pt x="0" y="1752"/>
                </a:moveTo>
                <a:lnTo>
                  <a:pt x="0" y="0"/>
                </a:lnTo>
              </a:path>
            </a:pathLst>
          </a:custGeom>
          <a:noFill/>
          <a:ln w="25400">
            <a:solidFill>
              <a:srgbClr val="FF0000"/>
            </a:solidFill>
            <a:round/>
            <a:headEnd type="none" w="med" len="med"/>
            <a:tailEnd type="stealth" w="lg" len="lg"/>
          </a:ln>
          <a:effectLst/>
        </p:spPr>
        <p:txBody>
          <a:bodyPr/>
          <a:lstStyle/>
          <a:p>
            <a:endParaRPr lang="en-CA"/>
          </a:p>
        </p:txBody>
      </p:sp>
      <p:sp>
        <p:nvSpPr>
          <p:cNvPr id="14" name="Freeform 6"/>
          <p:cNvSpPr>
            <a:spLocks/>
          </p:cNvSpPr>
          <p:nvPr/>
        </p:nvSpPr>
        <p:spPr bwMode="auto">
          <a:xfrm>
            <a:off x="4616450" y="5895150"/>
            <a:ext cx="2635250" cy="12700"/>
          </a:xfrm>
          <a:custGeom>
            <a:avLst/>
            <a:gdLst/>
            <a:ahLst/>
            <a:cxnLst>
              <a:cxn ang="0">
                <a:pos x="0" y="0"/>
              </a:cxn>
              <a:cxn ang="0">
                <a:pos x="1660" y="8"/>
              </a:cxn>
            </a:cxnLst>
            <a:rect l="0" t="0" r="r" b="b"/>
            <a:pathLst>
              <a:path w="1660" h="8">
                <a:moveTo>
                  <a:pt x="0" y="0"/>
                </a:moveTo>
                <a:lnTo>
                  <a:pt x="1660" y="8"/>
                </a:lnTo>
              </a:path>
            </a:pathLst>
          </a:custGeom>
          <a:noFill/>
          <a:ln w="25400">
            <a:solidFill>
              <a:schemeClr val="accent2"/>
            </a:solidFill>
            <a:round/>
            <a:headEnd type="none" w="med" len="med"/>
            <a:tailEnd type="stealth" w="lg" len="lg"/>
          </a:ln>
          <a:effectLst/>
        </p:spPr>
        <p:txBody>
          <a:bodyPr/>
          <a:lstStyle/>
          <a:p>
            <a:endParaRPr lang="en-CA"/>
          </a:p>
        </p:txBody>
      </p:sp>
      <p:sp>
        <p:nvSpPr>
          <p:cNvPr id="15" name="Freeform 7"/>
          <p:cNvSpPr>
            <a:spLocks/>
          </p:cNvSpPr>
          <p:nvPr/>
        </p:nvSpPr>
        <p:spPr bwMode="auto">
          <a:xfrm>
            <a:off x="4622800" y="4958525"/>
            <a:ext cx="976313" cy="938213"/>
          </a:xfrm>
          <a:custGeom>
            <a:avLst/>
            <a:gdLst/>
            <a:ahLst/>
            <a:cxnLst>
              <a:cxn ang="0">
                <a:pos x="0" y="0"/>
              </a:cxn>
              <a:cxn ang="0">
                <a:pos x="3" y="582"/>
              </a:cxn>
              <a:cxn ang="0">
                <a:pos x="615" y="591"/>
              </a:cxn>
              <a:cxn ang="0">
                <a:pos x="412" y="236"/>
              </a:cxn>
              <a:cxn ang="0">
                <a:pos x="0" y="8"/>
              </a:cxn>
            </a:cxnLst>
            <a:rect l="0" t="0" r="r" b="b"/>
            <a:pathLst>
              <a:path w="615" h="591">
                <a:moveTo>
                  <a:pt x="0" y="0"/>
                </a:moveTo>
                <a:lnTo>
                  <a:pt x="3" y="582"/>
                </a:lnTo>
                <a:lnTo>
                  <a:pt x="615" y="591"/>
                </a:lnTo>
                <a:lnTo>
                  <a:pt x="412" y="236"/>
                </a:lnTo>
                <a:lnTo>
                  <a:pt x="0" y="8"/>
                </a:lnTo>
              </a:path>
            </a:pathLst>
          </a:custGeom>
          <a:solidFill>
            <a:srgbClr val="FFCE75">
              <a:alpha val="49001"/>
            </a:srgbClr>
          </a:solidFill>
          <a:ln w="9525">
            <a:noFill/>
            <a:round/>
            <a:headEnd type="none" w="med" len="med"/>
            <a:tailEnd type="none" w="med" len="med"/>
          </a:ln>
          <a:effectLst/>
        </p:spPr>
        <p:txBody>
          <a:bodyPr/>
          <a:lstStyle/>
          <a:p>
            <a:endParaRPr lang="en-CA"/>
          </a:p>
        </p:txBody>
      </p:sp>
      <p:sp>
        <p:nvSpPr>
          <p:cNvPr id="16" name="Text Box 9"/>
          <p:cNvSpPr txBox="1">
            <a:spLocks noChangeArrowheads="1"/>
          </p:cNvSpPr>
          <p:nvPr/>
        </p:nvSpPr>
        <p:spPr bwMode="auto">
          <a:xfrm>
            <a:off x="228600" y="2722190"/>
            <a:ext cx="8034338" cy="457200"/>
          </a:xfrm>
          <a:prstGeom prst="rect">
            <a:avLst/>
          </a:prstGeom>
          <a:noFill/>
          <a:ln w="9525">
            <a:noFill/>
            <a:miter lim="800000"/>
            <a:headEnd/>
            <a:tailEnd/>
          </a:ln>
          <a:effectLst/>
        </p:spPr>
        <p:txBody>
          <a:bodyPr wrap="none">
            <a:spAutoFit/>
          </a:bodyPr>
          <a:lstStyle/>
          <a:p>
            <a:r>
              <a:rPr lang="en-US" b="1"/>
              <a:t>Step 1</a:t>
            </a:r>
            <a:r>
              <a:rPr lang="en-US"/>
              <a:t> Write the objective function: </a:t>
            </a:r>
            <a:r>
              <a:rPr lang="en-US" i="1"/>
              <a:t>P</a:t>
            </a:r>
            <a:r>
              <a:rPr lang="en-US"/>
              <a:t>= 25</a:t>
            </a:r>
            <a:r>
              <a:rPr lang="en-US" i="1"/>
              <a:t>x</a:t>
            </a:r>
            <a:r>
              <a:rPr lang="en-US"/>
              <a:t> + 30</a:t>
            </a:r>
            <a:r>
              <a:rPr lang="en-US" i="1"/>
              <a:t>y</a:t>
            </a:r>
            <a:endParaRPr lang="en-US" b="1" i="1"/>
          </a:p>
        </p:txBody>
      </p:sp>
      <p:sp>
        <p:nvSpPr>
          <p:cNvPr id="17" name="Text Box 10"/>
          <p:cNvSpPr txBox="1">
            <a:spLocks noChangeArrowheads="1"/>
          </p:cNvSpPr>
          <p:nvPr/>
        </p:nvSpPr>
        <p:spPr bwMode="auto">
          <a:xfrm>
            <a:off x="209550" y="3132900"/>
            <a:ext cx="7620000" cy="457200"/>
          </a:xfrm>
          <a:prstGeom prst="rect">
            <a:avLst/>
          </a:prstGeom>
          <a:noFill/>
          <a:ln w="9525">
            <a:noFill/>
            <a:miter lim="800000"/>
            <a:headEnd/>
            <a:tailEnd/>
          </a:ln>
          <a:effectLst/>
        </p:spPr>
        <p:txBody>
          <a:bodyPr>
            <a:spAutoFit/>
          </a:bodyPr>
          <a:lstStyle/>
          <a:p>
            <a:r>
              <a:rPr lang="en-US" b="1"/>
              <a:t>Step 2 </a:t>
            </a:r>
            <a:r>
              <a:rPr lang="en-US"/>
              <a:t>Use the constraints to graph.</a:t>
            </a:r>
            <a:endParaRPr lang="en-US" i="1"/>
          </a:p>
        </p:txBody>
      </p:sp>
      <p:grpSp>
        <p:nvGrpSpPr>
          <p:cNvPr id="18" name="Group 11"/>
          <p:cNvGrpSpPr>
            <a:grpSpLocks/>
          </p:cNvGrpSpPr>
          <p:nvPr/>
        </p:nvGrpSpPr>
        <p:grpSpPr bwMode="auto">
          <a:xfrm>
            <a:off x="762000" y="3879025"/>
            <a:ext cx="2843213" cy="2341563"/>
            <a:chOff x="480" y="2448"/>
            <a:chExt cx="1417" cy="1475"/>
          </a:xfrm>
        </p:grpSpPr>
        <p:sp>
          <p:nvSpPr>
            <p:cNvPr id="19" name="AutoShape 12"/>
            <p:cNvSpPr>
              <a:spLocks/>
            </p:cNvSpPr>
            <p:nvPr/>
          </p:nvSpPr>
          <p:spPr bwMode="auto">
            <a:xfrm>
              <a:off x="480" y="2496"/>
              <a:ext cx="144" cy="1427"/>
            </a:xfrm>
            <a:prstGeom prst="leftBrace">
              <a:avLst>
                <a:gd name="adj1" fmla="val 82581"/>
                <a:gd name="adj2" fmla="val 50000"/>
              </a:avLst>
            </a:prstGeom>
            <a:noFill/>
            <a:ln w="9525">
              <a:solidFill>
                <a:schemeClr val="tx1"/>
              </a:solidFill>
              <a:round/>
              <a:headEnd/>
              <a:tailEnd/>
            </a:ln>
            <a:effectLst/>
          </p:spPr>
          <p:txBody>
            <a:bodyPr wrap="none" anchor="ctr"/>
            <a:lstStyle/>
            <a:p>
              <a:endParaRPr lang="en-CA"/>
            </a:p>
          </p:txBody>
        </p:sp>
        <p:sp>
          <p:nvSpPr>
            <p:cNvPr id="20" name="Text Box 13"/>
            <p:cNvSpPr txBox="1">
              <a:spLocks noChangeArrowheads="1"/>
            </p:cNvSpPr>
            <p:nvPr/>
          </p:nvSpPr>
          <p:spPr bwMode="auto">
            <a:xfrm>
              <a:off x="672" y="2448"/>
              <a:ext cx="511" cy="288"/>
            </a:xfrm>
            <a:prstGeom prst="rect">
              <a:avLst/>
            </a:prstGeom>
            <a:noFill/>
            <a:ln w="9525">
              <a:noFill/>
              <a:miter lim="800000"/>
              <a:headEnd/>
              <a:tailEnd/>
            </a:ln>
            <a:effectLst/>
          </p:spPr>
          <p:txBody>
            <a:bodyPr wrap="none">
              <a:spAutoFit/>
            </a:bodyPr>
            <a:lstStyle/>
            <a:p>
              <a:r>
                <a:rPr lang="en-US" i="1"/>
                <a:t>x</a:t>
              </a:r>
              <a:r>
                <a:rPr lang="en-US"/>
                <a:t> ≥ 0</a:t>
              </a:r>
            </a:p>
          </p:txBody>
        </p:sp>
        <p:sp>
          <p:nvSpPr>
            <p:cNvPr id="21" name="Text Box 14"/>
            <p:cNvSpPr txBox="1">
              <a:spLocks noChangeArrowheads="1"/>
            </p:cNvSpPr>
            <p:nvPr/>
          </p:nvSpPr>
          <p:spPr bwMode="auto">
            <a:xfrm>
              <a:off x="672" y="2832"/>
              <a:ext cx="768" cy="288"/>
            </a:xfrm>
            <a:prstGeom prst="rect">
              <a:avLst/>
            </a:prstGeom>
            <a:noFill/>
            <a:ln w="9525">
              <a:noFill/>
              <a:miter lim="800000"/>
              <a:headEnd/>
              <a:tailEnd/>
            </a:ln>
            <a:effectLst/>
          </p:spPr>
          <p:txBody>
            <a:bodyPr>
              <a:spAutoFit/>
            </a:bodyPr>
            <a:lstStyle/>
            <a:p>
              <a:r>
                <a:rPr lang="en-US" i="1"/>
                <a:t>y </a:t>
              </a:r>
              <a:r>
                <a:rPr lang="en-US"/>
                <a:t>≥ 1.5 </a:t>
              </a:r>
            </a:p>
          </p:txBody>
        </p:sp>
        <p:sp>
          <p:nvSpPr>
            <p:cNvPr id="22" name="Text Box 15"/>
            <p:cNvSpPr txBox="1">
              <a:spLocks noChangeArrowheads="1"/>
            </p:cNvSpPr>
            <p:nvPr/>
          </p:nvSpPr>
          <p:spPr bwMode="auto">
            <a:xfrm>
              <a:off x="624" y="3168"/>
              <a:ext cx="1273" cy="288"/>
            </a:xfrm>
            <a:prstGeom prst="rect">
              <a:avLst/>
            </a:prstGeom>
            <a:noFill/>
            <a:ln w="9525">
              <a:noFill/>
              <a:miter lim="800000"/>
              <a:headEnd/>
              <a:tailEnd/>
            </a:ln>
            <a:effectLst/>
          </p:spPr>
          <p:txBody>
            <a:bodyPr wrap="none">
              <a:spAutoFit/>
            </a:bodyPr>
            <a:lstStyle/>
            <a:p>
              <a:r>
                <a:rPr lang="en-US"/>
                <a:t>2.5</a:t>
              </a:r>
              <a:r>
                <a:rPr lang="en-US" i="1"/>
                <a:t>x</a:t>
              </a:r>
              <a:r>
                <a:rPr lang="en-US"/>
                <a:t> + 5</a:t>
              </a:r>
              <a:r>
                <a:rPr lang="en-US" i="1"/>
                <a:t>y</a:t>
              </a:r>
              <a:r>
                <a:rPr lang="en-US"/>
                <a:t> ≤ 20</a:t>
              </a:r>
            </a:p>
          </p:txBody>
        </p:sp>
        <p:sp>
          <p:nvSpPr>
            <p:cNvPr id="23" name="Text Box 16"/>
            <p:cNvSpPr txBox="1">
              <a:spLocks noChangeArrowheads="1"/>
            </p:cNvSpPr>
            <p:nvPr/>
          </p:nvSpPr>
          <p:spPr bwMode="auto">
            <a:xfrm>
              <a:off x="624" y="3600"/>
              <a:ext cx="1121" cy="288"/>
            </a:xfrm>
            <a:prstGeom prst="rect">
              <a:avLst/>
            </a:prstGeom>
            <a:noFill/>
            <a:ln w="9525">
              <a:noFill/>
              <a:miter lim="800000"/>
              <a:headEnd/>
              <a:tailEnd/>
            </a:ln>
            <a:effectLst/>
          </p:spPr>
          <p:txBody>
            <a:bodyPr wrap="none">
              <a:spAutoFit/>
            </a:bodyPr>
            <a:lstStyle/>
            <a:p>
              <a:r>
                <a:rPr lang="en-US"/>
                <a:t>3</a:t>
              </a:r>
              <a:r>
                <a:rPr lang="en-US" i="1"/>
                <a:t>x</a:t>
              </a:r>
              <a:r>
                <a:rPr lang="en-US"/>
                <a:t> + 2</a:t>
              </a:r>
              <a:r>
                <a:rPr lang="en-US" i="1"/>
                <a:t>y</a:t>
              </a:r>
              <a:r>
                <a:rPr lang="en-US"/>
                <a:t> ≤ 12</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up)">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ext Box 3"/>
          <p:cNvSpPr txBox="1">
            <a:spLocks noChangeArrowheads="1"/>
          </p:cNvSpPr>
          <p:nvPr/>
        </p:nvSpPr>
        <p:spPr bwMode="auto">
          <a:xfrm>
            <a:off x="212725" y="1708150"/>
            <a:ext cx="8626475" cy="822325"/>
          </a:xfrm>
          <a:prstGeom prst="rect">
            <a:avLst/>
          </a:prstGeom>
          <a:noFill/>
          <a:ln w="9525">
            <a:noFill/>
            <a:miter lim="800000"/>
            <a:headEnd/>
            <a:tailEnd/>
          </a:ln>
          <a:effectLst/>
        </p:spPr>
        <p:txBody>
          <a:bodyPr>
            <a:spAutoFit/>
          </a:bodyPr>
          <a:lstStyle/>
          <a:p>
            <a:r>
              <a:rPr lang="en-US" b="1"/>
              <a:t>Step 3 </a:t>
            </a:r>
            <a:r>
              <a:rPr lang="en-US"/>
              <a:t>Evaluate the objective function at the vertices of the feasible region.</a:t>
            </a:r>
            <a:endParaRPr lang="en-US" b="1" i="1"/>
          </a:p>
        </p:txBody>
      </p:sp>
      <p:graphicFrame>
        <p:nvGraphicFramePr>
          <p:cNvPr id="70692" name="Group 36"/>
          <p:cNvGraphicFramePr>
            <a:graphicFrameLocks noGrp="1"/>
          </p:cNvGraphicFramePr>
          <p:nvPr/>
        </p:nvGraphicFramePr>
        <p:xfrm>
          <a:off x="304800" y="2667000"/>
          <a:ext cx="7162800" cy="2287588"/>
        </p:xfrm>
        <a:graphic>
          <a:graphicData uri="http://schemas.openxmlformats.org/drawingml/2006/table">
            <a:tbl>
              <a:tblPr/>
              <a:tblGrid>
                <a:gridCol w="2387600"/>
                <a:gridCol w="2794000"/>
                <a:gridCol w="198120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a:t>
                      </a:r>
                      <a:r>
                        <a:rPr kumimoji="0" lang="en-US" sz="2400" b="1" i="1" u="none" strike="noStrike" cap="none" normalizeH="0" baseline="0" smtClean="0">
                          <a:ln>
                            <a:noFill/>
                          </a:ln>
                          <a:solidFill>
                            <a:schemeClr val="tx1"/>
                          </a:solidFill>
                          <a:effectLst/>
                          <a:latin typeface="Verdana" pitchFamily="34" charset="0"/>
                        </a:rPr>
                        <a:t>x</a:t>
                      </a:r>
                      <a:r>
                        <a:rPr kumimoji="0" lang="en-US" sz="2400" b="1" i="0" u="none" strike="noStrike" cap="none" normalizeH="0" baseline="0" smtClean="0">
                          <a:ln>
                            <a:noFill/>
                          </a:ln>
                          <a:solidFill>
                            <a:schemeClr val="tx1"/>
                          </a:solidFill>
                          <a:effectLst/>
                          <a:latin typeface="Verdana" pitchFamily="34" charset="0"/>
                        </a:rPr>
                        <a:t>, </a:t>
                      </a:r>
                      <a:r>
                        <a:rPr kumimoji="0" lang="en-US" sz="2400" b="1" i="1" u="none" strike="noStrike" cap="none" normalizeH="0" baseline="0" smtClean="0">
                          <a:ln>
                            <a:noFill/>
                          </a:ln>
                          <a:solidFill>
                            <a:schemeClr val="tx1"/>
                          </a:solidFill>
                          <a:effectLst/>
                          <a:latin typeface="Verdana" pitchFamily="34" charset="0"/>
                        </a:rPr>
                        <a:t>y</a:t>
                      </a:r>
                      <a:r>
                        <a:rPr kumimoji="0" lang="en-US" sz="2400" b="1" i="0" u="none" strike="noStrike" cap="none" normalizeH="0" baseline="0" smtClean="0">
                          <a:ln>
                            <a:noFill/>
                          </a:ln>
                          <a:solidFill>
                            <a:schemeClr val="tx1"/>
                          </a:solidFill>
                          <a:effectLst/>
                          <a:latin typeface="Verdan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25</a:t>
                      </a:r>
                      <a:r>
                        <a:rPr kumimoji="0" lang="en-US" sz="2400" b="1" i="1" u="none" strike="noStrike" cap="none" normalizeH="0" baseline="0" smtClean="0">
                          <a:ln>
                            <a:noFill/>
                          </a:ln>
                          <a:solidFill>
                            <a:schemeClr val="tx1"/>
                          </a:solidFill>
                          <a:effectLst/>
                          <a:latin typeface="Verdana" pitchFamily="34" charset="0"/>
                        </a:rPr>
                        <a:t>x</a:t>
                      </a:r>
                      <a:r>
                        <a:rPr kumimoji="0" lang="en-US" sz="2400" b="1" i="0" u="none" strike="noStrike" cap="none" normalizeH="0" baseline="0" smtClean="0">
                          <a:ln>
                            <a:noFill/>
                          </a:ln>
                          <a:solidFill>
                            <a:schemeClr val="tx1"/>
                          </a:solidFill>
                          <a:effectLst/>
                          <a:latin typeface="Verdana" pitchFamily="34" charset="0"/>
                        </a:rPr>
                        <a:t> + 30</a:t>
                      </a:r>
                      <a:r>
                        <a:rPr kumimoji="0" lang="en-US" sz="2400" b="1" i="1" u="none" strike="noStrike" cap="none" normalizeH="0" baseline="0" smtClean="0">
                          <a:ln>
                            <a:noFill/>
                          </a:ln>
                          <a:solidFill>
                            <a:schemeClr val="tx1"/>
                          </a:solidFill>
                          <a:effectLst/>
                          <a:latin typeface="Verdana"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(0, 4)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25(0) + 30(4)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120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(0, 1.5)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25(0) + 30(1.5)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(2, 3)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25(2) + 30(3)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(3, 1.5)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25(3) + 30(1.5)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120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687" name="Text Box 31"/>
          <p:cNvSpPr txBox="1">
            <a:spLocks noChangeArrowheads="1"/>
          </p:cNvSpPr>
          <p:nvPr/>
        </p:nvSpPr>
        <p:spPr bwMode="auto">
          <a:xfrm>
            <a:off x="7680325" y="2955925"/>
            <a:ext cx="1463675" cy="1920875"/>
          </a:xfrm>
          <a:prstGeom prst="rect">
            <a:avLst/>
          </a:prstGeom>
          <a:noFill/>
          <a:ln w="9525">
            <a:noFill/>
            <a:miter lim="800000"/>
            <a:headEnd/>
            <a:tailEnd/>
          </a:ln>
          <a:effectLst/>
        </p:spPr>
        <p:txBody>
          <a:bodyPr>
            <a:spAutoFit/>
          </a:bodyPr>
          <a:lstStyle/>
          <a:p>
            <a:r>
              <a:rPr lang="en-US" sz="2000">
                <a:solidFill>
                  <a:srgbClr val="0066FF"/>
                </a:solidFill>
                <a:latin typeface="Arial" charset="0"/>
              </a:rPr>
              <a:t>The maximum value occurs at the vertex (2, 3).</a:t>
            </a:r>
          </a:p>
        </p:txBody>
      </p:sp>
      <p:sp>
        <p:nvSpPr>
          <p:cNvPr id="70688" name="Text Box 32"/>
          <p:cNvSpPr txBox="1">
            <a:spLocks noChangeArrowheads="1"/>
          </p:cNvSpPr>
          <p:nvPr/>
        </p:nvSpPr>
        <p:spPr bwMode="auto">
          <a:xfrm>
            <a:off x="0" y="9906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 </a:t>
            </a:r>
            <a:r>
              <a:rPr lang="en-US" altLang="en-US">
                <a:solidFill>
                  <a:srgbClr val="006699"/>
                </a:solidFill>
                <a:latin typeface="Arial Black" pitchFamily="34" charset="0"/>
              </a:rPr>
              <a:t>Example 2 Continued</a:t>
            </a:r>
            <a:endParaRPr lang="en-US" altLang="en-US" sz="2600">
              <a:solidFill>
                <a:schemeClr val="accent2"/>
              </a:solidFill>
              <a:latin typeface="Arial MT Bl" charset="0"/>
            </a:endParaRPr>
          </a:p>
        </p:txBody>
      </p:sp>
      <p:sp>
        <p:nvSpPr>
          <p:cNvPr id="70691" name="Text Box 35"/>
          <p:cNvSpPr txBox="1">
            <a:spLocks noChangeArrowheads="1"/>
          </p:cNvSpPr>
          <p:nvPr/>
        </p:nvSpPr>
        <p:spPr bwMode="auto">
          <a:xfrm>
            <a:off x="381000" y="5486400"/>
            <a:ext cx="2590800" cy="457200"/>
          </a:xfrm>
          <a:prstGeom prst="rect">
            <a:avLst/>
          </a:prstGeom>
          <a:noFill/>
          <a:ln w="9525">
            <a:noFill/>
            <a:miter lim="800000"/>
            <a:headEnd/>
            <a:tailEnd/>
          </a:ln>
          <a:effectLst/>
        </p:spPr>
        <p:txBody>
          <a:bodyPr>
            <a:spAutoFit/>
          </a:bodyPr>
          <a:lstStyle/>
          <a:p>
            <a:pPr>
              <a:spcBef>
                <a:spcPct val="50000"/>
              </a:spcBef>
            </a:pPr>
            <a:r>
              <a:rPr lang="en-US" i="1"/>
              <a:t>P </a:t>
            </a:r>
            <a:r>
              <a:rPr lang="en-US"/>
              <a:t>= 140</a:t>
            </a:r>
            <a:endParaRPr lang="en-US" i="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nodeType="withEffect">
                                  <p:stCondLst>
                                    <p:cond delay="0"/>
                                  </p:stCondLst>
                                  <p:childTnLst>
                                    <p:set>
                                      <p:cBhvr>
                                        <p:cTn id="6" dur="1" fill="hold">
                                          <p:stCondLst>
                                            <p:cond delay="0"/>
                                          </p:stCondLst>
                                        </p:cTn>
                                        <p:tgtEl>
                                          <p:spTgt spid="70692"/>
                                        </p:tgtEl>
                                        <p:attrNameLst>
                                          <p:attrName>style.visibility</p:attrName>
                                        </p:attrNameLst>
                                      </p:cBhvr>
                                      <p:to>
                                        <p:strVal val="visible"/>
                                      </p:to>
                                    </p:set>
                                    <p:anim calcmode="lin" valueType="num">
                                      <p:cBhvr>
                                        <p:cTn id="7" dur="500" fill="hold"/>
                                        <p:tgtEl>
                                          <p:spTgt spid="70692"/>
                                        </p:tgtEl>
                                        <p:attrNameLst>
                                          <p:attrName>ppt_x</p:attrName>
                                        </p:attrNameLst>
                                      </p:cBhvr>
                                      <p:tavLst>
                                        <p:tav tm="0">
                                          <p:val>
                                            <p:strVal val="#ppt_x"/>
                                          </p:val>
                                        </p:tav>
                                        <p:tav tm="100000">
                                          <p:val>
                                            <p:strVal val="#ppt_x"/>
                                          </p:val>
                                        </p:tav>
                                      </p:tavLst>
                                    </p:anim>
                                    <p:anim calcmode="lin" valueType="num">
                                      <p:cBhvr>
                                        <p:cTn id="8" dur="500" fill="hold"/>
                                        <p:tgtEl>
                                          <p:spTgt spid="70692"/>
                                        </p:tgtEl>
                                        <p:attrNameLst>
                                          <p:attrName>ppt_y</p:attrName>
                                        </p:attrNameLst>
                                      </p:cBhvr>
                                      <p:tavLst>
                                        <p:tav tm="0">
                                          <p:val>
                                            <p:strVal val="#ppt_y-#ppt_h/2"/>
                                          </p:val>
                                        </p:tav>
                                        <p:tav tm="100000">
                                          <p:val>
                                            <p:strVal val="#ppt_y"/>
                                          </p:val>
                                        </p:tav>
                                      </p:tavLst>
                                    </p:anim>
                                    <p:anim calcmode="lin" valueType="num">
                                      <p:cBhvr>
                                        <p:cTn id="9" dur="500" fill="hold"/>
                                        <p:tgtEl>
                                          <p:spTgt spid="70692"/>
                                        </p:tgtEl>
                                        <p:attrNameLst>
                                          <p:attrName>ppt_w</p:attrName>
                                        </p:attrNameLst>
                                      </p:cBhvr>
                                      <p:tavLst>
                                        <p:tav tm="0">
                                          <p:val>
                                            <p:strVal val="#ppt_w"/>
                                          </p:val>
                                        </p:tav>
                                        <p:tav tm="100000">
                                          <p:val>
                                            <p:strVal val="#ppt_w"/>
                                          </p:val>
                                        </p:tav>
                                      </p:tavLst>
                                    </p:anim>
                                    <p:anim calcmode="lin" valueType="num">
                                      <p:cBhvr>
                                        <p:cTn id="10" dur="500" fill="hold"/>
                                        <p:tgtEl>
                                          <p:spTgt spid="7069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70687"/>
                                        </p:tgtEl>
                                        <p:attrNameLst>
                                          <p:attrName>style.visibility</p:attrName>
                                        </p:attrNameLst>
                                      </p:cBhvr>
                                      <p:to>
                                        <p:strVal val="visible"/>
                                      </p:to>
                                    </p:set>
                                    <p:animEffect transition="in" filter="wipe(right)">
                                      <p:cBhvr>
                                        <p:cTn id="14" dur="500"/>
                                        <p:tgtEl>
                                          <p:spTgt spid="70687"/>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0691"/>
                                        </p:tgtEl>
                                        <p:attrNameLst>
                                          <p:attrName>style.visibility</p:attrName>
                                        </p:attrNameLst>
                                      </p:cBhvr>
                                      <p:to>
                                        <p:strVal val="visible"/>
                                      </p:to>
                                    </p:set>
                                    <p:anim calcmode="lin" valueType="num">
                                      <p:cBhvr>
                                        <p:cTn id="19" dur="1000" fill="hold"/>
                                        <p:tgtEl>
                                          <p:spTgt spid="70691"/>
                                        </p:tgtEl>
                                        <p:attrNameLst>
                                          <p:attrName>ppt_w</p:attrName>
                                        </p:attrNameLst>
                                      </p:cBhvr>
                                      <p:tavLst>
                                        <p:tav tm="0">
                                          <p:val>
                                            <p:fltVal val="0"/>
                                          </p:val>
                                        </p:tav>
                                        <p:tav tm="100000">
                                          <p:val>
                                            <p:strVal val="#ppt_w"/>
                                          </p:val>
                                        </p:tav>
                                      </p:tavLst>
                                    </p:anim>
                                    <p:anim calcmode="lin" valueType="num">
                                      <p:cBhvr>
                                        <p:cTn id="20" dur="1000" fill="hold"/>
                                        <p:tgtEl>
                                          <p:spTgt spid="706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87" grpId="0"/>
      <p:bldP spid="706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304800" y="332656"/>
            <a:ext cx="8237538" cy="2647950"/>
          </a:xfrm>
          <a:prstGeom prst="rect">
            <a:avLst/>
          </a:prstGeom>
          <a:noFill/>
          <a:ln w="9525">
            <a:noFill/>
            <a:miter lim="800000"/>
            <a:headEnd/>
            <a:tailEnd/>
          </a:ln>
          <a:effectLst/>
        </p:spPr>
        <p:txBody>
          <a:bodyPr>
            <a:spAutoFit/>
          </a:bodyPr>
          <a:lstStyle/>
          <a:p>
            <a:pPr eaLnBrk="0" hangingPunct="0">
              <a:spcBef>
                <a:spcPct val="50000"/>
              </a:spcBef>
            </a:pPr>
            <a:r>
              <a:rPr lang="en-US" altLang="en-US" b="1"/>
              <a:t>Yum’s Bakery bakes two breads, </a:t>
            </a:r>
            <a:r>
              <a:rPr lang="en-US" altLang="en-US" b="1" i="1"/>
              <a:t>A</a:t>
            </a:r>
            <a:r>
              <a:rPr lang="en-US" altLang="en-US" b="1"/>
              <a:t> and </a:t>
            </a:r>
            <a:r>
              <a:rPr lang="en-US" altLang="en-US" b="1" i="1"/>
              <a:t>B</a:t>
            </a:r>
            <a:r>
              <a:rPr lang="en-US" altLang="en-US" b="1"/>
              <a:t>. One batch of </a:t>
            </a:r>
            <a:r>
              <a:rPr lang="en-US" altLang="en-US" b="1" i="1"/>
              <a:t>A</a:t>
            </a:r>
            <a:r>
              <a:rPr lang="en-US" altLang="en-US" b="1"/>
              <a:t> uses 5 pounds of oats and 3 pounds of flour. One batch of </a:t>
            </a:r>
            <a:r>
              <a:rPr lang="en-US" altLang="en-US" b="1" i="1"/>
              <a:t>B</a:t>
            </a:r>
            <a:r>
              <a:rPr lang="en-US" altLang="en-US" b="1"/>
              <a:t> uses 2 pounds of oats and 3 pounds of flour. The company has 180 pounds of oats and 135 pounds of flour available. Write the constraints for the problem and graph the feasible region.</a:t>
            </a:r>
            <a:endParaRPr lang="en-US" altLang="en-US">
              <a:latin typeface="Times" pitchFamily="18" charset="0"/>
            </a:endParaRPr>
          </a:p>
        </p:txBody>
      </p:sp>
      <p:sp>
        <p:nvSpPr>
          <p:cNvPr id="15375" name="Text Box 15"/>
          <p:cNvSpPr txBox="1">
            <a:spLocks noChangeArrowheads="1"/>
          </p:cNvSpPr>
          <p:nvPr/>
        </p:nvSpPr>
        <p:spPr bwMode="auto">
          <a:xfrm>
            <a:off x="0" y="-27384"/>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1: Graphing a Feasible Region</a:t>
            </a:r>
            <a:endParaRPr lang="en-US" altLang="en-US" sz="2600">
              <a:solidFill>
                <a:schemeClr val="accent2"/>
              </a:solidFill>
              <a:latin typeface="Arial MT Bl" charset="0"/>
            </a:endParaRPr>
          </a:p>
        </p:txBody>
      </p:sp>
      <p:sp>
        <p:nvSpPr>
          <p:cNvPr id="4" name="Text Box 4"/>
          <p:cNvSpPr txBox="1">
            <a:spLocks noChangeArrowheads="1"/>
          </p:cNvSpPr>
          <p:nvPr/>
        </p:nvSpPr>
        <p:spPr bwMode="auto">
          <a:xfrm>
            <a:off x="533400" y="1878037"/>
            <a:ext cx="5792788" cy="822325"/>
          </a:xfrm>
          <a:prstGeom prst="rect">
            <a:avLst/>
          </a:prstGeom>
          <a:noFill/>
          <a:ln w="9525">
            <a:noFill/>
            <a:miter lim="800000"/>
            <a:headEnd/>
            <a:tailEnd/>
          </a:ln>
          <a:effectLst/>
        </p:spPr>
        <p:txBody>
          <a:bodyPr wrap="none">
            <a:spAutoFit/>
          </a:bodyPr>
          <a:lstStyle/>
          <a:p>
            <a:r>
              <a:rPr lang="en-US"/>
              <a:t>Let </a:t>
            </a:r>
            <a:r>
              <a:rPr lang="en-US" i="1"/>
              <a:t>x</a:t>
            </a:r>
            <a:r>
              <a:rPr lang="en-US"/>
              <a:t> = the number of bread A, and </a:t>
            </a:r>
          </a:p>
          <a:p>
            <a:r>
              <a:rPr lang="en-US"/>
              <a:t>     </a:t>
            </a:r>
            <a:r>
              <a:rPr lang="en-US" i="1"/>
              <a:t>y</a:t>
            </a:r>
            <a:r>
              <a:rPr lang="en-US"/>
              <a:t> = the number of bread B.</a:t>
            </a:r>
          </a:p>
        </p:txBody>
      </p:sp>
      <p:sp>
        <p:nvSpPr>
          <p:cNvPr id="5" name="Text Box 5"/>
          <p:cNvSpPr txBox="1">
            <a:spLocks noChangeArrowheads="1"/>
          </p:cNvSpPr>
          <p:nvPr/>
        </p:nvSpPr>
        <p:spPr bwMode="auto">
          <a:xfrm>
            <a:off x="381000" y="3021037"/>
            <a:ext cx="3538538" cy="457200"/>
          </a:xfrm>
          <a:prstGeom prst="rect">
            <a:avLst/>
          </a:prstGeom>
          <a:noFill/>
          <a:ln w="9525">
            <a:noFill/>
            <a:miter lim="800000"/>
            <a:headEnd/>
            <a:tailEnd/>
          </a:ln>
          <a:effectLst/>
        </p:spPr>
        <p:txBody>
          <a:bodyPr wrap="none">
            <a:spAutoFit/>
          </a:bodyPr>
          <a:lstStyle/>
          <a:p>
            <a:r>
              <a:rPr lang="en-US"/>
              <a:t>Write the constraints:</a:t>
            </a:r>
          </a:p>
        </p:txBody>
      </p:sp>
      <p:sp>
        <p:nvSpPr>
          <p:cNvPr id="6" name="Text Box 7"/>
          <p:cNvSpPr txBox="1">
            <a:spLocks noChangeArrowheads="1"/>
          </p:cNvSpPr>
          <p:nvPr/>
        </p:nvSpPr>
        <p:spPr bwMode="auto">
          <a:xfrm>
            <a:off x="3768725" y="3859237"/>
            <a:ext cx="5146675" cy="396875"/>
          </a:xfrm>
          <a:prstGeom prst="rect">
            <a:avLst/>
          </a:prstGeom>
          <a:noFill/>
          <a:ln w="9525">
            <a:noFill/>
            <a:miter lim="800000"/>
            <a:headEnd/>
            <a:tailEnd/>
          </a:ln>
          <a:effectLst/>
        </p:spPr>
        <p:txBody>
          <a:bodyPr wrap="none">
            <a:spAutoFit/>
          </a:bodyPr>
          <a:lstStyle/>
          <a:p>
            <a:r>
              <a:rPr lang="en-US" sz="2000" i="1">
                <a:solidFill>
                  <a:srgbClr val="0000FF"/>
                </a:solidFill>
                <a:latin typeface="Arial" charset="0"/>
              </a:rPr>
              <a:t>The number of batches cannot be negative. </a:t>
            </a:r>
          </a:p>
        </p:txBody>
      </p:sp>
      <p:sp>
        <p:nvSpPr>
          <p:cNvPr id="7" name="Text Box 8"/>
          <p:cNvSpPr txBox="1">
            <a:spLocks noChangeArrowheads="1"/>
          </p:cNvSpPr>
          <p:nvPr/>
        </p:nvSpPr>
        <p:spPr bwMode="auto">
          <a:xfrm>
            <a:off x="3768725" y="4545037"/>
            <a:ext cx="5105400" cy="701675"/>
          </a:xfrm>
          <a:prstGeom prst="rect">
            <a:avLst/>
          </a:prstGeom>
          <a:noFill/>
          <a:ln w="9525">
            <a:noFill/>
            <a:miter lim="800000"/>
            <a:headEnd/>
            <a:tailEnd/>
          </a:ln>
          <a:effectLst/>
        </p:spPr>
        <p:txBody>
          <a:bodyPr>
            <a:spAutoFit/>
          </a:bodyPr>
          <a:lstStyle/>
          <a:p>
            <a:r>
              <a:rPr lang="en-US" sz="2000" i="1">
                <a:solidFill>
                  <a:srgbClr val="0000FF"/>
                </a:solidFill>
                <a:latin typeface="Arial" charset="0"/>
              </a:rPr>
              <a:t>The combined amount of oats is less than or equal to 180 pounds.</a:t>
            </a:r>
          </a:p>
        </p:txBody>
      </p:sp>
      <p:sp>
        <p:nvSpPr>
          <p:cNvPr id="8" name="AutoShape 10"/>
          <p:cNvSpPr>
            <a:spLocks/>
          </p:cNvSpPr>
          <p:nvPr/>
        </p:nvSpPr>
        <p:spPr bwMode="auto">
          <a:xfrm>
            <a:off x="685800" y="3803675"/>
            <a:ext cx="228600" cy="2265362"/>
          </a:xfrm>
          <a:prstGeom prst="leftBrace">
            <a:avLst>
              <a:gd name="adj1" fmla="val 82581"/>
              <a:gd name="adj2" fmla="val 50000"/>
            </a:avLst>
          </a:prstGeom>
          <a:noFill/>
          <a:ln w="9525">
            <a:solidFill>
              <a:schemeClr val="tx1"/>
            </a:solidFill>
            <a:round/>
            <a:headEnd/>
            <a:tailEnd/>
          </a:ln>
          <a:effectLst/>
        </p:spPr>
        <p:txBody>
          <a:bodyPr wrap="none" anchor="ctr"/>
          <a:lstStyle/>
          <a:p>
            <a:endParaRPr lang="en-CA"/>
          </a:p>
        </p:txBody>
      </p:sp>
      <p:sp>
        <p:nvSpPr>
          <p:cNvPr id="9" name="Text Box 11"/>
          <p:cNvSpPr txBox="1">
            <a:spLocks noChangeArrowheads="1"/>
          </p:cNvSpPr>
          <p:nvPr/>
        </p:nvSpPr>
        <p:spPr bwMode="auto">
          <a:xfrm>
            <a:off x="1049338" y="3671912"/>
            <a:ext cx="1023937" cy="457200"/>
          </a:xfrm>
          <a:prstGeom prst="rect">
            <a:avLst/>
          </a:prstGeom>
          <a:noFill/>
          <a:ln w="9525">
            <a:noFill/>
            <a:miter lim="800000"/>
            <a:headEnd/>
            <a:tailEnd/>
          </a:ln>
          <a:effectLst/>
        </p:spPr>
        <p:txBody>
          <a:bodyPr wrap="none">
            <a:spAutoFit/>
          </a:bodyPr>
          <a:lstStyle/>
          <a:p>
            <a:r>
              <a:rPr lang="en-US" i="1"/>
              <a:t>x</a:t>
            </a:r>
            <a:r>
              <a:rPr lang="en-US"/>
              <a:t> ≥ 0</a:t>
            </a:r>
          </a:p>
        </p:txBody>
      </p:sp>
      <p:sp>
        <p:nvSpPr>
          <p:cNvPr id="10" name="Text Box 12"/>
          <p:cNvSpPr txBox="1">
            <a:spLocks noChangeArrowheads="1"/>
          </p:cNvSpPr>
          <p:nvPr/>
        </p:nvSpPr>
        <p:spPr bwMode="auto">
          <a:xfrm>
            <a:off x="1052513" y="4011637"/>
            <a:ext cx="1219200" cy="457200"/>
          </a:xfrm>
          <a:prstGeom prst="rect">
            <a:avLst/>
          </a:prstGeom>
          <a:noFill/>
          <a:ln w="9525">
            <a:noFill/>
            <a:miter lim="800000"/>
            <a:headEnd/>
            <a:tailEnd/>
          </a:ln>
          <a:effectLst/>
        </p:spPr>
        <p:txBody>
          <a:bodyPr>
            <a:spAutoFit/>
          </a:bodyPr>
          <a:lstStyle/>
          <a:p>
            <a:r>
              <a:rPr lang="en-US" i="1"/>
              <a:t>y </a:t>
            </a:r>
            <a:r>
              <a:rPr lang="en-US"/>
              <a:t>≥ 0 </a:t>
            </a:r>
          </a:p>
        </p:txBody>
      </p:sp>
      <p:sp>
        <p:nvSpPr>
          <p:cNvPr id="11" name="Text Box 13"/>
          <p:cNvSpPr txBox="1">
            <a:spLocks noChangeArrowheads="1"/>
          </p:cNvSpPr>
          <p:nvPr/>
        </p:nvSpPr>
        <p:spPr bwMode="auto">
          <a:xfrm>
            <a:off x="1049338" y="4697437"/>
            <a:ext cx="2443162" cy="457200"/>
          </a:xfrm>
          <a:prstGeom prst="rect">
            <a:avLst/>
          </a:prstGeom>
          <a:noFill/>
          <a:ln w="9525">
            <a:noFill/>
            <a:miter lim="800000"/>
            <a:headEnd/>
            <a:tailEnd/>
          </a:ln>
          <a:effectLst/>
        </p:spPr>
        <p:txBody>
          <a:bodyPr wrap="none">
            <a:spAutoFit/>
          </a:bodyPr>
          <a:lstStyle/>
          <a:p>
            <a:r>
              <a:rPr lang="en-US"/>
              <a:t>5</a:t>
            </a:r>
            <a:r>
              <a:rPr lang="en-US" i="1"/>
              <a:t>x</a:t>
            </a:r>
            <a:r>
              <a:rPr lang="en-US"/>
              <a:t> + 2</a:t>
            </a:r>
            <a:r>
              <a:rPr lang="en-US" i="1"/>
              <a:t>y</a:t>
            </a:r>
            <a:r>
              <a:rPr lang="en-US"/>
              <a:t> ≤ 180</a:t>
            </a:r>
          </a:p>
        </p:txBody>
      </p:sp>
      <p:sp>
        <p:nvSpPr>
          <p:cNvPr id="12" name="Text Box 14"/>
          <p:cNvSpPr txBox="1">
            <a:spLocks noChangeArrowheads="1"/>
          </p:cNvSpPr>
          <p:nvPr/>
        </p:nvSpPr>
        <p:spPr bwMode="auto">
          <a:xfrm>
            <a:off x="1049338" y="5611837"/>
            <a:ext cx="2443162" cy="457200"/>
          </a:xfrm>
          <a:prstGeom prst="rect">
            <a:avLst/>
          </a:prstGeom>
          <a:noFill/>
          <a:ln w="9525">
            <a:noFill/>
            <a:miter lim="800000"/>
            <a:headEnd/>
            <a:tailEnd/>
          </a:ln>
          <a:effectLst/>
        </p:spPr>
        <p:txBody>
          <a:bodyPr wrap="none">
            <a:spAutoFit/>
          </a:bodyPr>
          <a:lstStyle/>
          <a:p>
            <a:r>
              <a:rPr lang="en-US"/>
              <a:t>3</a:t>
            </a:r>
            <a:r>
              <a:rPr lang="en-US" i="1"/>
              <a:t>x</a:t>
            </a:r>
            <a:r>
              <a:rPr lang="en-US"/>
              <a:t> + 3</a:t>
            </a:r>
            <a:r>
              <a:rPr lang="en-US" i="1"/>
              <a:t>y</a:t>
            </a:r>
            <a:r>
              <a:rPr lang="en-US"/>
              <a:t> ≤ 135</a:t>
            </a:r>
          </a:p>
        </p:txBody>
      </p:sp>
      <p:sp>
        <p:nvSpPr>
          <p:cNvPr id="13" name="Text Box 16"/>
          <p:cNvSpPr txBox="1">
            <a:spLocks noChangeArrowheads="1"/>
          </p:cNvSpPr>
          <p:nvPr/>
        </p:nvSpPr>
        <p:spPr bwMode="auto">
          <a:xfrm>
            <a:off x="3781425" y="5535637"/>
            <a:ext cx="5105400" cy="701675"/>
          </a:xfrm>
          <a:prstGeom prst="rect">
            <a:avLst/>
          </a:prstGeom>
          <a:noFill/>
          <a:ln w="9525">
            <a:noFill/>
            <a:miter lim="800000"/>
            <a:headEnd/>
            <a:tailEnd/>
          </a:ln>
          <a:effectLst/>
        </p:spPr>
        <p:txBody>
          <a:bodyPr>
            <a:spAutoFit/>
          </a:bodyPr>
          <a:lstStyle/>
          <a:p>
            <a:r>
              <a:rPr lang="en-US" sz="2000" i="1">
                <a:solidFill>
                  <a:srgbClr val="0000FF"/>
                </a:solidFill>
                <a:latin typeface="Arial" charset="0"/>
              </a:rPr>
              <a:t>The combined amount of flour is less than or equal to 135 pounds.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7"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ppt_x</p:attrName>
                                        </p:attrNameLst>
                                      </p:cBhvr>
                                      <p:tavLst>
                                        <p:tav tm="0">
                                          <p:val>
                                            <p:strVal val="#ppt_x"/>
                                          </p:val>
                                        </p:tav>
                                        <p:tav tm="100000">
                                          <p:val>
                                            <p:strVal val="#ppt_x"/>
                                          </p:val>
                                        </p:tav>
                                      </p:tavLst>
                                    </p:anim>
                                    <p:anim calcmode="lin" valueType="num">
                                      <p:cBhvr>
                                        <p:cTn id="12" dur="500" fill="hold"/>
                                        <p:tgtEl>
                                          <p:spTgt spid="9"/>
                                        </p:tgtEl>
                                        <p:attrNameLst>
                                          <p:attrName>ppt_y</p:attrName>
                                        </p:attrNameLst>
                                      </p:cBhvr>
                                      <p:tavLst>
                                        <p:tav tm="0">
                                          <p:val>
                                            <p:strVal val="#ppt_y-#ppt_h/2"/>
                                          </p:val>
                                        </p:tav>
                                        <p:tav tm="100000">
                                          <p:val>
                                            <p:strVal val="#ppt_y"/>
                                          </p:val>
                                        </p:tav>
                                      </p:tavLst>
                                    </p:anim>
                                    <p:anim calcmode="lin" valueType="num">
                                      <p:cBhvr>
                                        <p:cTn id="13" dur="500" fill="hold"/>
                                        <p:tgtEl>
                                          <p:spTgt spid="9"/>
                                        </p:tgtEl>
                                        <p:attrNameLst>
                                          <p:attrName>ppt_w</p:attrName>
                                        </p:attrNameLst>
                                      </p:cBhvr>
                                      <p:tavLst>
                                        <p:tav tm="0">
                                          <p:val>
                                            <p:strVal val="#ppt_w"/>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ppt_x</p:attrName>
                                        </p:attrNameLst>
                                      </p:cBhvr>
                                      <p:tavLst>
                                        <p:tav tm="0">
                                          <p:val>
                                            <p:strVal val="#ppt_x"/>
                                          </p:val>
                                        </p:tav>
                                        <p:tav tm="100000">
                                          <p:val>
                                            <p:strVal val="#ppt_x"/>
                                          </p:val>
                                        </p:tav>
                                      </p:tavLst>
                                    </p:anim>
                                    <p:anim calcmode="lin" valueType="num">
                                      <p:cBhvr>
                                        <p:cTn id="19" dur="500" fill="hold"/>
                                        <p:tgtEl>
                                          <p:spTgt spid="10"/>
                                        </p:tgtEl>
                                        <p:attrNameLst>
                                          <p:attrName>ppt_y</p:attrName>
                                        </p:attrNameLst>
                                      </p:cBhvr>
                                      <p:tavLst>
                                        <p:tav tm="0">
                                          <p:val>
                                            <p:strVal val="#ppt_y-#ppt_h/2"/>
                                          </p:val>
                                        </p:tav>
                                        <p:tav tm="100000">
                                          <p:val>
                                            <p:strVal val="#ppt_y"/>
                                          </p:val>
                                        </p:tav>
                                      </p:tavLst>
                                    </p:anim>
                                    <p:anim calcmode="lin" valueType="num">
                                      <p:cBhvr>
                                        <p:cTn id="20" dur="500" fill="hold"/>
                                        <p:tgtEl>
                                          <p:spTgt spid="10"/>
                                        </p:tgtEl>
                                        <p:attrNameLst>
                                          <p:attrName>ppt_w</p:attrName>
                                        </p:attrNameLst>
                                      </p:cBhvr>
                                      <p:tavLst>
                                        <p:tav tm="0">
                                          <p:val>
                                            <p:strVal val="#ppt_w"/>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childTnLst>
                                </p:cTn>
                              </p:par>
                            </p:childTnLst>
                          </p:cTn>
                        </p:par>
                        <p:par>
                          <p:cTn id="38" fill="hold">
                            <p:stCondLst>
                              <p:cond delay="500"/>
                            </p:stCondLst>
                            <p:childTnLst>
                              <p:par>
                                <p:cTn id="39" presetID="23" presetClass="entr" presetSubtype="16"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childTnLst>
                                </p:cTn>
                              </p:par>
                            </p:childTnLst>
                          </p:cTn>
                        </p:par>
                        <p:par>
                          <p:cTn id="43" fill="hold">
                            <p:stCondLst>
                              <p:cond delay="1000"/>
                            </p:stCondLst>
                            <p:childTnLst>
                              <p:par>
                                <p:cTn id="44" presetID="17" presetClass="entr" presetSubtype="1"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ppt_x</p:attrName>
                                        </p:attrNameLst>
                                      </p:cBhvr>
                                      <p:tavLst>
                                        <p:tav tm="0">
                                          <p:val>
                                            <p:strVal val="#ppt_x"/>
                                          </p:val>
                                        </p:tav>
                                        <p:tav tm="100000">
                                          <p:val>
                                            <p:strVal val="#ppt_x"/>
                                          </p:val>
                                        </p:tav>
                                      </p:tavLst>
                                    </p:anim>
                                    <p:anim calcmode="lin" valueType="num">
                                      <p:cBhvr>
                                        <p:cTn id="47" dur="500" fill="hold"/>
                                        <p:tgtEl>
                                          <p:spTgt spid="8"/>
                                        </p:tgtEl>
                                        <p:attrNameLst>
                                          <p:attrName>ppt_y</p:attrName>
                                        </p:attrNameLst>
                                      </p:cBhvr>
                                      <p:tavLst>
                                        <p:tav tm="0">
                                          <p:val>
                                            <p:strVal val="#ppt_y-#ppt_h/2"/>
                                          </p:val>
                                        </p:tav>
                                        <p:tav tm="100000">
                                          <p:val>
                                            <p:strVal val="#ppt_y"/>
                                          </p:val>
                                        </p:tav>
                                      </p:tavLst>
                                    </p:anim>
                                    <p:anim calcmode="lin" valueType="num">
                                      <p:cBhvr>
                                        <p:cTn id="48" dur="500" fill="hold"/>
                                        <p:tgtEl>
                                          <p:spTgt spid="8"/>
                                        </p:tgtEl>
                                        <p:attrNameLst>
                                          <p:attrName>ppt_w</p:attrName>
                                        </p:attrNameLst>
                                      </p:cBhvr>
                                      <p:tavLst>
                                        <p:tav tm="0">
                                          <p:val>
                                            <p:strVal val="#ppt_w"/>
                                          </p:val>
                                        </p:tav>
                                        <p:tav tm="100000">
                                          <p:val>
                                            <p:strVal val="#ppt_w"/>
                                          </p:val>
                                        </p:tav>
                                      </p:tavLst>
                                    </p:anim>
                                    <p:anim calcmode="lin" valueType="num">
                                      <p:cBhvr>
                                        <p:cTn id="49"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533400" y="1295400"/>
            <a:ext cx="8610600" cy="1187450"/>
          </a:xfrm>
          <a:prstGeom prst="rect">
            <a:avLst/>
          </a:prstGeom>
          <a:noFill/>
          <a:ln w="9525">
            <a:noFill/>
            <a:miter lim="800000"/>
            <a:headEnd/>
            <a:tailEnd/>
          </a:ln>
          <a:effectLst/>
        </p:spPr>
        <p:txBody>
          <a:bodyPr>
            <a:spAutoFit/>
          </a:bodyPr>
          <a:lstStyle/>
          <a:p>
            <a:r>
              <a:rPr lang="en-US"/>
              <a:t>Graph the feasible region. The feasible region is a quadrilateral with vertices at (0, 0), (36, 0), (30, 15), and (0, 45).</a:t>
            </a:r>
          </a:p>
        </p:txBody>
      </p:sp>
      <p:sp>
        <p:nvSpPr>
          <p:cNvPr id="61452" name="Text Box 12"/>
          <p:cNvSpPr txBox="1">
            <a:spLocks noChangeArrowheads="1"/>
          </p:cNvSpPr>
          <p:nvPr/>
        </p:nvSpPr>
        <p:spPr bwMode="auto">
          <a:xfrm>
            <a:off x="152400" y="5426075"/>
            <a:ext cx="8991600" cy="822325"/>
          </a:xfrm>
          <a:prstGeom prst="rect">
            <a:avLst/>
          </a:prstGeom>
          <a:noFill/>
          <a:ln w="9525">
            <a:noFill/>
            <a:miter lim="800000"/>
            <a:headEnd/>
            <a:tailEnd/>
          </a:ln>
          <a:effectLst/>
        </p:spPr>
        <p:txBody>
          <a:bodyPr>
            <a:spAutoFit/>
          </a:bodyPr>
          <a:lstStyle/>
          <a:p>
            <a:pPr>
              <a:spcBef>
                <a:spcPct val="50000"/>
              </a:spcBef>
            </a:pPr>
            <a:r>
              <a:rPr lang="en-US" b="1" i="1"/>
              <a:t>Check </a:t>
            </a:r>
            <a:r>
              <a:rPr lang="en-US"/>
              <a:t>A point in the feasible region, such as (10, 10), satisfies all of the constraints. </a:t>
            </a:r>
            <a:r>
              <a:rPr lang="en-US" b="1">
                <a:solidFill>
                  <a:srgbClr val="FF0000"/>
                </a:solidFill>
                <a:sym typeface="Wingdings" pitchFamily="2" charset="2"/>
              </a:rPr>
              <a:t></a:t>
            </a:r>
            <a:r>
              <a:rPr lang="en-US"/>
              <a:t> </a:t>
            </a:r>
          </a:p>
        </p:txBody>
      </p:sp>
      <p:pic>
        <p:nvPicPr>
          <p:cNvPr id="8" name="Picture 5" descr="example 1"/>
          <p:cNvPicPr>
            <a:picLocks noChangeAspect="1" noChangeArrowheads="1"/>
          </p:cNvPicPr>
          <p:nvPr/>
        </p:nvPicPr>
        <p:blipFill>
          <a:blip r:embed="rId3" cstate="print"/>
          <a:srcRect/>
          <a:stretch>
            <a:fillRect/>
          </a:stretch>
        </p:blipFill>
        <p:spPr>
          <a:xfrm>
            <a:off x="5327848" y="1988840"/>
            <a:ext cx="3276600" cy="3276600"/>
          </a:xfrm>
          <a:prstGeom prst="rect">
            <a:avLst/>
          </a:prstGeom>
          <a:noFill/>
          <a:ln/>
        </p:spPr>
      </p:pic>
      <p:sp>
        <p:nvSpPr>
          <p:cNvPr id="9" name="Freeform 7"/>
          <p:cNvSpPr>
            <a:spLocks/>
          </p:cNvSpPr>
          <p:nvPr/>
        </p:nvSpPr>
        <p:spPr bwMode="auto">
          <a:xfrm>
            <a:off x="5661223" y="2584153"/>
            <a:ext cx="2362200" cy="2352675"/>
          </a:xfrm>
          <a:custGeom>
            <a:avLst/>
            <a:gdLst/>
            <a:ahLst/>
            <a:cxnLst>
              <a:cxn ang="0">
                <a:pos x="0" y="0"/>
              </a:cxn>
              <a:cxn ang="0">
                <a:pos x="1488" y="1482"/>
              </a:cxn>
            </a:cxnLst>
            <a:rect l="0" t="0" r="r" b="b"/>
            <a:pathLst>
              <a:path w="1488" h="1482">
                <a:moveTo>
                  <a:pt x="0" y="0"/>
                </a:moveTo>
                <a:lnTo>
                  <a:pt x="1488" y="1482"/>
                </a:lnTo>
              </a:path>
            </a:pathLst>
          </a:custGeom>
          <a:noFill/>
          <a:ln w="25400">
            <a:solidFill>
              <a:srgbClr val="0000FF"/>
            </a:solidFill>
            <a:round/>
            <a:headEnd type="none" w="med" len="med"/>
            <a:tailEnd type="stealth" w="lg" len="lg"/>
          </a:ln>
          <a:effectLst/>
        </p:spPr>
        <p:txBody>
          <a:bodyPr/>
          <a:lstStyle/>
          <a:p>
            <a:endParaRPr lang="en-CA"/>
          </a:p>
        </p:txBody>
      </p:sp>
      <p:sp>
        <p:nvSpPr>
          <p:cNvPr id="10" name="Freeform 9"/>
          <p:cNvSpPr>
            <a:spLocks/>
          </p:cNvSpPr>
          <p:nvPr/>
        </p:nvSpPr>
        <p:spPr bwMode="auto">
          <a:xfrm>
            <a:off x="5651698" y="2585740"/>
            <a:ext cx="1838325" cy="2360613"/>
          </a:xfrm>
          <a:custGeom>
            <a:avLst/>
            <a:gdLst/>
            <a:ahLst/>
            <a:cxnLst>
              <a:cxn ang="0">
                <a:pos x="1158" y="1487"/>
              </a:cxn>
              <a:cxn ang="0">
                <a:pos x="6" y="1487"/>
              </a:cxn>
              <a:cxn ang="0">
                <a:pos x="0" y="0"/>
              </a:cxn>
              <a:cxn ang="0">
                <a:pos x="956" y="952"/>
              </a:cxn>
              <a:cxn ang="0">
                <a:pos x="1158" y="1484"/>
              </a:cxn>
            </a:cxnLst>
            <a:rect l="0" t="0" r="r" b="b"/>
            <a:pathLst>
              <a:path w="1158" h="1487">
                <a:moveTo>
                  <a:pt x="1158" y="1487"/>
                </a:moveTo>
                <a:lnTo>
                  <a:pt x="6" y="1487"/>
                </a:lnTo>
                <a:lnTo>
                  <a:pt x="0" y="0"/>
                </a:lnTo>
                <a:lnTo>
                  <a:pt x="956" y="952"/>
                </a:lnTo>
                <a:lnTo>
                  <a:pt x="1158" y="1484"/>
                </a:lnTo>
              </a:path>
            </a:pathLst>
          </a:custGeom>
          <a:solidFill>
            <a:srgbClr val="FFCE75">
              <a:alpha val="48000"/>
            </a:srgbClr>
          </a:solidFill>
          <a:ln w="9525">
            <a:noFill/>
            <a:round/>
            <a:headEnd type="none" w="med" len="med"/>
            <a:tailEnd type="none" w="med" len="med"/>
          </a:ln>
          <a:effectLst/>
        </p:spPr>
        <p:txBody>
          <a:bodyPr/>
          <a:lstStyle/>
          <a:p>
            <a:endParaRPr lang="en-CA"/>
          </a:p>
        </p:txBody>
      </p:sp>
      <p:sp>
        <p:nvSpPr>
          <p:cNvPr id="11" name="Freeform 8"/>
          <p:cNvSpPr>
            <a:spLocks/>
          </p:cNvSpPr>
          <p:nvPr/>
        </p:nvSpPr>
        <p:spPr bwMode="auto">
          <a:xfrm>
            <a:off x="6480373" y="2322215"/>
            <a:ext cx="1009650" cy="2619375"/>
          </a:xfrm>
          <a:custGeom>
            <a:avLst/>
            <a:gdLst/>
            <a:ahLst/>
            <a:cxnLst>
              <a:cxn ang="0">
                <a:pos x="0" y="0"/>
              </a:cxn>
              <a:cxn ang="0">
                <a:pos x="636" y="1650"/>
              </a:cxn>
            </a:cxnLst>
            <a:rect l="0" t="0" r="r" b="b"/>
            <a:pathLst>
              <a:path w="636" h="1650">
                <a:moveTo>
                  <a:pt x="0" y="0"/>
                </a:moveTo>
                <a:lnTo>
                  <a:pt x="636" y="1650"/>
                </a:lnTo>
              </a:path>
            </a:pathLst>
          </a:custGeom>
          <a:noFill/>
          <a:ln w="25400">
            <a:solidFill>
              <a:srgbClr val="FF0000"/>
            </a:solidFill>
            <a:round/>
            <a:headEnd type="stealth" w="lg" len="lg"/>
            <a:tailEnd type="stealth" w="lg" len="lg"/>
          </a:ln>
          <a:effectLst/>
        </p:spPr>
        <p:txBody>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52">
                                            <p:txEl>
                                              <p:pRg st="0" end="0"/>
                                            </p:txEl>
                                          </p:spTgt>
                                        </p:tgtEl>
                                        <p:attrNameLst>
                                          <p:attrName>style.visibility</p:attrName>
                                        </p:attrNameLst>
                                      </p:cBhvr>
                                      <p:to>
                                        <p:strVal val="visible"/>
                                      </p:to>
                                    </p:set>
                                    <p:animEffect transition="in" filter="wipe(left)">
                                      <p:cBhvr>
                                        <p:cTn id="7" dur="500"/>
                                        <p:tgtEl>
                                          <p:spTgt spid="614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33400" y="476672"/>
            <a:ext cx="8237538" cy="2282825"/>
          </a:xfrm>
          <a:prstGeom prst="rect">
            <a:avLst/>
          </a:prstGeom>
          <a:noFill/>
          <a:ln w="9525">
            <a:noFill/>
            <a:miter lim="800000"/>
            <a:headEnd/>
            <a:tailEnd/>
          </a:ln>
          <a:effectLst/>
        </p:spPr>
        <p:txBody>
          <a:bodyPr>
            <a:spAutoFit/>
          </a:bodyPr>
          <a:lstStyle/>
          <a:p>
            <a:pPr eaLnBrk="0" hangingPunct="0">
              <a:spcBef>
                <a:spcPct val="50000"/>
              </a:spcBef>
            </a:pPr>
            <a:r>
              <a:rPr lang="en-US" altLang="en-US" b="1"/>
              <a:t>Yum’s Bakery wants to maximize its profits from bread sales. One batch of </a:t>
            </a:r>
            <a:r>
              <a:rPr lang="en-US" altLang="en-US" b="1" i="1"/>
              <a:t>A</a:t>
            </a:r>
            <a:r>
              <a:rPr lang="en-US" altLang="en-US" b="1"/>
              <a:t> yields a profit of $40. One batch of </a:t>
            </a:r>
            <a:r>
              <a:rPr lang="en-US" altLang="en-US" b="1" i="1"/>
              <a:t>B</a:t>
            </a:r>
            <a:r>
              <a:rPr lang="en-US" altLang="en-US" b="1"/>
              <a:t> yields a profit of $30. Use the profit information and the data from Example 1 to find how many batches of each bread the bakery should bake.</a:t>
            </a:r>
            <a:endParaRPr lang="en-US" altLang="en-US">
              <a:latin typeface="Times" pitchFamily="18" charset="0"/>
            </a:endParaRPr>
          </a:p>
        </p:txBody>
      </p:sp>
      <p:sp>
        <p:nvSpPr>
          <p:cNvPr id="35843" name="Text Box 3"/>
          <p:cNvSpPr txBox="1">
            <a:spLocks noChangeArrowheads="1"/>
          </p:cNvSpPr>
          <p:nvPr/>
        </p:nvSpPr>
        <p:spPr bwMode="auto">
          <a:xfrm>
            <a:off x="0" y="9148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2: Solving Linear Programming Problems</a:t>
            </a:r>
            <a:endParaRPr lang="en-US" altLang="en-US" sz="2600">
              <a:solidFill>
                <a:schemeClr val="accent2"/>
              </a:solidFill>
              <a:latin typeface="Arial MT Bl" charset="0"/>
            </a:endParaRPr>
          </a:p>
        </p:txBody>
      </p:sp>
      <p:pic>
        <p:nvPicPr>
          <p:cNvPr id="4" name="Picture 32" descr="example 1"/>
          <p:cNvPicPr>
            <a:picLocks noChangeAspect="1" noChangeArrowheads="1"/>
          </p:cNvPicPr>
          <p:nvPr/>
        </p:nvPicPr>
        <p:blipFill>
          <a:blip r:embed="rId3" cstate="print"/>
          <a:srcRect/>
          <a:stretch>
            <a:fillRect/>
          </a:stretch>
        </p:blipFill>
        <p:spPr bwMode="auto">
          <a:xfrm>
            <a:off x="4038600" y="3124200"/>
            <a:ext cx="3276600" cy="3276600"/>
          </a:xfrm>
          <a:prstGeom prst="rect">
            <a:avLst/>
          </a:prstGeom>
          <a:noFill/>
          <a:ln w="9525">
            <a:noFill/>
            <a:miter lim="800000"/>
            <a:headEnd/>
            <a:tailEnd/>
          </a:ln>
        </p:spPr>
      </p:pic>
      <p:sp>
        <p:nvSpPr>
          <p:cNvPr id="5" name="Text Box 8"/>
          <p:cNvSpPr txBox="1">
            <a:spLocks noChangeArrowheads="1"/>
          </p:cNvSpPr>
          <p:nvPr/>
        </p:nvSpPr>
        <p:spPr bwMode="auto">
          <a:xfrm>
            <a:off x="212725" y="1708150"/>
            <a:ext cx="7265988" cy="822325"/>
          </a:xfrm>
          <a:prstGeom prst="rect">
            <a:avLst/>
          </a:prstGeom>
          <a:noFill/>
          <a:ln w="9525">
            <a:noFill/>
            <a:miter lim="800000"/>
            <a:headEnd/>
            <a:tailEnd/>
          </a:ln>
          <a:effectLst/>
        </p:spPr>
        <p:txBody>
          <a:bodyPr wrap="none">
            <a:spAutoFit/>
          </a:bodyPr>
          <a:lstStyle/>
          <a:p>
            <a:r>
              <a:rPr lang="en-US" b="1"/>
              <a:t>Step 1 </a:t>
            </a:r>
            <a:r>
              <a:rPr lang="en-US"/>
              <a:t>Let </a:t>
            </a:r>
            <a:r>
              <a:rPr lang="en-US" i="1"/>
              <a:t>P </a:t>
            </a:r>
            <a:r>
              <a:rPr lang="en-US"/>
              <a:t>= the profit from the bread. </a:t>
            </a:r>
          </a:p>
          <a:p>
            <a:r>
              <a:rPr lang="en-US"/>
              <a:t>  Write the objective function: </a:t>
            </a:r>
            <a:r>
              <a:rPr lang="en-US" i="1"/>
              <a:t>P </a:t>
            </a:r>
            <a:r>
              <a:rPr lang="en-US"/>
              <a:t>= 40</a:t>
            </a:r>
            <a:r>
              <a:rPr lang="en-US" i="1"/>
              <a:t>x</a:t>
            </a:r>
            <a:r>
              <a:rPr lang="en-US"/>
              <a:t> + 30</a:t>
            </a:r>
            <a:r>
              <a:rPr lang="en-US" i="1"/>
              <a:t>y</a:t>
            </a:r>
            <a:r>
              <a:rPr lang="en-US"/>
              <a:t> </a:t>
            </a:r>
            <a:endParaRPr lang="en-US" b="1"/>
          </a:p>
        </p:txBody>
      </p:sp>
      <p:sp>
        <p:nvSpPr>
          <p:cNvPr id="6" name="Text Box 10"/>
          <p:cNvSpPr txBox="1">
            <a:spLocks noChangeArrowheads="1"/>
          </p:cNvSpPr>
          <p:nvPr/>
        </p:nvSpPr>
        <p:spPr bwMode="auto">
          <a:xfrm>
            <a:off x="209550" y="2835275"/>
            <a:ext cx="7620000" cy="822325"/>
          </a:xfrm>
          <a:prstGeom prst="rect">
            <a:avLst/>
          </a:prstGeom>
          <a:noFill/>
          <a:ln w="9525">
            <a:noFill/>
            <a:miter lim="800000"/>
            <a:headEnd/>
            <a:tailEnd/>
          </a:ln>
          <a:effectLst/>
        </p:spPr>
        <p:txBody>
          <a:bodyPr>
            <a:spAutoFit/>
          </a:bodyPr>
          <a:lstStyle/>
          <a:p>
            <a:r>
              <a:rPr lang="en-US" b="1"/>
              <a:t>Step 2 </a:t>
            </a:r>
            <a:r>
              <a:rPr lang="en-US"/>
              <a:t>Recall the constraints and the graph from Example 1.</a:t>
            </a:r>
            <a:endParaRPr lang="en-US" i="1"/>
          </a:p>
        </p:txBody>
      </p:sp>
      <p:grpSp>
        <p:nvGrpSpPr>
          <p:cNvPr id="7" name="Group 16"/>
          <p:cNvGrpSpPr>
            <a:grpSpLocks/>
          </p:cNvGrpSpPr>
          <p:nvPr/>
        </p:nvGrpSpPr>
        <p:grpSpPr bwMode="auto">
          <a:xfrm>
            <a:off x="762000" y="3886200"/>
            <a:ext cx="2671763" cy="2341563"/>
            <a:chOff x="480" y="2448"/>
            <a:chExt cx="1683" cy="1475"/>
          </a:xfrm>
        </p:grpSpPr>
        <p:sp>
          <p:nvSpPr>
            <p:cNvPr id="8" name="AutoShape 11"/>
            <p:cNvSpPr>
              <a:spLocks/>
            </p:cNvSpPr>
            <p:nvPr/>
          </p:nvSpPr>
          <p:spPr bwMode="auto">
            <a:xfrm>
              <a:off x="480" y="2496"/>
              <a:ext cx="144" cy="1427"/>
            </a:xfrm>
            <a:prstGeom prst="leftBrace">
              <a:avLst>
                <a:gd name="adj1" fmla="val 82581"/>
                <a:gd name="adj2" fmla="val 50000"/>
              </a:avLst>
            </a:prstGeom>
            <a:noFill/>
            <a:ln w="9525">
              <a:solidFill>
                <a:schemeClr val="tx1"/>
              </a:solidFill>
              <a:round/>
              <a:headEnd/>
              <a:tailEnd/>
            </a:ln>
            <a:effectLst/>
          </p:spPr>
          <p:txBody>
            <a:bodyPr wrap="none" anchor="ctr"/>
            <a:lstStyle/>
            <a:p>
              <a:endParaRPr lang="en-CA"/>
            </a:p>
          </p:txBody>
        </p:sp>
        <p:sp>
          <p:nvSpPr>
            <p:cNvPr id="9" name="Text Box 12"/>
            <p:cNvSpPr txBox="1">
              <a:spLocks noChangeArrowheads="1"/>
            </p:cNvSpPr>
            <p:nvPr/>
          </p:nvSpPr>
          <p:spPr bwMode="auto">
            <a:xfrm>
              <a:off x="672" y="2448"/>
              <a:ext cx="645" cy="288"/>
            </a:xfrm>
            <a:prstGeom prst="rect">
              <a:avLst/>
            </a:prstGeom>
            <a:noFill/>
            <a:ln w="9525">
              <a:noFill/>
              <a:miter lim="800000"/>
              <a:headEnd/>
              <a:tailEnd/>
            </a:ln>
            <a:effectLst/>
          </p:spPr>
          <p:txBody>
            <a:bodyPr wrap="none">
              <a:spAutoFit/>
            </a:bodyPr>
            <a:lstStyle/>
            <a:p>
              <a:r>
                <a:rPr lang="en-US" i="1"/>
                <a:t>x</a:t>
              </a:r>
              <a:r>
                <a:rPr lang="en-US"/>
                <a:t> ≥ 0</a:t>
              </a:r>
            </a:p>
          </p:txBody>
        </p:sp>
        <p:sp>
          <p:nvSpPr>
            <p:cNvPr id="10" name="Text Box 13"/>
            <p:cNvSpPr txBox="1">
              <a:spLocks noChangeArrowheads="1"/>
            </p:cNvSpPr>
            <p:nvPr/>
          </p:nvSpPr>
          <p:spPr bwMode="auto">
            <a:xfrm>
              <a:off x="672" y="2832"/>
              <a:ext cx="768" cy="288"/>
            </a:xfrm>
            <a:prstGeom prst="rect">
              <a:avLst/>
            </a:prstGeom>
            <a:noFill/>
            <a:ln w="9525">
              <a:noFill/>
              <a:miter lim="800000"/>
              <a:headEnd/>
              <a:tailEnd/>
            </a:ln>
            <a:effectLst/>
          </p:spPr>
          <p:txBody>
            <a:bodyPr>
              <a:spAutoFit/>
            </a:bodyPr>
            <a:lstStyle/>
            <a:p>
              <a:r>
                <a:rPr lang="en-US" i="1"/>
                <a:t>y </a:t>
              </a:r>
              <a:r>
                <a:rPr lang="en-US"/>
                <a:t>≥ 0 </a:t>
              </a:r>
            </a:p>
          </p:txBody>
        </p:sp>
        <p:sp>
          <p:nvSpPr>
            <p:cNvPr id="11" name="Text Box 14"/>
            <p:cNvSpPr txBox="1">
              <a:spLocks noChangeArrowheads="1"/>
            </p:cNvSpPr>
            <p:nvPr/>
          </p:nvSpPr>
          <p:spPr bwMode="auto">
            <a:xfrm>
              <a:off x="624" y="3168"/>
              <a:ext cx="1539" cy="288"/>
            </a:xfrm>
            <a:prstGeom prst="rect">
              <a:avLst/>
            </a:prstGeom>
            <a:noFill/>
            <a:ln w="9525">
              <a:noFill/>
              <a:miter lim="800000"/>
              <a:headEnd/>
              <a:tailEnd/>
            </a:ln>
            <a:effectLst/>
          </p:spPr>
          <p:txBody>
            <a:bodyPr wrap="none">
              <a:spAutoFit/>
            </a:bodyPr>
            <a:lstStyle/>
            <a:p>
              <a:r>
                <a:rPr lang="en-US"/>
                <a:t>5</a:t>
              </a:r>
              <a:r>
                <a:rPr lang="en-US" i="1"/>
                <a:t>x</a:t>
              </a:r>
              <a:r>
                <a:rPr lang="en-US"/>
                <a:t> + 2</a:t>
              </a:r>
              <a:r>
                <a:rPr lang="en-US" i="1"/>
                <a:t>y</a:t>
              </a:r>
              <a:r>
                <a:rPr lang="en-US"/>
                <a:t> ≤ 180</a:t>
              </a:r>
            </a:p>
          </p:txBody>
        </p:sp>
        <p:sp>
          <p:nvSpPr>
            <p:cNvPr id="12" name="Text Box 15"/>
            <p:cNvSpPr txBox="1">
              <a:spLocks noChangeArrowheads="1"/>
            </p:cNvSpPr>
            <p:nvPr/>
          </p:nvSpPr>
          <p:spPr bwMode="auto">
            <a:xfrm>
              <a:off x="624" y="3600"/>
              <a:ext cx="1539" cy="288"/>
            </a:xfrm>
            <a:prstGeom prst="rect">
              <a:avLst/>
            </a:prstGeom>
            <a:noFill/>
            <a:ln w="9525">
              <a:noFill/>
              <a:miter lim="800000"/>
              <a:headEnd/>
              <a:tailEnd/>
            </a:ln>
            <a:effectLst/>
          </p:spPr>
          <p:txBody>
            <a:bodyPr wrap="none">
              <a:spAutoFit/>
            </a:bodyPr>
            <a:lstStyle/>
            <a:p>
              <a:r>
                <a:rPr lang="en-US"/>
                <a:t>3</a:t>
              </a:r>
              <a:r>
                <a:rPr lang="en-US" i="1"/>
                <a:t>x</a:t>
              </a:r>
              <a:r>
                <a:rPr lang="en-US"/>
                <a:t> + 3</a:t>
              </a:r>
              <a:r>
                <a:rPr lang="en-US" i="1"/>
                <a:t>y</a:t>
              </a:r>
              <a:r>
                <a:rPr lang="en-US"/>
                <a:t> ≤ 135</a:t>
              </a:r>
            </a:p>
          </p:txBody>
        </p:sp>
      </p:grpSp>
      <p:sp>
        <p:nvSpPr>
          <p:cNvPr id="13" name="Freeform 33"/>
          <p:cNvSpPr>
            <a:spLocks/>
          </p:cNvSpPr>
          <p:nvPr/>
        </p:nvSpPr>
        <p:spPr bwMode="auto">
          <a:xfrm>
            <a:off x="4371975" y="3719513"/>
            <a:ext cx="2362200" cy="2352675"/>
          </a:xfrm>
          <a:custGeom>
            <a:avLst/>
            <a:gdLst/>
            <a:ahLst/>
            <a:cxnLst>
              <a:cxn ang="0">
                <a:pos x="0" y="0"/>
              </a:cxn>
              <a:cxn ang="0">
                <a:pos x="1488" y="1482"/>
              </a:cxn>
            </a:cxnLst>
            <a:rect l="0" t="0" r="r" b="b"/>
            <a:pathLst>
              <a:path w="1488" h="1482">
                <a:moveTo>
                  <a:pt x="0" y="0"/>
                </a:moveTo>
                <a:lnTo>
                  <a:pt x="1488" y="1482"/>
                </a:lnTo>
              </a:path>
            </a:pathLst>
          </a:custGeom>
          <a:noFill/>
          <a:ln w="25400">
            <a:solidFill>
              <a:srgbClr val="0000FF"/>
            </a:solidFill>
            <a:round/>
            <a:headEnd type="none" w="med" len="med"/>
            <a:tailEnd type="stealth" w="lg" len="lg"/>
          </a:ln>
          <a:effectLst/>
        </p:spPr>
        <p:txBody>
          <a:bodyPr/>
          <a:lstStyle/>
          <a:p>
            <a:endParaRPr lang="en-CA"/>
          </a:p>
        </p:txBody>
      </p:sp>
      <p:sp>
        <p:nvSpPr>
          <p:cNvPr id="14" name="Freeform 34"/>
          <p:cNvSpPr>
            <a:spLocks/>
          </p:cNvSpPr>
          <p:nvPr/>
        </p:nvSpPr>
        <p:spPr bwMode="auto">
          <a:xfrm>
            <a:off x="4362450" y="3721100"/>
            <a:ext cx="1838325" cy="2360613"/>
          </a:xfrm>
          <a:custGeom>
            <a:avLst/>
            <a:gdLst/>
            <a:ahLst/>
            <a:cxnLst>
              <a:cxn ang="0">
                <a:pos x="1158" y="1487"/>
              </a:cxn>
              <a:cxn ang="0">
                <a:pos x="6" y="1487"/>
              </a:cxn>
              <a:cxn ang="0">
                <a:pos x="0" y="0"/>
              </a:cxn>
              <a:cxn ang="0">
                <a:pos x="990" y="980"/>
              </a:cxn>
              <a:cxn ang="0">
                <a:pos x="1158" y="1484"/>
              </a:cxn>
            </a:cxnLst>
            <a:rect l="0" t="0" r="r" b="b"/>
            <a:pathLst>
              <a:path w="1158" h="1487">
                <a:moveTo>
                  <a:pt x="1158" y="1487"/>
                </a:moveTo>
                <a:lnTo>
                  <a:pt x="6" y="1487"/>
                </a:lnTo>
                <a:lnTo>
                  <a:pt x="0" y="0"/>
                </a:lnTo>
                <a:lnTo>
                  <a:pt x="990" y="980"/>
                </a:lnTo>
                <a:lnTo>
                  <a:pt x="1158" y="1484"/>
                </a:lnTo>
              </a:path>
            </a:pathLst>
          </a:custGeom>
          <a:solidFill>
            <a:srgbClr val="FFCE75">
              <a:alpha val="48000"/>
            </a:srgbClr>
          </a:solidFill>
          <a:ln w="9525">
            <a:noFill/>
            <a:round/>
            <a:headEnd type="none" w="med" len="med"/>
            <a:tailEnd type="none" w="med" len="med"/>
          </a:ln>
          <a:effectLst/>
        </p:spPr>
        <p:txBody>
          <a:bodyPr/>
          <a:lstStyle/>
          <a:p>
            <a:endParaRPr lang="en-CA"/>
          </a:p>
        </p:txBody>
      </p:sp>
      <p:sp>
        <p:nvSpPr>
          <p:cNvPr id="15" name="Freeform 35"/>
          <p:cNvSpPr>
            <a:spLocks/>
          </p:cNvSpPr>
          <p:nvPr/>
        </p:nvSpPr>
        <p:spPr bwMode="auto">
          <a:xfrm>
            <a:off x="5267325" y="3467100"/>
            <a:ext cx="952500" cy="2609850"/>
          </a:xfrm>
          <a:custGeom>
            <a:avLst/>
            <a:gdLst/>
            <a:ahLst/>
            <a:cxnLst>
              <a:cxn ang="0">
                <a:pos x="0" y="0"/>
              </a:cxn>
              <a:cxn ang="0">
                <a:pos x="600" y="1644"/>
              </a:cxn>
            </a:cxnLst>
            <a:rect l="0" t="0" r="r" b="b"/>
            <a:pathLst>
              <a:path w="600" h="1644">
                <a:moveTo>
                  <a:pt x="0" y="0"/>
                </a:moveTo>
                <a:lnTo>
                  <a:pt x="600" y="1644"/>
                </a:lnTo>
              </a:path>
            </a:pathLst>
          </a:custGeom>
          <a:noFill/>
          <a:ln w="25400">
            <a:solidFill>
              <a:srgbClr val="FF0000"/>
            </a:solidFill>
            <a:round/>
            <a:headEnd type="stealth" w="lg" len="lg"/>
            <a:tailEnd type="stealth" w="lg" len="lg"/>
          </a:ln>
          <a:effectLst/>
        </p:spPr>
        <p:txBody>
          <a:bodyPr/>
          <a:lstStyle/>
          <a:p>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down)">
                                      <p:cBhvr>
                                        <p:cTn id="21" dur="500"/>
                                        <p:tgtEl>
                                          <p:spTgt spid="15"/>
                                        </p:tgtEl>
                                      </p:cBhvr>
                                    </p:animEffect>
                                  </p:childTnLst>
                                </p:cTn>
                              </p:par>
                              <p:par>
                                <p:cTn id="22" presetID="9"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500"/>
                                        <p:tgtEl>
                                          <p:spTgt spid="4"/>
                                        </p:tgtEl>
                                      </p:cBhvr>
                                    </p:animEffect>
                                  </p:childTnLst>
                                </p:cTn>
                              </p:par>
                            </p:childTnLst>
                          </p:cTn>
                        </p:par>
                        <p:par>
                          <p:cTn id="25" fill="hold">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0" y="9906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2 Continued</a:t>
            </a:r>
            <a:endParaRPr lang="en-US" altLang="en-US" sz="2600">
              <a:solidFill>
                <a:schemeClr val="accent2"/>
              </a:solidFill>
              <a:latin typeface="Arial MT Bl" charset="0"/>
            </a:endParaRPr>
          </a:p>
        </p:txBody>
      </p:sp>
      <p:sp>
        <p:nvSpPr>
          <p:cNvPr id="63491" name="Text Box 3"/>
          <p:cNvSpPr txBox="1">
            <a:spLocks noChangeArrowheads="1"/>
          </p:cNvSpPr>
          <p:nvPr/>
        </p:nvSpPr>
        <p:spPr bwMode="auto">
          <a:xfrm>
            <a:off x="212725" y="1708150"/>
            <a:ext cx="8626475" cy="822325"/>
          </a:xfrm>
          <a:prstGeom prst="rect">
            <a:avLst/>
          </a:prstGeom>
          <a:noFill/>
          <a:ln w="9525">
            <a:noFill/>
            <a:miter lim="800000"/>
            <a:headEnd/>
            <a:tailEnd/>
          </a:ln>
          <a:effectLst/>
        </p:spPr>
        <p:txBody>
          <a:bodyPr>
            <a:spAutoFit/>
          </a:bodyPr>
          <a:lstStyle/>
          <a:p>
            <a:r>
              <a:rPr lang="en-US" b="1"/>
              <a:t>Step 3 </a:t>
            </a:r>
            <a:r>
              <a:rPr lang="en-US"/>
              <a:t>Evaluate the objective function at the vertices of the feasible region.</a:t>
            </a:r>
            <a:endParaRPr lang="en-US" b="1" i="1"/>
          </a:p>
        </p:txBody>
      </p:sp>
      <p:graphicFrame>
        <p:nvGraphicFramePr>
          <p:cNvPr id="63546" name="Group 58"/>
          <p:cNvGraphicFramePr>
            <a:graphicFrameLocks noGrp="1"/>
          </p:cNvGraphicFramePr>
          <p:nvPr/>
        </p:nvGraphicFramePr>
        <p:xfrm>
          <a:off x="304800" y="2667000"/>
          <a:ext cx="7162800" cy="2363788"/>
        </p:xfrm>
        <a:graphic>
          <a:graphicData uri="http://schemas.openxmlformats.org/drawingml/2006/table">
            <a:tbl>
              <a:tblPr/>
              <a:tblGrid>
                <a:gridCol w="2387600"/>
                <a:gridCol w="2794000"/>
                <a:gridCol w="198120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a:t>
                      </a:r>
                      <a:r>
                        <a:rPr kumimoji="0" lang="en-US" sz="2400" b="1" i="1" u="none" strike="noStrike" cap="none" normalizeH="0" baseline="0" smtClean="0">
                          <a:ln>
                            <a:noFill/>
                          </a:ln>
                          <a:solidFill>
                            <a:schemeClr val="tx1"/>
                          </a:solidFill>
                          <a:effectLst/>
                          <a:latin typeface="Verdana" pitchFamily="34" charset="0"/>
                        </a:rPr>
                        <a:t>x</a:t>
                      </a:r>
                      <a:r>
                        <a:rPr kumimoji="0" lang="en-US" sz="2400" b="1" i="0" u="none" strike="noStrike" cap="none" normalizeH="0" baseline="0" smtClean="0">
                          <a:ln>
                            <a:noFill/>
                          </a:ln>
                          <a:solidFill>
                            <a:schemeClr val="tx1"/>
                          </a:solidFill>
                          <a:effectLst/>
                          <a:latin typeface="Verdana" pitchFamily="34" charset="0"/>
                        </a:rPr>
                        <a:t>, </a:t>
                      </a:r>
                      <a:r>
                        <a:rPr kumimoji="0" lang="en-US" sz="2400" b="1" i="1" u="none" strike="noStrike" cap="none" normalizeH="0" baseline="0" smtClean="0">
                          <a:ln>
                            <a:noFill/>
                          </a:ln>
                          <a:solidFill>
                            <a:schemeClr val="tx1"/>
                          </a:solidFill>
                          <a:effectLst/>
                          <a:latin typeface="Verdana" pitchFamily="34" charset="0"/>
                        </a:rPr>
                        <a:t>y</a:t>
                      </a:r>
                      <a:r>
                        <a:rPr kumimoji="0" lang="en-US" sz="2400" b="1" i="0" u="none" strike="noStrike" cap="none" normalizeH="0" baseline="0" smtClean="0">
                          <a:ln>
                            <a:noFill/>
                          </a:ln>
                          <a:solidFill>
                            <a:schemeClr val="tx1"/>
                          </a:solidFill>
                          <a:effectLst/>
                          <a:latin typeface="Verdan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40</a:t>
                      </a:r>
                      <a:r>
                        <a:rPr kumimoji="0" lang="en-US" sz="2400" b="1" i="1" u="none" strike="noStrike" cap="none" normalizeH="0" baseline="0" smtClean="0">
                          <a:ln>
                            <a:noFill/>
                          </a:ln>
                          <a:solidFill>
                            <a:schemeClr val="tx1"/>
                          </a:solidFill>
                          <a:effectLst/>
                          <a:latin typeface="Verdana" pitchFamily="34" charset="0"/>
                        </a:rPr>
                        <a:t>x</a:t>
                      </a:r>
                      <a:r>
                        <a:rPr kumimoji="0" lang="en-US" sz="2400" b="1" i="0" u="none" strike="noStrike" cap="none" normalizeH="0" baseline="0" smtClean="0">
                          <a:ln>
                            <a:noFill/>
                          </a:ln>
                          <a:solidFill>
                            <a:schemeClr val="tx1"/>
                          </a:solidFill>
                          <a:effectLst/>
                          <a:latin typeface="Verdana" pitchFamily="34" charset="0"/>
                        </a:rPr>
                        <a:t> + 30</a:t>
                      </a:r>
                      <a:r>
                        <a:rPr kumimoji="0" lang="en-US" sz="2400" b="1" i="1" u="none" strike="noStrike" cap="none" normalizeH="0" baseline="0" smtClean="0">
                          <a:ln>
                            <a:noFill/>
                          </a:ln>
                          <a:solidFill>
                            <a:schemeClr val="tx1"/>
                          </a:solidFill>
                          <a:effectLst/>
                          <a:latin typeface="Verdana"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(0, 0)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40(0) + 30(0)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(0, 45)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40(0) + 30(45)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1350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(30, 15)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40(30) + 30(15)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1650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(36, 0)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40(36) + 30(0)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Verdana" pitchFamily="34" charset="0"/>
                        </a:rPr>
                        <a:t>1440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41" name="Text Box 53"/>
          <p:cNvSpPr txBox="1">
            <a:spLocks noChangeArrowheads="1"/>
          </p:cNvSpPr>
          <p:nvPr/>
        </p:nvSpPr>
        <p:spPr bwMode="auto">
          <a:xfrm>
            <a:off x="66675" y="5476875"/>
            <a:ext cx="9077325" cy="822325"/>
          </a:xfrm>
          <a:prstGeom prst="rect">
            <a:avLst/>
          </a:prstGeom>
          <a:noFill/>
          <a:ln w="9525">
            <a:noFill/>
            <a:miter lim="800000"/>
            <a:headEnd/>
            <a:tailEnd/>
          </a:ln>
          <a:effectLst/>
        </p:spPr>
        <p:txBody>
          <a:bodyPr>
            <a:spAutoFit/>
          </a:bodyPr>
          <a:lstStyle/>
          <a:p>
            <a:r>
              <a:rPr lang="en-US"/>
              <a:t>Yum’s Bakery should make 30 batches of bread </a:t>
            </a:r>
            <a:r>
              <a:rPr lang="en-US" i="1"/>
              <a:t>A</a:t>
            </a:r>
            <a:r>
              <a:rPr lang="en-US"/>
              <a:t> and 15 batches of bread </a:t>
            </a:r>
            <a:r>
              <a:rPr lang="en-US" i="1"/>
              <a:t>B</a:t>
            </a:r>
            <a:r>
              <a:rPr lang="en-US"/>
              <a:t> to maximize the amount of profit.</a:t>
            </a:r>
          </a:p>
        </p:txBody>
      </p:sp>
      <p:sp>
        <p:nvSpPr>
          <p:cNvPr id="63542" name="Text Box 54"/>
          <p:cNvSpPr txBox="1">
            <a:spLocks noChangeArrowheads="1"/>
          </p:cNvSpPr>
          <p:nvPr/>
        </p:nvSpPr>
        <p:spPr bwMode="auto">
          <a:xfrm>
            <a:off x="7680325" y="2955925"/>
            <a:ext cx="1463675" cy="1920875"/>
          </a:xfrm>
          <a:prstGeom prst="rect">
            <a:avLst/>
          </a:prstGeom>
          <a:noFill/>
          <a:ln w="9525">
            <a:noFill/>
            <a:miter lim="800000"/>
            <a:headEnd/>
            <a:tailEnd/>
          </a:ln>
          <a:effectLst/>
        </p:spPr>
        <p:txBody>
          <a:bodyPr>
            <a:spAutoFit/>
          </a:bodyPr>
          <a:lstStyle/>
          <a:p>
            <a:r>
              <a:rPr lang="en-US" sz="2000">
                <a:solidFill>
                  <a:srgbClr val="0066FF"/>
                </a:solidFill>
                <a:latin typeface="Arial" charset="0"/>
              </a:rPr>
              <a:t>The maximum value occurs at the vertex (30, 15).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3542"/>
                                        </p:tgtEl>
                                        <p:attrNameLst>
                                          <p:attrName>style.visibility</p:attrName>
                                        </p:attrNameLst>
                                      </p:cBhvr>
                                      <p:to>
                                        <p:strVal val="visible"/>
                                      </p:to>
                                    </p:set>
                                    <p:anim calcmode="lin" valueType="num">
                                      <p:cBhvr additive="base">
                                        <p:cTn id="7" dur="500" fill="hold"/>
                                        <p:tgtEl>
                                          <p:spTgt spid="63542"/>
                                        </p:tgtEl>
                                        <p:attrNameLst>
                                          <p:attrName>ppt_x</p:attrName>
                                        </p:attrNameLst>
                                      </p:cBhvr>
                                      <p:tavLst>
                                        <p:tav tm="0">
                                          <p:val>
                                            <p:strVal val="1+#ppt_w/2"/>
                                          </p:val>
                                        </p:tav>
                                        <p:tav tm="100000">
                                          <p:val>
                                            <p:strVal val="#ppt_x"/>
                                          </p:val>
                                        </p:tav>
                                      </p:tavLst>
                                    </p:anim>
                                    <p:anim calcmode="lin" valueType="num">
                                      <p:cBhvr additive="base">
                                        <p:cTn id="8" dur="500" fill="hold"/>
                                        <p:tgtEl>
                                          <p:spTgt spid="635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3541"/>
                                        </p:tgtEl>
                                        <p:attrNameLst>
                                          <p:attrName>style.visibility</p:attrName>
                                        </p:attrNameLst>
                                      </p:cBhvr>
                                      <p:to>
                                        <p:strVal val="visible"/>
                                      </p:to>
                                    </p:set>
                                    <p:anim calcmode="lin" valueType="num">
                                      <p:cBhvr>
                                        <p:cTn id="13" dur="500" fill="hold"/>
                                        <p:tgtEl>
                                          <p:spTgt spid="63541"/>
                                        </p:tgtEl>
                                        <p:attrNameLst>
                                          <p:attrName>ppt_w</p:attrName>
                                        </p:attrNameLst>
                                      </p:cBhvr>
                                      <p:tavLst>
                                        <p:tav tm="0">
                                          <p:val>
                                            <p:fltVal val="0"/>
                                          </p:val>
                                        </p:tav>
                                        <p:tav tm="100000">
                                          <p:val>
                                            <p:strVal val="#ppt_w"/>
                                          </p:val>
                                        </p:tav>
                                      </p:tavLst>
                                    </p:anim>
                                    <p:anim calcmode="lin" valueType="num">
                                      <p:cBhvr>
                                        <p:cTn id="14" dur="500" fill="hold"/>
                                        <p:tgtEl>
                                          <p:spTgt spid="635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41" grpId="0"/>
      <p:bldP spid="6354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TotalTime>
  <Words>1316</Words>
  <Application>Microsoft Office PowerPoint</Application>
  <PresentationFormat>On-screen Show (4:3)</PresentationFormat>
  <Paragraphs>165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3.4 Review of Linear Programming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3.4 Review of Linear Programming</dc:title>
  <dc:creator>admin</dc:creator>
  <cp:lastModifiedBy>admin</cp:lastModifiedBy>
  <cp:revision>3</cp:revision>
  <dcterms:created xsi:type="dcterms:W3CDTF">2011-12-18T05:49:42Z</dcterms:created>
  <dcterms:modified xsi:type="dcterms:W3CDTF">2011-12-19T05:35:21Z</dcterms:modified>
</cp:coreProperties>
</file>