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56" r:id="rId2"/>
    <p:sldId id="259" r:id="rId3"/>
    <p:sldId id="260" r:id="rId4"/>
    <p:sldId id="263" r:id="rId5"/>
    <p:sldId id="265" r:id="rId6"/>
    <p:sldId id="267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D62A6-1410-4E3F-80EC-230EC0A771AD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7FB3-0360-4A08-B9B9-CF313D72B39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42CAFA-BBE2-46EC-A985-2A6F1FA6F638}" type="datetimeFigureOut">
              <a:rPr lang="en-US" smtClean="0"/>
              <a:pPr/>
              <a:t>9/9/2011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FA2D4F-6C94-4BCD-9B19-E0FC2FA3F64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1414"/>
            <a:ext cx="6172200" cy="1894362"/>
          </a:xfrm>
        </p:spPr>
        <p:txBody>
          <a:bodyPr>
            <a:normAutofit/>
          </a:bodyPr>
          <a:lstStyle/>
          <a:p>
            <a:r>
              <a:rPr lang="en-CA" b="1" i="1" u="sng" dirty="0"/>
              <a:t>3.2 Graphs of Functions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 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62184" y="465578"/>
            <a:ext cx="5753088" cy="107968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Question?</a:t>
            </a:r>
            <a:endParaRPr kumimoji="0" lang="en-CA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62184" y="1791140"/>
            <a:ext cx="5753088" cy="24606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purpose of some graphs?</a:t>
            </a: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62184" y="1587404"/>
            <a:ext cx="6681782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Functions Defined by Graphs</a:t>
            </a:r>
            <a:endParaRPr kumimoji="0" lang="en-CA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62184" y="2912966"/>
            <a:ext cx="6681782" cy="2016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purpose for some graphs is to define functions: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point 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CA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x,y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on the graph of 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then 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output produced by the input 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</a:t>
            </a:r>
            <a:r>
              <a:rPr kumimoji="0" lang="en-CA" sz="18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f(x))</a:t>
            </a:r>
            <a:r>
              <a:rPr kumimoji="0" lang="en-CA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2400" dirty="0" smtClean="0"/>
              <a:t>3.2 </a:t>
            </a:r>
            <a:r>
              <a:rPr lang="en-CA" sz="2400" dirty="0" err="1" smtClean="0"/>
              <a:t>Hmwr</a:t>
            </a:r>
            <a:r>
              <a:rPr lang="en-CA" sz="2400" dirty="0" smtClean="0"/>
              <a:t>: 1-17 all (already assigned)</a:t>
            </a:r>
            <a:br>
              <a:rPr lang="en-CA" sz="2400" dirty="0" smtClean="0"/>
            </a:br>
            <a:r>
              <a:rPr lang="en-CA" sz="2400" dirty="0" smtClean="0"/>
              <a:t>New </a:t>
            </a:r>
            <a:r>
              <a:rPr lang="en-CA" sz="2400" dirty="0" err="1" smtClean="0"/>
              <a:t>Hmwr</a:t>
            </a:r>
            <a:r>
              <a:rPr lang="en-CA" sz="2400" dirty="0" smtClean="0"/>
              <a:t> (Need a graphing cal for 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5 </a:t>
            </a:r>
            <a:r>
              <a:rPr lang="en-CA" sz="2400" dirty="0" err="1" smtClean="0"/>
              <a:t>qus</a:t>
            </a:r>
            <a:r>
              <a:rPr lang="en-CA" sz="2400" smtClean="0"/>
              <a:t>)</a:t>
            </a:r>
            <a:br>
              <a:rPr lang="en-CA" sz="2400" smtClean="0"/>
            </a:br>
            <a:r>
              <a:rPr lang="en-CA" sz="2400" smtClean="0"/>
              <a:t>23</a:t>
            </a:r>
            <a:r>
              <a:rPr lang="en-CA" sz="2400" dirty="0" smtClean="0"/>
              <a:t>, 29, 31, </a:t>
            </a:r>
            <a:r>
              <a:rPr lang="en-CA" sz="2400" smtClean="0"/>
              <a:t>33, 37</a:t>
            </a:r>
            <a:r>
              <a:rPr lang="en-CA" sz="2400" dirty="0" smtClean="0"/>
              <a:t>, 41-53all, 60, 61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72518" cy="43971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000" dirty="0" smtClean="0"/>
              <a:t>Example 1: A function defined by a graph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en-CA" sz="2000" dirty="0" smtClean="0"/>
              <a:t>Determine the following </a:t>
            </a:r>
          </a:p>
          <a:p>
            <a:r>
              <a:rPr lang="en-CA" sz="2000" dirty="0" smtClean="0"/>
              <a:t>A. </a:t>
            </a:r>
            <a:r>
              <a:rPr lang="en-CA" sz="2000" i="1" dirty="0" smtClean="0"/>
              <a:t>f(0</a:t>
            </a:r>
            <a:r>
              <a:rPr lang="en-CA" sz="2000" dirty="0" smtClean="0"/>
              <a:t>)			B. </a:t>
            </a:r>
            <a:r>
              <a:rPr lang="en-CA" sz="2000" i="1" dirty="0" smtClean="0"/>
              <a:t>f(3)	</a:t>
            </a:r>
          </a:p>
          <a:p>
            <a:endParaRPr lang="en-CA" sz="2000" i="1" dirty="0" smtClean="0"/>
          </a:p>
          <a:p>
            <a:endParaRPr lang="en-CA" sz="2000" i="1" dirty="0" smtClean="0"/>
          </a:p>
          <a:p>
            <a:r>
              <a:rPr lang="en-CA" sz="2000" i="1" dirty="0" smtClean="0"/>
              <a:t>C. </a:t>
            </a:r>
            <a:r>
              <a:rPr lang="en-CA" sz="2000" dirty="0" smtClean="0"/>
              <a:t>The domain of </a:t>
            </a:r>
            <a:r>
              <a:rPr lang="en-CA" sz="2000" i="1" dirty="0" smtClean="0"/>
              <a:t>f</a:t>
            </a:r>
            <a:r>
              <a:rPr lang="en-CA" sz="2000" dirty="0" smtClean="0"/>
              <a:t> 	D. The range of </a:t>
            </a:r>
            <a:r>
              <a:rPr lang="en-CA" sz="2000" i="1" dirty="0" smtClean="0"/>
              <a:t>f</a:t>
            </a:r>
            <a:endParaRPr lang="en-CA" sz="2000" dirty="0"/>
          </a:p>
        </p:txBody>
      </p:sp>
      <p:pic>
        <p:nvPicPr>
          <p:cNvPr id="6" name="Picture 5" descr="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143248"/>
            <a:ext cx="3643338" cy="3572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58204" cy="654032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 Vertical Line Test: Sound Familiar?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54008"/>
            <a:ext cx="8472518" cy="4873752"/>
          </a:xfrm>
        </p:spPr>
        <p:txBody>
          <a:bodyPr>
            <a:normAutofit/>
          </a:bodyPr>
          <a:lstStyle/>
          <a:p>
            <a:r>
              <a:rPr lang="en-CA" sz="1800" dirty="0" smtClean="0"/>
              <a:t>Firstly, what is the equation of a vertical line?</a:t>
            </a:r>
          </a:p>
          <a:p>
            <a:r>
              <a:rPr lang="en-CA" sz="1800" dirty="0" smtClean="0"/>
              <a:t>Test: By drawing a vertical line though a graph we will be able to determine if the graph represents a function.</a:t>
            </a:r>
          </a:p>
          <a:p>
            <a:r>
              <a:rPr lang="en-CA" sz="1800" dirty="0" smtClean="0"/>
              <a:t>How so?</a:t>
            </a:r>
          </a:p>
          <a:p>
            <a:endParaRPr lang="en-CA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214554"/>
            <a:ext cx="7467600" cy="4286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Vertical Line Test</a:t>
            </a:r>
            <a:endParaRPr kumimoji="0" lang="en-CA" sz="1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14620"/>
            <a:ext cx="7467600" cy="40719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Graph represents a function if and only if no vertical line intersects the graph more than once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2: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002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99" y="3598758"/>
            <a:ext cx="6833517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043890" cy="84615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Analyzing Graphs:</a:t>
            </a:r>
            <a:br>
              <a:rPr lang="en-CA" sz="2400" dirty="0" smtClean="0"/>
            </a:br>
            <a:r>
              <a:rPr lang="en-CA" sz="2400" dirty="0" smtClean="0"/>
              <a:t>What are the most important parts of a graph?</a:t>
            </a:r>
            <a:endParaRPr lang="en-C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x- and y-intercepts</a:t>
            </a:r>
          </a:p>
          <a:p>
            <a:r>
              <a:rPr lang="en-CA" dirty="0" smtClean="0"/>
              <a:t>Intervals of increase or decrease </a:t>
            </a:r>
          </a:p>
          <a:p>
            <a:r>
              <a:rPr lang="en-CA" dirty="0" smtClean="0"/>
              <a:t>local maxima and minima</a:t>
            </a:r>
          </a:p>
          <a:p>
            <a:r>
              <a:rPr lang="en-CA" dirty="0" smtClean="0"/>
              <a:t>Intervals of concavity (concave up or down)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3495878" cy="351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5604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Increasing And Decreasing Functions</a:t>
            </a:r>
            <a:endParaRPr lang="en-CA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57126" y="3357562"/>
            <a:ext cx="8786874" cy="714380"/>
          </a:xfrm>
        </p:spPr>
        <p:txBody>
          <a:bodyPr>
            <a:normAutofit/>
          </a:bodyPr>
          <a:lstStyle/>
          <a:p>
            <a:r>
              <a:rPr lang="en-CA" sz="1800" dirty="0" smtClean="0"/>
              <a:t>Graph is always rising, falling, or constant as you move from left to right along the x-axis.</a:t>
            </a:r>
          </a:p>
        </p:txBody>
      </p:sp>
      <p:pic>
        <p:nvPicPr>
          <p:cNvPr id="7" name="Picture 6" descr="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85794"/>
            <a:ext cx="9144000" cy="257176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0034" y="4071966"/>
            <a:ext cx="2143140" cy="5000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3:</a:t>
            </a:r>
            <a:endParaRPr kumimoji="0" lang="en-CA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8596" y="4786346"/>
            <a:ext cx="7467600" cy="20716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what intervals is the function 			increasing, decreasing, or constant?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74126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071966"/>
            <a:ext cx="1928826" cy="642942"/>
          </a:xfrm>
          <a:prstGeom prst="rect">
            <a:avLst/>
          </a:prstGeom>
          <a:noFill/>
        </p:spPr>
      </p:pic>
      <p:pic>
        <p:nvPicPr>
          <p:cNvPr id="13" name="Picture 12" descr="0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4209849"/>
            <a:ext cx="3143272" cy="2648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2043098" cy="48896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sz="2000" dirty="0" smtClean="0"/>
              <a:t>Local Maxima 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6234" y="555512"/>
            <a:ext cx="7467600" cy="4873752"/>
          </a:xfrm>
        </p:spPr>
        <p:txBody>
          <a:bodyPr>
            <a:normAutofit/>
          </a:bodyPr>
          <a:lstStyle/>
          <a:p>
            <a:r>
              <a:rPr lang="en-CA" sz="2000" dirty="0" smtClean="0"/>
              <a:t>A function </a:t>
            </a:r>
            <a:r>
              <a:rPr lang="en-CA" sz="2000" i="1" dirty="0" smtClean="0"/>
              <a:t>f</a:t>
            </a:r>
            <a:r>
              <a:rPr lang="en-CA" sz="2000" dirty="0" smtClean="0"/>
              <a:t> has a local maximum at </a:t>
            </a:r>
            <a:r>
              <a:rPr lang="en-CA" sz="2000" i="1" dirty="0" smtClean="0"/>
              <a:t>x = c</a:t>
            </a:r>
          </a:p>
          <a:p>
            <a:pPr>
              <a:buNone/>
            </a:pPr>
            <a:r>
              <a:rPr lang="en-CA" sz="2000" dirty="0" smtClean="0"/>
              <a:t> if the graph has a peak at the point ( </a:t>
            </a:r>
            <a:r>
              <a:rPr lang="en-CA" sz="2000" i="1" dirty="0" smtClean="0"/>
              <a:t>c, f(c) )</a:t>
            </a:r>
          </a:p>
          <a:p>
            <a:pPr>
              <a:buNone/>
            </a:pPr>
            <a:endParaRPr lang="en-CA" sz="2000" i="1" dirty="0" smtClean="0"/>
          </a:p>
          <a:p>
            <a:pPr>
              <a:buNone/>
            </a:pPr>
            <a:endParaRPr lang="en-CA" sz="2000" i="1" dirty="0" smtClean="0"/>
          </a:p>
          <a:p>
            <a:r>
              <a:rPr lang="en-CA" sz="2000" i="1" dirty="0" smtClean="0"/>
              <a:t>Conclusion?</a:t>
            </a:r>
          </a:p>
          <a:p>
            <a:r>
              <a:rPr lang="en-CA" sz="2000" i="1" dirty="0" smtClean="0"/>
              <a:t>f(x)≤f(c) for all x near c. (English translation please)</a:t>
            </a:r>
          </a:p>
          <a:p>
            <a:endParaRPr lang="en-CA" sz="2000" dirty="0"/>
          </a:p>
        </p:txBody>
      </p:sp>
      <p:pic>
        <p:nvPicPr>
          <p:cNvPr id="4" name="Picture 3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0"/>
            <a:ext cx="2643206" cy="260699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857496"/>
            <a:ext cx="1971660" cy="5000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Local Minima</a:t>
            </a:r>
            <a:endParaRPr kumimoji="0" lang="en-CA" sz="2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3429000"/>
            <a:ext cx="7467600" cy="243685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function </a:t>
            </a:r>
            <a:r>
              <a:rPr kumimoji="0" lang="en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a local minimum at </a:t>
            </a:r>
            <a:r>
              <a:rPr kumimoji="0" lang="en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d</a:t>
            </a: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graph has a valley at the point ( </a:t>
            </a:r>
            <a:r>
              <a:rPr kumimoji="0" lang="en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d, f(d)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f(x)≥f(d) for all x near d. (*Calculus connection)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000504"/>
            <a:ext cx="2714644" cy="2545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58"/>
          </a:xfrm>
        </p:spPr>
        <p:txBody>
          <a:bodyPr/>
          <a:lstStyle/>
          <a:p>
            <a:r>
              <a:rPr lang="en-CA" sz="2000" dirty="0" smtClean="0"/>
              <a:t>Concavity and Inflection Points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25472"/>
            <a:ext cx="7467600" cy="5603924"/>
          </a:xfrm>
        </p:spPr>
        <p:txBody>
          <a:bodyPr>
            <a:normAutofit/>
          </a:bodyPr>
          <a:lstStyle/>
          <a:p>
            <a:r>
              <a:rPr lang="en-CA" sz="2000" dirty="0" smtClean="0"/>
              <a:t>Concavity describes the way a curve bends. </a:t>
            </a:r>
          </a:p>
          <a:p>
            <a:r>
              <a:rPr lang="en-CA" sz="2000" dirty="0" smtClean="0"/>
              <a:t>Concave up or concave down? Test:</a:t>
            </a:r>
          </a:p>
          <a:p>
            <a:pPr>
              <a:buNone/>
            </a:pPr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endParaRPr lang="en-CA" sz="2000" dirty="0" smtClean="0"/>
          </a:p>
          <a:p>
            <a:r>
              <a:rPr lang="en-CA" sz="2000" dirty="0" smtClean="0"/>
              <a:t>What is the purpose of the inflection point?</a:t>
            </a:r>
          </a:p>
          <a:p>
            <a:r>
              <a:rPr lang="en-CA" sz="2000" dirty="0" smtClean="0"/>
              <a:t>To determine the intervals between the different types of concavity </a:t>
            </a:r>
            <a:endParaRPr lang="en-CA" sz="2000" dirty="0"/>
          </a:p>
        </p:txBody>
      </p:sp>
      <p:pic>
        <p:nvPicPr>
          <p:cNvPr id="4" name="Picture 3" descr="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7992914" cy="2917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01080" cy="5604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4: Graphing a Piecewise-defined Functions</a:t>
            </a:r>
            <a:endParaRPr lang="en-C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45815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29622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143116"/>
            <a:ext cx="28670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876675"/>
            <a:ext cx="28670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5143536" cy="58259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CA" sz="2400" dirty="0" smtClean="0"/>
              <a:t>Ex5: The Absolute-Value Function</a:t>
            </a:r>
            <a:endParaRPr lang="en-CA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231425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29256" y="0"/>
            <a:ext cx="3714744" cy="355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2844" y="3571876"/>
            <a:ext cx="5357850" cy="5825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Ex6: The Greatest Integer</a:t>
            </a:r>
            <a:r>
              <a:rPr kumimoji="0" lang="en-CA" sz="24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Function</a:t>
            </a:r>
            <a:endParaRPr kumimoji="0" lang="en-CA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3" y="3344849"/>
            <a:ext cx="3571868" cy="351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357694"/>
            <a:ext cx="4972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284</TotalTime>
  <Words>357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3.2 Graphs of Functions   </vt:lpstr>
      <vt:lpstr>Example 1: A function defined by a graph</vt:lpstr>
      <vt:lpstr>The Vertical Line Test: Sound Familiar?</vt:lpstr>
      <vt:lpstr>Analyzing Graphs: What are the most important parts of a graph?</vt:lpstr>
      <vt:lpstr>Increasing And Decreasing Functions</vt:lpstr>
      <vt:lpstr>Local Maxima </vt:lpstr>
      <vt:lpstr>Concavity and Inflection Points</vt:lpstr>
      <vt:lpstr>Example 4: Graphing a Piecewise-defined Functions</vt:lpstr>
      <vt:lpstr>Ex5: The Absolute-Value Function</vt:lpstr>
      <vt:lpstr>3.2 Hmwr: 1-17 all (already assigned) New Hmwr (Need a graphing cal for 1st 5 qus) 23, 29, 31, 33, 37, 41-53all, 60,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Graphs of Functions</dc:title>
  <dc:creator>admin</dc:creator>
  <cp:lastModifiedBy>admin</cp:lastModifiedBy>
  <cp:revision>48</cp:revision>
  <dcterms:created xsi:type="dcterms:W3CDTF">2010-11-14T08:30:18Z</dcterms:created>
  <dcterms:modified xsi:type="dcterms:W3CDTF">2011-09-09T04:29:27Z</dcterms:modified>
</cp:coreProperties>
</file>