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6A797-AA0B-4F76-9127-CA9CF2202A23}" type="datetimeFigureOut">
              <a:rPr lang="en-CA" smtClean="0"/>
              <a:t>14/11/2011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14FC9-1D09-4828-B1C6-5B275A627BE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2707DC-E6AA-4B33-A497-52081EA6F46E}" type="slidenum">
              <a:rPr lang="en-US"/>
              <a:pPr/>
              <a:t>1</a:t>
            </a:fld>
            <a:endParaRPr lang="en-US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B6896-8A8B-47E6-A753-9F84CB6E2B96}" type="slidenum">
              <a:rPr lang="en-US"/>
              <a:pPr/>
              <a:t>2</a:t>
            </a:fld>
            <a:endParaRPr 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F5B03-F19A-449B-8860-811ECB91AB63}" type="slidenum">
              <a:rPr lang="en-US"/>
              <a:pPr/>
              <a:t>3</a:t>
            </a:fld>
            <a:endParaRPr lang="en-US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0C4-EB57-4569-A7CC-53C2F676E0C8}" type="datetimeFigureOut">
              <a:rPr lang="en-CA" smtClean="0"/>
              <a:t>14/11/2011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D7C5-4875-4024-85BE-66F34CFCFA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0C4-EB57-4569-A7CC-53C2F676E0C8}" type="datetimeFigureOut">
              <a:rPr lang="en-CA" smtClean="0"/>
              <a:t>14/11/2011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D7C5-4875-4024-85BE-66F34CFCFA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0C4-EB57-4569-A7CC-53C2F676E0C8}" type="datetimeFigureOut">
              <a:rPr lang="en-CA" smtClean="0"/>
              <a:t>14/11/2011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D7C5-4875-4024-85BE-66F34CFCFA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0C4-EB57-4569-A7CC-53C2F676E0C8}" type="datetimeFigureOut">
              <a:rPr lang="en-CA" smtClean="0"/>
              <a:t>14/11/2011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D7C5-4875-4024-85BE-66F34CFCFA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0C4-EB57-4569-A7CC-53C2F676E0C8}" type="datetimeFigureOut">
              <a:rPr lang="en-CA" smtClean="0"/>
              <a:t>14/11/2011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D7C5-4875-4024-85BE-66F34CFCFA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0C4-EB57-4569-A7CC-53C2F676E0C8}" type="datetimeFigureOut">
              <a:rPr lang="en-CA" smtClean="0"/>
              <a:t>14/11/2011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D7C5-4875-4024-85BE-66F34CFCFA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0C4-EB57-4569-A7CC-53C2F676E0C8}" type="datetimeFigureOut">
              <a:rPr lang="en-CA" smtClean="0"/>
              <a:t>14/11/2011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D7C5-4875-4024-85BE-66F34CFCFA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0C4-EB57-4569-A7CC-53C2F676E0C8}" type="datetimeFigureOut">
              <a:rPr lang="en-CA" smtClean="0"/>
              <a:t>14/11/2011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D7C5-4875-4024-85BE-66F34CFCFA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0C4-EB57-4569-A7CC-53C2F676E0C8}" type="datetimeFigureOut">
              <a:rPr lang="en-CA" smtClean="0"/>
              <a:t>14/11/2011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D7C5-4875-4024-85BE-66F34CFCFA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0C4-EB57-4569-A7CC-53C2F676E0C8}" type="datetimeFigureOut">
              <a:rPr lang="en-CA" smtClean="0"/>
              <a:t>14/11/2011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D7C5-4875-4024-85BE-66F34CFCFA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0C4-EB57-4569-A7CC-53C2F676E0C8}" type="datetimeFigureOut">
              <a:rPr lang="en-CA" smtClean="0"/>
              <a:t>14/11/2011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D7C5-4875-4024-85BE-66F34CFCFA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7E0C4-EB57-4569-A7CC-53C2F676E0C8}" type="datetimeFigureOut">
              <a:rPr lang="en-CA" smtClean="0"/>
              <a:t>14/11/2011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D7C5-4875-4024-85BE-66F34CFCFAF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76200" y="1524000"/>
            <a:ext cx="937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Use elimination to solve the system of equations.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2B: Solving Linear Systems by Elimination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895600" y="2001838"/>
            <a:ext cx="2774950" cy="1004887"/>
            <a:chOff x="1824" y="1165"/>
            <a:chExt cx="1748" cy="633"/>
          </a:xfrm>
        </p:grpSpPr>
        <p:sp>
          <p:nvSpPr>
            <p:cNvPr id="64518" name="AutoShape 6"/>
            <p:cNvSpPr>
              <a:spLocks/>
            </p:cNvSpPr>
            <p:nvPr/>
          </p:nvSpPr>
          <p:spPr bwMode="auto">
            <a:xfrm>
              <a:off x="1824" y="1200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4519" name="Text Box 7"/>
            <p:cNvSpPr txBox="1">
              <a:spLocks noChangeArrowheads="1"/>
            </p:cNvSpPr>
            <p:nvPr/>
          </p:nvSpPr>
          <p:spPr bwMode="auto">
            <a:xfrm>
              <a:off x="1920" y="1165"/>
              <a:ext cx="16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  <a:r>
                <a:rPr lang="en-US" b="1" i="1"/>
                <a:t>x</a:t>
              </a:r>
              <a:r>
                <a:rPr lang="en-US" b="1"/>
                <a:t> + 5</a:t>
              </a:r>
              <a:r>
                <a:rPr lang="en-US" b="1" i="1"/>
                <a:t>y</a:t>
              </a:r>
              <a:r>
                <a:rPr lang="en-US" b="1"/>
                <a:t> = </a:t>
              </a:r>
              <a:r>
                <a:rPr lang="en-US" b="1">
                  <a:cs typeface="Arial" charset="0"/>
                </a:rPr>
                <a:t>–16</a:t>
              </a:r>
            </a:p>
          </p:txBody>
        </p:sp>
        <p:sp>
          <p:nvSpPr>
            <p:cNvPr id="64520" name="Text Box 8"/>
            <p:cNvSpPr txBox="1">
              <a:spLocks noChangeArrowheads="1"/>
            </p:cNvSpPr>
            <p:nvPr/>
          </p:nvSpPr>
          <p:spPr bwMode="auto">
            <a:xfrm>
              <a:off x="1900" y="1510"/>
              <a:ext cx="15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  <a:r>
                <a:rPr lang="en-US" b="1" i="1"/>
                <a:t>x</a:t>
              </a:r>
              <a:r>
                <a:rPr lang="en-US" b="1"/>
                <a:t> </a:t>
              </a:r>
              <a:r>
                <a:rPr lang="en-US" b="1">
                  <a:cs typeface="Arial" charset="0"/>
                </a:rPr>
                <a:t>+ 3</a:t>
              </a:r>
              <a:r>
                <a:rPr lang="en-US" b="1" i="1">
                  <a:cs typeface="Arial" charset="0"/>
                </a:rPr>
                <a:t>y</a:t>
              </a:r>
              <a:r>
                <a:rPr lang="en-US" b="1">
                  <a:cs typeface="Arial" charset="0"/>
                </a:rPr>
                <a:t> = –9</a:t>
              </a:r>
            </a:p>
          </p:txBody>
        </p:sp>
      </p:grp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381000" y="315595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Step 1 </a:t>
            </a:r>
            <a:r>
              <a:rPr lang="en-US"/>
              <a:t>To eliminate </a:t>
            </a:r>
            <a:r>
              <a:rPr lang="en-US" i="1"/>
              <a:t>x</a:t>
            </a:r>
            <a:r>
              <a:rPr lang="en-US"/>
              <a:t>, multiply both sides of the first equation by 2 and both sides of the second equation by –3.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6248400" y="4860925"/>
            <a:ext cx="2628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solidFill>
                  <a:srgbClr val="3333FF"/>
                </a:solidFill>
                <a:latin typeface="Arial" charset="0"/>
              </a:rPr>
              <a:t>Add the equations.</a:t>
            </a:r>
            <a:endParaRPr lang="en-US" sz="2000" i="1"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6210300" y="5775325"/>
            <a:ext cx="293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solidFill>
                  <a:srgbClr val="3333FF"/>
                </a:solidFill>
                <a:latin typeface="Arial" charset="0"/>
              </a:rPr>
              <a:t>First part of the solution</a:t>
            </a:r>
            <a:endParaRPr lang="en-US" sz="2000" i="1"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4702175" y="5715000"/>
            <a:ext cx="119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cs typeface="Arial" charset="0"/>
              </a:rPr>
              <a:t>y</a:t>
            </a:r>
            <a:r>
              <a:rPr lang="en-US">
                <a:latin typeface="Arial" charset="0"/>
                <a:cs typeface="Arial" charset="0"/>
              </a:rPr>
              <a:t> =   –5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73050" y="4640263"/>
            <a:ext cx="5746750" cy="998537"/>
            <a:chOff x="172" y="2827"/>
            <a:chExt cx="3620" cy="629"/>
          </a:xfrm>
        </p:grpSpPr>
        <p:sp>
          <p:nvSpPr>
            <p:cNvPr id="64543" name="Line 31"/>
            <p:cNvSpPr>
              <a:spLocks noChangeShapeType="1"/>
            </p:cNvSpPr>
            <p:nvPr/>
          </p:nvSpPr>
          <p:spPr bwMode="auto">
            <a:xfrm>
              <a:off x="2208" y="345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172" y="2827"/>
              <a:ext cx="3569" cy="581"/>
              <a:chOff x="172" y="2640"/>
              <a:chExt cx="3569" cy="581"/>
            </a:xfrm>
          </p:grpSpPr>
          <p:sp>
            <p:nvSpPr>
              <p:cNvPr id="64536" name="Text Box 24"/>
              <p:cNvSpPr txBox="1">
                <a:spLocks noChangeArrowheads="1"/>
              </p:cNvSpPr>
              <p:nvPr/>
            </p:nvSpPr>
            <p:spPr bwMode="auto">
              <a:xfrm>
                <a:off x="288" y="2651"/>
                <a:ext cx="174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2</a:t>
                </a:r>
                <a:r>
                  <a:rPr lang="en-US">
                    <a:latin typeface="Arial" charset="0"/>
                  </a:rPr>
                  <a:t>(3</a:t>
                </a:r>
                <a:r>
                  <a:rPr lang="en-US" i="1">
                    <a:latin typeface="Arial" charset="0"/>
                  </a:rPr>
                  <a:t>x</a:t>
                </a:r>
                <a:r>
                  <a:rPr lang="en-US">
                    <a:latin typeface="Arial" charset="0"/>
                  </a:rPr>
                  <a:t> + 5</a:t>
                </a:r>
                <a:r>
                  <a:rPr lang="en-US" i="1">
                    <a:latin typeface="Arial" charset="0"/>
                  </a:rPr>
                  <a:t>y</a:t>
                </a:r>
                <a:r>
                  <a:rPr lang="en-US">
                    <a:latin typeface="Arial" charset="0"/>
                  </a:rPr>
                  <a:t>) = </a:t>
                </a: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2</a:t>
                </a:r>
                <a:r>
                  <a:rPr lang="en-US">
                    <a:latin typeface="Arial" charset="0"/>
                  </a:rPr>
                  <a:t>(</a:t>
                </a:r>
                <a:r>
                  <a:rPr lang="en-US">
                    <a:latin typeface="Arial" charset="0"/>
                    <a:cs typeface="Arial" charset="0"/>
                  </a:rPr>
                  <a:t>–16)</a:t>
                </a:r>
              </a:p>
            </p:txBody>
          </p:sp>
          <p:sp>
            <p:nvSpPr>
              <p:cNvPr id="64537" name="Text Box 25"/>
              <p:cNvSpPr txBox="1">
                <a:spLocks noChangeArrowheads="1"/>
              </p:cNvSpPr>
              <p:nvPr/>
            </p:nvSpPr>
            <p:spPr bwMode="auto">
              <a:xfrm>
                <a:off x="172" y="2933"/>
                <a:ext cx="18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–3</a:t>
                </a:r>
                <a:r>
                  <a:rPr lang="en-US">
                    <a:latin typeface="Arial" charset="0"/>
                  </a:rPr>
                  <a:t>(2</a:t>
                </a:r>
                <a:r>
                  <a:rPr lang="en-US" i="1">
                    <a:latin typeface="Arial" charset="0"/>
                  </a:rPr>
                  <a:t>x</a:t>
                </a:r>
                <a:r>
                  <a:rPr lang="en-US">
                    <a:latin typeface="Arial" charset="0"/>
                  </a:rPr>
                  <a:t> + 3</a:t>
                </a:r>
                <a:r>
                  <a:rPr lang="en-US" i="1">
                    <a:latin typeface="Arial" charset="0"/>
                  </a:rPr>
                  <a:t>y</a:t>
                </a:r>
                <a:r>
                  <a:rPr lang="en-US">
                    <a:latin typeface="Arial" charset="0"/>
                  </a:rPr>
                  <a:t>) = </a:t>
                </a: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–3</a:t>
                </a:r>
                <a:r>
                  <a:rPr lang="en-US">
                    <a:latin typeface="Arial" charset="0"/>
                  </a:rPr>
                  <a:t>(</a:t>
                </a:r>
                <a:r>
                  <a:rPr lang="en-US">
                    <a:latin typeface="Arial" charset="0"/>
                    <a:cs typeface="Arial" charset="0"/>
                  </a:rPr>
                  <a:t>–9)</a:t>
                </a:r>
              </a:p>
            </p:txBody>
          </p:sp>
          <p:sp>
            <p:nvSpPr>
              <p:cNvPr id="64538" name="Text Box 26"/>
              <p:cNvSpPr txBox="1">
                <a:spLocks noChangeArrowheads="1"/>
              </p:cNvSpPr>
              <p:nvPr/>
            </p:nvSpPr>
            <p:spPr bwMode="auto">
              <a:xfrm>
                <a:off x="2352" y="2640"/>
                <a:ext cx="138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6</a:t>
                </a:r>
                <a:r>
                  <a:rPr lang="en-US" i="1">
                    <a:solidFill>
                      <a:srgbClr val="FF0000"/>
                    </a:solidFill>
                    <a:latin typeface="Arial" charset="0"/>
                  </a:rPr>
                  <a:t>x</a:t>
                </a:r>
                <a:r>
                  <a:rPr lang="en-US">
                    <a:latin typeface="Arial" charset="0"/>
                  </a:rPr>
                  <a:t> + 10</a:t>
                </a:r>
                <a:r>
                  <a:rPr lang="en-US" i="1">
                    <a:latin typeface="Arial" charset="0"/>
                  </a:rPr>
                  <a:t>y</a:t>
                </a:r>
                <a:r>
                  <a:rPr lang="en-US">
                    <a:latin typeface="Arial" charset="0"/>
                  </a:rPr>
                  <a:t> = </a:t>
                </a:r>
                <a:r>
                  <a:rPr lang="en-US">
                    <a:latin typeface="Arial" charset="0"/>
                    <a:cs typeface="Arial" charset="0"/>
                  </a:rPr>
                  <a:t>–32</a:t>
                </a:r>
              </a:p>
            </p:txBody>
          </p:sp>
          <p:sp>
            <p:nvSpPr>
              <p:cNvPr id="64541" name="Text Box 29"/>
              <p:cNvSpPr txBox="1">
                <a:spLocks noChangeArrowheads="1"/>
              </p:cNvSpPr>
              <p:nvPr/>
            </p:nvSpPr>
            <p:spPr bwMode="auto">
              <a:xfrm>
                <a:off x="2255" y="2933"/>
                <a:ext cx="148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–6</a:t>
                </a:r>
                <a:r>
                  <a:rPr lang="en-US" i="1">
                    <a:solidFill>
                      <a:srgbClr val="FF0000"/>
                    </a:solidFill>
                    <a:latin typeface="Arial" charset="0"/>
                  </a:rPr>
                  <a:t>x</a:t>
                </a:r>
                <a:r>
                  <a:rPr lang="en-US">
                    <a:latin typeface="Arial" charset="0"/>
                  </a:rPr>
                  <a:t> –  9</a:t>
                </a:r>
                <a:r>
                  <a:rPr lang="en-US" i="1">
                    <a:latin typeface="Arial" charset="0"/>
                  </a:rPr>
                  <a:t>y</a:t>
                </a:r>
                <a:r>
                  <a:rPr lang="en-US">
                    <a:latin typeface="Arial" charset="0"/>
                  </a:rPr>
                  <a:t>  =   </a:t>
                </a:r>
                <a:r>
                  <a:rPr lang="en-US">
                    <a:latin typeface="Arial" charset="0"/>
                    <a:cs typeface="Arial" charset="0"/>
                  </a:rPr>
                  <a:t>27</a:t>
                </a:r>
              </a:p>
            </p:txBody>
          </p:sp>
          <p:sp>
            <p:nvSpPr>
              <p:cNvPr id="64544" name="Line 32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/>
      <p:bldP spid="64530" grpId="0"/>
      <p:bldP spid="64531" grpId="0"/>
      <p:bldP spid="645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2B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276600" y="3763963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Second part of the solution</a:t>
            </a:r>
            <a:endParaRPr lang="en-US" i="1">
              <a:latin typeface="Arial" charset="0"/>
              <a:cs typeface="Arial" charset="0"/>
              <a:sym typeface="Symbol" pitchFamily="18" charset="2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85800" y="2574925"/>
            <a:ext cx="2420938" cy="1676400"/>
            <a:chOff x="432" y="2544"/>
            <a:chExt cx="1525" cy="1056"/>
          </a:xfrm>
        </p:grpSpPr>
        <p:sp>
          <p:nvSpPr>
            <p:cNvPr id="72716" name="Text Box 12"/>
            <p:cNvSpPr txBox="1">
              <a:spLocks noChangeArrowheads="1"/>
            </p:cNvSpPr>
            <p:nvPr/>
          </p:nvSpPr>
          <p:spPr bwMode="auto">
            <a:xfrm>
              <a:off x="432" y="2544"/>
              <a:ext cx="15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3</a:t>
              </a:r>
              <a:r>
                <a:rPr lang="en-US" i="1">
                  <a:latin typeface="Arial" charset="0"/>
                </a:rPr>
                <a:t>x</a:t>
              </a:r>
              <a:r>
                <a:rPr lang="en-US">
                  <a:latin typeface="Arial" charset="0"/>
                </a:rPr>
                <a:t> + 5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(</a:t>
              </a:r>
              <a:r>
                <a:rPr lang="en-US">
                  <a:solidFill>
                    <a:srgbClr val="FF0000"/>
                  </a:solidFill>
                  <a:latin typeface="Arial" charset="0"/>
                  <a:cs typeface="Arial" charset="0"/>
                </a:rPr>
                <a:t>–5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)</a:t>
              </a:r>
              <a:r>
                <a:rPr lang="en-US">
                  <a:latin typeface="Arial" charset="0"/>
                </a:rPr>
                <a:t> = </a:t>
              </a:r>
              <a:r>
                <a:rPr lang="en-US">
                  <a:latin typeface="Arial" charset="0"/>
                  <a:cs typeface="Arial" charset="0"/>
                </a:rPr>
                <a:t>–16</a:t>
              </a:r>
            </a:p>
          </p:txBody>
        </p:sp>
        <p:sp>
          <p:nvSpPr>
            <p:cNvPr id="72717" name="Text Box 13"/>
            <p:cNvSpPr txBox="1">
              <a:spLocks noChangeArrowheads="1"/>
            </p:cNvSpPr>
            <p:nvPr/>
          </p:nvSpPr>
          <p:spPr bwMode="auto">
            <a:xfrm>
              <a:off x="1104" y="3072"/>
              <a:ext cx="6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  <a:cs typeface="Arial" charset="0"/>
                </a:rPr>
                <a:t>3</a:t>
              </a:r>
              <a:r>
                <a:rPr lang="en-US" i="1">
                  <a:latin typeface="Arial" charset="0"/>
                  <a:cs typeface="Arial" charset="0"/>
                </a:rPr>
                <a:t>x</a:t>
              </a:r>
              <a:r>
                <a:rPr lang="en-US">
                  <a:latin typeface="Arial" charset="0"/>
                </a:rPr>
                <a:t> = </a:t>
              </a:r>
              <a:r>
                <a:rPr lang="en-US"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72718" name="Text Box 14"/>
            <p:cNvSpPr txBox="1">
              <a:spLocks noChangeArrowheads="1"/>
            </p:cNvSpPr>
            <p:nvPr/>
          </p:nvSpPr>
          <p:spPr bwMode="auto">
            <a:xfrm>
              <a:off x="672" y="2832"/>
              <a:ext cx="12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3</a:t>
              </a:r>
              <a:r>
                <a:rPr lang="en-US" i="1">
                  <a:latin typeface="Arial" charset="0"/>
                </a:rPr>
                <a:t>x</a:t>
              </a:r>
              <a:r>
                <a:rPr lang="en-US">
                  <a:latin typeface="Arial" charset="0"/>
                </a:rPr>
                <a:t> </a:t>
              </a:r>
              <a:r>
                <a:rPr lang="en-US">
                  <a:latin typeface="Arial" charset="0"/>
                  <a:cs typeface="Arial" charset="0"/>
                </a:rPr>
                <a:t>–</a:t>
              </a:r>
              <a:r>
                <a:rPr lang="en-US">
                  <a:latin typeface="Arial" charset="0"/>
                </a:rPr>
                <a:t> 25 = </a:t>
              </a:r>
              <a:r>
                <a:rPr lang="en-US">
                  <a:latin typeface="Arial" charset="0"/>
                  <a:cs typeface="Arial" charset="0"/>
                </a:rPr>
                <a:t>–16</a:t>
              </a:r>
            </a:p>
          </p:txBody>
        </p:sp>
        <p:sp>
          <p:nvSpPr>
            <p:cNvPr id="72720" name="Text Box 16"/>
            <p:cNvSpPr txBox="1">
              <a:spLocks noChangeArrowheads="1"/>
            </p:cNvSpPr>
            <p:nvPr/>
          </p:nvSpPr>
          <p:spPr bwMode="auto">
            <a:xfrm>
              <a:off x="1162" y="3312"/>
              <a:ext cx="5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charset="0"/>
                </a:rPr>
                <a:t>x</a:t>
              </a:r>
              <a:r>
                <a:rPr lang="en-US">
                  <a:latin typeface="Arial" charset="0"/>
                </a:rPr>
                <a:t> </a:t>
              </a:r>
              <a:r>
                <a:rPr lang="en-US">
                  <a:latin typeface="Arial" charset="0"/>
                  <a:cs typeface="Arial" charset="0"/>
                </a:rPr>
                <a:t> = 3</a:t>
              </a:r>
            </a:p>
          </p:txBody>
        </p:sp>
      </p:grp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381000" y="15240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Step 2 </a:t>
            </a:r>
            <a:r>
              <a:rPr lang="en-US"/>
              <a:t>Substitute the </a:t>
            </a:r>
            <a:r>
              <a:rPr lang="en-US" i="1"/>
              <a:t>y</a:t>
            </a:r>
            <a:r>
              <a:rPr lang="en-US"/>
              <a:t>-value into one of the original equations to solve for </a:t>
            </a:r>
            <a:r>
              <a:rPr lang="en-US" i="1"/>
              <a:t>x</a:t>
            </a:r>
            <a:r>
              <a:rPr lang="en-US"/>
              <a:t>.</a:t>
            </a: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1066800" y="46482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solution for the system is (3, –5).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5" grpId="0"/>
      <p:bldP spid="72721" grpId="0"/>
      <p:bldP spid="727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2B: Solving Linear Systems by Elimination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152400" y="1905000"/>
            <a:ext cx="886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Check </a:t>
            </a:r>
            <a:r>
              <a:rPr lang="en-US"/>
              <a:t>Substitute 3 for </a:t>
            </a:r>
            <a:r>
              <a:rPr lang="en-US" i="1"/>
              <a:t>x</a:t>
            </a:r>
            <a:r>
              <a:rPr lang="en-US"/>
              <a:t> and –5 for </a:t>
            </a:r>
            <a:r>
              <a:rPr lang="en-US" i="1"/>
              <a:t>y</a:t>
            </a:r>
            <a:r>
              <a:rPr lang="en-US"/>
              <a:t> in each equation. </a:t>
            </a:r>
            <a:endParaRPr lang="en-US" b="1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322388" y="2819400"/>
            <a:ext cx="6457950" cy="471488"/>
            <a:chOff x="833" y="1776"/>
            <a:chExt cx="4068" cy="297"/>
          </a:xfrm>
        </p:grpSpPr>
        <p:sp>
          <p:nvSpPr>
            <p:cNvPr id="73747" name="Text Box 19"/>
            <p:cNvSpPr txBox="1">
              <a:spLocks noChangeArrowheads="1"/>
            </p:cNvSpPr>
            <p:nvPr/>
          </p:nvSpPr>
          <p:spPr bwMode="auto">
            <a:xfrm>
              <a:off x="833" y="1785"/>
              <a:ext cx="1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3</a:t>
              </a:r>
              <a:r>
                <a:rPr lang="en-US" i="1">
                  <a:latin typeface="Arial" charset="0"/>
                </a:rPr>
                <a:t>x</a:t>
              </a:r>
              <a:r>
                <a:rPr lang="en-US">
                  <a:latin typeface="Arial" charset="0"/>
                </a:rPr>
                <a:t> + 5</a:t>
              </a:r>
              <a:r>
                <a:rPr lang="en-US" i="1">
                  <a:latin typeface="Arial" charset="0"/>
                </a:rPr>
                <a:t>y</a:t>
              </a:r>
              <a:r>
                <a:rPr lang="en-US">
                  <a:latin typeface="Arial" charset="0"/>
                </a:rPr>
                <a:t> = </a:t>
              </a:r>
              <a:r>
                <a:rPr lang="en-US">
                  <a:latin typeface="Arial" charset="0"/>
                  <a:cs typeface="Arial" charset="0"/>
                </a:rPr>
                <a:t>–16</a:t>
              </a:r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auto">
            <a:xfrm>
              <a:off x="3729" y="1776"/>
              <a:ext cx="11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2</a:t>
              </a:r>
              <a:r>
                <a:rPr lang="en-US" i="1">
                  <a:latin typeface="Arial" charset="0"/>
                </a:rPr>
                <a:t>x</a:t>
              </a:r>
              <a:r>
                <a:rPr lang="en-US">
                  <a:latin typeface="Arial" charset="0"/>
                </a:rPr>
                <a:t> + 3</a:t>
              </a:r>
              <a:r>
                <a:rPr lang="en-US" i="1">
                  <a:latin typeface="Arial" charset="0"/>
                </a:rPr>
                <a:t>y</a:t>
              </a:r>
              <a:r>
                <a:rPr lang="en-US">
                  <a:latin typeface="Arial" charset="0"/>
                </a:rPr>
                <a:t> = </a:t>
              </a:r>
              <a:r>
                <a:rPr lang="en-US">
                  <a:latin typeface="Arial" charset="0"/>
                  <a:cs typeface="Arial" charset="0"/>
                </a:rPr>
                <a:t>–9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57200" y="3276600"/>
            <a:ext cx="7848600" cy="1173163"/>
            <a:chOff x="288" y="2064"/>
            <a:chExt cx="4944" cy="739"/>
          </a:xfrm>
        </p:grpSpPr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288" y="2064"/>
              <a:ext cx="4944" cy="720"/>
              <a:chOff x="288" y="2064"/>
              <a:chExt cx="4944" cy="720"/>
            </a:xfrm>
          </p:grpSpPr>
          <p:sp>
            <p:nvSpPr>
              <p:cNvPr id="73751" name="Line 23"/>
              <p:cNvSpPr>
                <a:spLocks noChangeShapeType="1"/>
              </p:cNvSpPr>
              <p:nvPr/>
            </p:nvSpPr>
            <p:spPr bwMode="auto">
              <a:xfrm>
                <a:off x="1632" y="2076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3752" name="Text Box 24"/>
              <p:cNvSpPr txBox="1">
                <a:spLocks noChangeArrowheads="1"/>
              </p:cNvSpPr>
              <p:nvPr/>
            </p:nvSpPr>
            <p:spPr bwMode="auto">
              <a:xfrm>
                <a:off x="1675" y="2112"/>
                <a:ext cx="4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–16</a:t>
                </a:r>
              </a:p>
            </p:txBody>
          </p:sp>
          <p:sp>
            <p:nvSpPr>
              <p:cNvPr id="73753" name="Text Box 25"/>
              <p:cNvSpPr txBox="1">
                <a:spLocks noChangeArrowheads="1"/>
              </p:cNvSpPr>
              <p:nvPr/>
            </p:nvSpPr>
            <p:spPr bwMode="auto">
              <a:xfrm>
                <a:off x="507" y="2116"/>
                <a:ext cx="11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3</a:t>
                </a: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(3)</a:t>
                </a:r>
                <a:r>
                  <a:rPr lang="en-US">
                    <a:latin typeface="Arial" charset="0"/>
                  </a:rPr>
                  <a:t> + 5</a:t>
                </a:r>
                <a:r>
                  <a:rPr lang="en-US">
                    <a:solidFill>
                      <a:srgbClr val="3333FF"/>
                    </a:solidFill>
                    <a:latin typeface="Arial" charset="0"/>
                  </a:rPr>
                  <a:t>(</a:t>
                </a:r>
                <a:r>
                  <a:rPr lang="en-US">
                    <a:solidFill>
                      <a:srgbClr val="3333FF"/>
                    </a:solidFill>
                    <a:latin typeface="Arial" charset="0"/>
                    <a:cs typeface="Arial" charset="0"/>
                  </a:rPr>
                  <a:t>–5)</a:t>
                </a:r>
              </a:p>
            </p:txBody>
          </p:sp>
          <p:sp>
            <p:nvSpPr>
              <p:cNvPr id="73754" name="Text Box 26"/>
              <p:cNvSpPr txBox="1">
                <a:spLocks noChangeArrowheads="1"/>
              </p:cNvSpPr>
              <p:nvPr/>
            </p:nvSpPr>
            <p:spPr bwMode="auto">
              <a:xfrm>
                <a:off x="1147" y="2496"/>
                <a:ext cx="4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–16</a:t>
                </a:r>
              </a:p>
            </p:txBody>
          </p:sp>
          <p:sp>
            <p:nvSpPr>
              <p:cNvPr id="73755" name="Text Box 27"/>
              <p:cNvSpPr txBox="1">
                <a:spLocks noChangeArrowheads="1"/>
              </p:cNvSpPr>
              <p:nvPr/>
            </p:nvSpPr>
            <p:spPr bwMode="auto">
              <a:xfrm>
                <a:off x="1675" y="2496"/>
                <a:ext cx="4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–16</a:t>
                </a:r>
              </a:p>
            </p:txBody>
          </p:sp>
          <p:sp>
            <p:nvSpPr>
              <p:cNvPr id="73756" name="Line 28"/>
              <p:cNvSpPr>
                <a:spLocks noChangeShapeType="1"/>
              </p:cNvSpPr>
              <p:nvPr/>
            </p:nvSpPr>
            <p:spPr bwMode="auto">
              <a:xfrm>
                <a:off x="3456" y="2064"/>
                <a:ext cx="17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3757" name="Line 29"/>
              <p:cNvSpPr>
                <a:spLocks noChangeShapeType="1"/>
              </p:cNvSpPr>
              <p:nvPr/>
            </p:nvSpPr>
            <p:spPr bwMode="auto">
              <a:xfrm>
                <a:off x="4512" y="206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3758" name="Text Box 30"/>
              <p:cNvSpPr txBox="1">
                <a:spLocks noChangeArrowheads="1"/>
              </p:cNvSpPr>
              <p:nvPr/>
            </p:nvSpPr>
            <p:spPr bwMode="auto">
              <a:xfrm>
                <a:off x="3387" y="2112"/>
                <a:ext cx="11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2</a:t>
                </a:r>
                <a:r>
                  <a:rPr lang="en-US">
                    <a:solidFill>
                      <a:srgbClr val="FF0000"/>
                    </a:solidFill>
                    <a:latin typeface="Arial" charset="0"/>
                  </a:rPr>
                  <a:t>(3)</a:t>
                </a:r>
                <a:r>
                  <a:rPr lang="en-US">
                    <a:latin typeface="Arial" charset="0"/>
                  </a:rPr>
                  <a:t> + 3</a:t>
                </a:r>
                <a:r>
                  <a:rPr lang="en-US">
                    <a:solidFill>
                      <a:srgbClr val="3333FF"/>
                    </a:solidFill>
                    <a:latin typeface="Arial" charset="0"/>
                  </a:rPr>
                  <a:t>(</a:t>
                </a:r>
                <a:r>
                  <a:rPr lang="en-US">
                    <a:solidFill>
                      <a:srgbClr val="3333FF"/>
                    </a:solidFill>
                    <a:latin typeface="Arial" charset="0"/>
                    <a:cs typeface="Arial" charset="0"/>
                  </a:rPr>
                  <a:t>–5)</a:t>
                </a:r>
              </a:p>
            </p:txBody>
          </p:sp>
          <p:sp>
            <p:nvSpPr>
              <p:cNvPr id="73759" name="Text Box 31"/>
              <p:cNvSpPr txBox="1">
                <a:spLocks noChangeArrowheads="1"/>
              </p:cNvSpPr>
              <p:nvPr/>
            </p:nvSpPr>
            <p:spPr bwMode="auto">
              <a:xfrm>
                <a:off x="4584" y="2112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–9</a:t>
                </a:r>
              </a:p>
            </p:txBody>
          </p:sp>
          <p:sp>
            <p:nvSpPr>
              <p:cNvPr id="73760" name="Text Box 32"/>
              <p:cNvSpPr txBox="1">
                <a:spLocks noChangeArrowheads="1"/>
              </p:cNvSpPr>
              <p:nvPr/>
            </p:nvSpPr>
            <p:spPr bwMode="auto">
              <a:xfrm>
                <a:off x="4134" y="2496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–9</a:t>
                </a:r>
              </a:p>
            </p:txBody>
          </p:sp>
          <p:sp>
            <p:nvSpPr>
              <p:cNvPr id="73761" name="Text Box 33"/>
              <p:cNvSpPr txBox="1">
                <a:spLocks noChangeArrowheads="1"/>
              </p:cNvSpPr>
              <p:nvPr/>
            </p:nvSpPr>
            <p:spPr bwMode="auto">
              <a:xfrm>
                <a:off x="4590" y="2496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–9</a:t>
                </a:r>
              </a:p>
            </p:txBody>
          </p:sp>
          <p:sp>
            <p:nvSpPr>
              <p:cNvPr id="73762" name="Line 34"/>
              <p:cNvSpPr>
                <a:spLocks noChangeShapeType="1"/>
              </p:cNvSpPr>
              <p:nvPr/>
            </p:nvSpPr>
            <p:spPr bwMode="auto">
              <a:xfrm>
                <a:off x="288" y="2073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73763" name="Rectangle 35"/>
            <p:cNvSpPr>
              <a:spLocks noChangeArrowheads="1"/>
            </p:cNvSpPr>
            <p:nvPr/>
          </p:nvSpPr>
          <p:spPr bwMode="auto">
            <a:xfrm>
              <a:off x="2040" y="2472"/>
              <a:ext cx="2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Arial" charset="0"/>
                  <a:sym typeface="Wingdings" pitchFamily="2" charset="2"/>
                </a:rPr>
                <a:t></a:t>
              </a:r>
            </a:p>
          </p:txBody>
        </p:sp>
        <p:sp>
          <p:nvSpPr>
            <p:cNvPr id="73764" name="Rectangle 36"/>
            <p:cNvSpPr>
              <a:spLocks noChangeArrowheads="1"/>
            </p:cNvSpPr>
            <p:nvPr/>
          </p:nvSpPr>
          <p:spPr bwMode="auto">
            <a:xfrm>
              <a:off x="4848" y="2476"/>
              <a:ext cx="2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Arial" charset="0"/>
                  <a:sym typeface="Wingdings" pitchFamily="2" charset="2"/>
                </a:rPr>
                <a:t>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2011-11-14T10:50:15Z</dcterms:created>
  <dcterms:modified xsi:type="dcterms:W3CDTF">2011-11-14T10:51:10Z</dcterms:modified>
</cp:coreProperties>
</file>