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9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CF7D65-D58B-493A-9C01-7FA66E3CFA72}" type="datetimeFigureOut">
              <a:rPr lang="en-US" smtClean="0"/>
              <a:pPr/>
              <a:t>9/24/2011</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8C8E0B-FAD2-456F-B891-1484F33471B3}"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210166-247B-4E4A-B1BF-3FDBA7B0F9C7}" type="datetimeFigureOut">
              <a:rPr lang="en-US" smtClean="0"/>
              <a:pPr/>
              <a:t>9/24/2011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65C95D-A03C-4FFD-96FC-352D42C9806D}"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10166-247B-4E4A-B1BF-3FDBA7B0F9C7}" type="datetimeFigureOut">
              <a:rPr lang="en-US" smtClean="0"/>
              <a:pPr/>
              <a:t>9/24/2011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65C95D-A03C-4FFD-96FC-352D42C9806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10166-247B-4E4A-B1BF-3FDBA7B0F9C7}" type="datetimeFigureOut">
              <a:rPr lang="en-US" smtClean="0"/>
              <a:pPr/>
              <a:t>9/24/2011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65C95D-A03C-4FFD-96FC-352D42C9806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B210166-247B-4E4A-B1BF-3FDBA7B0F9C7}" type="datetimeFigureOut">
              <a:rPr lang="en-US" smtClean="0"/>
              <a:pPr/>
              <a:t>9/24/2011</a:t>
            </a:fld>
            <a:endParaRPr lang="en-CA"/>
          </a:p>
        </p:txBody>
      </p:sp>
      <p:sp>
        <p:nvSpPr>
          <p:cNvPr id="9" name="Slide Number Placeholder 8"/>
          <p:cNvSpPr>
            <a:spLocks noGrp="1"/>
          </p:cNvSpPr>
          <p:nvPr>
            <p:ph type="sldNum" sz="quarter" idx="15"/>
          </p:nvPr>
        </p:nvSpPr>
        <p:spPr/>
        <p:txBody>
          <a:bodyPr rtlCol="0"/>
          <a:lstStyle/>
          <a:p>
            <a:fld id="{5D65C95D-A03C-4FFD-96FC-352D42C9806D}"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B210166-247B-4E4A-B1BF-3FDBA7B0F9C7}" type="datetimeFigureOut">
              <a:rPr lang="en-US" smtClean="0"/>
              <a:pPr/>
              <a:t>9/24/2011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65C95D-A03C-4FFD-96FC-352D42C9806D}"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210166-247B-4E4A-B1BF-3FDBA7B0F9C7}" type="datetimeFigureOut">
              <a:rPr lang="en-US" smtClean="0"/>
              <a:pPr/>
              <a:t>9/24/2011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65C95D-A03C-4FFD-96FC-352D42C9806D}"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B210166-247B-4E4A-B1BF-3FDBA7B0F9C7}" type="datetimeFigureOut">
              <a:rPr lang="en-US" smtClean="0"/>
              <a:pPr/>
              <a:t>9/24/2011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D65C95D-A03C-4FFD-96FC-352D42C9806D}"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B210166-247B-4E4A-B1BF-3FDBA7B0F9C7}" type="datetimeFigureOut">
              <a:rPr lang="en-US" smtClean="0"/>
              <a:pPr/>
              <a:t>9/24/2011</a:t>
            </a:fld>
            <a:endParaRPr lang="en-CA"/>
          </a:p>
        </p:txBody>
      </p:sp>
      <p:sp>
        <p:nvSpPr>
          <p:cNvPr id="7" name="Slide Number Placeholder 6"/>
          <p:cNvSpPr>
            <a:spLocks noGrp="1"/>
          </p:cNvSpPr>
          <p:nvPr>
            <p:ph type="sldNum" sz="quarter" idx="11"/>
          </p:nvPr>
        </p:nvSpPr>
        <p:spPr/>
        <p:txBody>
          <a:bodyPr rtlCol="0"/>
          <a:lstStyle/>
          <a:p>
            <a:fld id="{5D65C95D-A03C-4FFD-96FC-352D42C9806D}"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10166-247B-4E4A-B1BF-3FDBA7B0F9C7}" type="datetimeFigureOut">
              <a:rPr lang="en-US" smtClean="0"/>
              <a:pPr/>
              <a:t>9/24/2011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D65C95D-A03C-4FFD-96FC-352D42C9806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B210166-247B-4E4A-B1BF-3FDBA7B0F9C7}" type="datetimeFigureOut">
              <a:rPr lang="en-US" smtClean="0"/>
              <a:pPr/>
              <a:t>9/24/2011</a:t>
            </a:fld>
            <a:endParaRPr lang="en-CA"/>
          </a:p>
        </p:txBody>
      </p:sp>
      <p:sp>
        <p:nvSpPr>
          <p:cNvPr id="22" name="Slide Number Placeholder 21"/>
          <p:cNvSpPr>
            <a:spLocks noGrp="1"/>
          </p:cNvSpPr>
          <p:nvPr>
            <p:ph type="sldNum" sz="quarter" idx="15"/>
          </p:nvPr>
        </p:nvSpPr>
        <p:spPr/>
        <p:txBody>
          <a:bodyPr rtlCol="0"/>
          <a:lstStyle/>
          <a:p>
            <a:fld id="{5D65C95D-A03C-4FFD-96FC-352D42C9806D}"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B210166-247B-4E4A-B1BF-3FDBA7B0F9C7}" type="datetimeFigureOut">
              <a:rPr lang="en-US" smtClean="0"/>
              <a:pPr/>
              <a:t>9/24/2011</a:t>
            </a:fld>
            <a:endParaRPr lang="en-CA"/>
          </a:p>
        </p:txBody>
      </p:sp>
      <p:sp>
        <p:nvSpPr>
          <p:cNvPr id="18" name="Slide Number Placeholder 17"/>
          <p:cNvSpPr>
            <a:spLocks noGrp="1"/>
          </p:cNvSpPr>
          <p:nvPr>
            <p:ph type="sldNum" sz="quarter" idx="11"/>
          </p:nvPr>
        </p:nvSpPr>
        <p:spPr/>
        <p:txBody>
          <a:bodyPr rtlCol="0"/>
          <a:lstStyle/>
          <a:p>
            <a:fld id="{5D65C95D-A03C-4FFD-96FC-352D42C9806D}"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B210166-247B-4E4A-B1BF-3FDBA7B0F9C7}" type="datetimeFigureOut">
              <a:rPr lang="en-US" smtClean="0"/>
              <a:pPr/>
              <a:t>9/24/2011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65C95D-A03C-4FFD-96FC-352D42C9806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285728"/>
            <a:ext cx="6172200" cy="857256"/>
          </a:xfrm>
        </p:spPr>
        <p:txBody>
          <a:bodyPr>
            <a:normAutofit fontScale="90000"/>
          </a:bodyPr>
          <a:lstStyle/>
          <a:p>
            <a:r>
              <a:rPr lang="en-CA" dirty="0" smtClean="0"/>
              <a:t>3.1 Functions</a:t>
            </a:r>
            <a:br>
              <a:rPr lang="en-CA" dirty="0" smtClean="0"/>
            </a:br>
            <a:r>
              <a:rPr lang="en-CA" dirty="0" smtClean="0"/>
              <a:t>Ex 1: Some real-life situations:</a:t>
            </a:r>
            <a:endParaRPr lang="en-CA" dirty="0"/>
          </a:p>
        </p:txBody>
      </p:sp>
      <p:sp>
        <p:nvSpPr>
          <p:cNvPr id="3" name="Subtitle 2"/>
          <p:cNvSpPr>
            <a:spLocks noGrp="1"/>
          </p:cNvSpPr>
          <p:nvPr>
            <p:ph type="subTitle" idx="1"/>
          </p:nvPr>
        </p:nvSpPr>
        <p:spPr>
          <a:xfrm>
            <a:off x="2285984" y="1357298"/>
            <a:ext cx="6172200" cy="3714776"/>
          </a:xfrm>
        </p:spPr>
        <p:txBody>
          <a:bodyPr/>
          <a:lstStyle/>
          <a:p>
            <a:r>
              <a:rPr lang="en-CA" dirty="0" smtClean="0"/>
              <a:t>Describe the set of inputs, the set of outputs, and the rule for the following functions:</a:t>
            </a:r>
          </a:p>
          <a:p>
            <a:pPr marL="342900" indent="-342900">
              <a:buAutoNum type="alphaLcPeriod"/>
            </a:pPr>
            <a:r>
              <a:rPr lang="en-CA" dirty="0" smtClean="0"/>
              <a:t>The amount of income tax you pay depends on your income</a:t>
            </a:r>
          </a:p>
          <a:p>
            <a:pPr marL="342900" indent="-342900">
              <a:buAutoNum type="alphaLcPeriod"/>
            </a:pPr>
            <a:endParaRPr lang="en-CA" dirty="0" smtClean="0"/>
          </a:p>
          <a:p>
            <a:pPr marL="342900" indent="-342900">
              <a:buAutoNum type="alphaLcPeriod"/>
            </a:pPr>
            <a:endParaRPr lang="en-CA" dirty="0" smtClean="0"/>
          </a:p>
          <a:p>
            <a:pPr marL="342900" indent="-342900">
              <a:buAutoNum type="alphaLcPeriod"/>
            </a:pPr>
            <a:endParaRPr lang="en-CA" dirty="0" smtClean="0"/>
          </a:p>
          <a:p>
            <a:pPr marL="342900" indent="-342900">
              <a:buAutoNum type="alphaLcPeriod"/>
            </a:pPr>
            <a:endParaRPr lang="en-CA" dirty="0" smtClean="0"/>
          </a:p>
          <a:p>
            <a:pPr marL="342900" indent="-342900">
              <a:buAutoNum type="alphaLcPeriod"/>
            </a:pPr>
            <a:r>
              <a:rPr lang="en-CA" dirty="0" smtClean="0"/>
              <a:t>Suppose a rock is dropped straight down from a high place. Physics tells us that the distance traveled by the rock in </a:t>
            </a:r>
            <a:r>
              <a:rPr lang="en-CA" i="1" dirty="0" smtClean="0"/>
              <a:t>t</a:t>
            </a:r>
            <a:r>
              <a:rPr lang="en-CA" dirty="0" smtClean="0"/>
              <a:t> seconds is </a:t>
            </a:r>
            <a:r>
              <a:rPr lang="en-CA" i="1" dirty="0" smtClean="0"/>
              <a:t>16t^2 </a:t>
            </a:r>
            <a:r>
              <a:rPr lang="en-CA" dirty="0" smtClean="0"/>
              <a:t>feet. </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467600" cy="703282"/>
          </a:xfrm>
        </p:spPr>
        <p:txBody>
          <a:bodyPr>
            <a:normAutofit/>
          </a:bodyPr>
          <a:lstStyle/>
          <a:p>
            <a:r>
              <a:rPr lang="en-CA" sz="2200" dirty="0" smtClean="0"/>
              <a:t>Example 2: Evaluating a Function</a:t>
            </a:r>
            <a:endParaRPr lang="en-CA" sz="2200" dirty="0"/>
          </a:p>
        </p:txBody>
      </p:sp>
      <p:sp>
        <p:nvSpPr>
          <p:cNvPr id="4" name="Title 1"/>
          <p:cNvSpPr txBox="1">
            <a:spLocks/>
          </p:cNvSpPr>
          <p:nvPr/>
        </p:nvSpPr>
        <p:spPr>
          <a:xfrm>
            <a:off x="500034" y="2643182"/>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200" b="0" i="0" u="none" strike="noStrike" kern="1200" cap="small" spc="0" normalizeH="0" baseline="0" noProof="0" dirty="0" smtClean="0">
                <a:ln>
                  <a:noFill/>
                </a:ln>
                <a:solidFill>
                  <a:schemeClr val="tx2"/>
                </a:solidFill>
                <a:effectLst/>
                <a:uLnTx/>
                <a:uFillTx/>
                <a:latin typeface="+mj-lt"/>
                <a:ea typeface="+mj-ea"/>
                <a:cs typeface="+mj-cs"/>
              </a:rPr>
              <a:t>Example 3: Finding a difference Quotient</a:t>
            </a:r>
            <a:endParaRPr kumimoji="0" lang="en-CA" sz="22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501122" cy="500058"/>
          </a:xfrm>
        </p:spPr>
        <p:txBody>
          <a:bodyPr>
            <a:normAutofit/>
          </a:bodyPr>
          <a:lstStyle/>
          <a:p>
            <a:r>
              <a:rPr lang="en-CA" sz="2200" dirty="0" smtClean="0"/>
              <a:t>Example 4: Determining if an Equation Defines a Function</a:t>
            </a:r>
            <a:endParaRPr lang="en-CA" sz="2200" dirty="0"/>
          </a:p>
        </p:txBody>
      </p:sp>
      <p:sp>
        <p:nvSpPr>
          <p:cNvPr id="3" name="Content Placeholder 2"/>
          <p:cNvSpPr>
            <a:spLocks noGrp="1"/>
          </p:cNvSpPr>
          <p:nvPr>
            <p:ph sz="quarter" idx="1"/>
          </p:nvPr>
        </p:nvSpPr>
        <p:spPr/>
        <p:txBody>
          <a:bodyPr/>
          <a:lstStyle/>
          <a:p>
            <a:endParaRPr lang="en-CA"/>
          </a:p>
        </p:txBody>
      </p:sp>
      <p:sp>
        <p:nvSpPr>
          <p:cNvPr id="4" name="Content Placeholder 3"/>
          <p:cNvSpPr>
            <a:spLocks noGrp="1"/>
          </p:cNvSpPr>
          <p:nvPr>
            <p:ph sz="quarter" idx="2"/>
          </p:nvPr>
        </p:nvSpPr>
        <p:spPr/>
        <p:txBody>
          <a:bodyPr/>
          <a:lstStyle/>
          <a:p>
            <a:endParaRPr lang="en-CA"/>
          </a:p>
        </p:txBody>
      </p:sp>
      <p:sp>
        <p:nvSpPr>
          <p:cNvPr id="5" name="TextBox 4"/>
          <p:cNvSpPr txBox="1"/>
          <p:nvPr/>
        </p:nvSpPr>
        <p:spPr>
          <a:xfrm>
            <a:off x="714348" y="214290"/>
            <a:ext cx="6858048" cy="369332"/>
          </a:xfrm>
          <a:prstGeom prst="rect">
            <a:avLst/>
          </a:prstGeom>
          <a:noFill/>
        </p:spPr>
        <p:txBody>
          <a:bodyPr wrap="square" rtlCol="0">
            <a:spAutoFit/>
          </a:bodyPr>
          <a:lstStyle/>
          <a:p>
            <a:r>
              <a:rPr lang="en-CA" dirty="0" smtClean="0"/>
              <a:t>A function can be defined by an equation of two variables:</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a:ln>
            <a:solidFill>
              <a:schemeClr val="accent1"/>
            </a:solidFill>
          </a:ln>
        </p:spPr>
        <p:txBody>
          <a:bodyPr>
            <a:normAutofit fontScale="90000"/>
          </a:bodyPr>
          <a:lstStyle/>
          <a:p>
            <a:r>
              <a:rPr lang="en-CA" sz="2400" dirty="0" smtClean="0"/>
              <a:t>Domain of a Function</a:t>
            </a:r>
            <a:endParaRPr lang="en-CA" sz="2400" dirty="0"/>
          </a:p>
        </p:txBody>
      </p:sp>
      <p:sp>
        <p:nvSpPr>
          <p:cNvPr id="3" name="Content Placeholder 2"/>
          <p:cNvSpPr>
            <a:spLocks noGrp="1"/>
          </p:cNvSpPr>
          <p:nvPr>
            <p:ph sz="quarter" idx="1"/>
          </p:nvPr>
        </p:nvSpPr>
        <p:spPr>
          <a:xfrm>
            <a:off x="428596" y="785794"/>
            <a:ext cx="7543824" cy="1143008"/>
          </a:xfrm>
        </p:spPr>
        <p:txBody>
          <a:bodyPr>
            <a:normAutofit/>
          </a:bodyPr>
          <a:lstStyle/>
          <a:p>
            <a:r>
              <a:rPr lang="en-CA" sz="1800" dirty="0" smtClean="0"/>
              <a:t>Unless the information to the contrary is given, the domain of a function </a:t>
            </a:r>
            <a:r>
              <a:rPr lang="en-CA" sz="1800" i="1" dirty="0" smtClean="0"/>
              <a:t>f </a:t>
            </a:r>
            <a:r>
              <a:rPr lang="en-CA" sz="1800" dirty="0" smtClean="0"/>
              <a:t>consists of every real number input for which the function rule produces a real number output.</a:t>
            </a:r>
            <a:endParaRPr lang="en-CA" sz="1800" dirty="0"/>
          </a:p>
        </p:txBody>
      </p:sp>
      <p:sp>
        <p:nvSpPr>
          <p:cNvPr id="4" name="Content Placeholder 3"/>
          <p:cNvSpPr>
            <a:spLocks noGrp="1"/>
          </p:cNvSpPr>
          <p:nvPr>
            <p:ph sz="quarter" idx="2"/>
          </p:nvPr>
        </p:nvSpPr>
        <p:spPr>
          <a:xfrm>
            <a:off x="285720" y="1643050"/>
            <a:ext cx="8501090" cy="1643074"/>
          </a:xfrm>
        </p:spPr>
        <p:txBody>
          <a:bodyPr>
            <a:normAutofit/>
          </a:bodyPr>
          <a:lstStyle/>
          <a:p>
            <a:pPr>
              <a:buNone/>
            </a:pPr>
            <a:r>
              <a:rPr lang="en-CA" sz="1800" dirty="0" smtClean="0"/>
              <a:t>Watch out for:</a:t>
            </a:r>
          </a:p>
          <a:p>
            <a:r>
              <a:rPr lang="en-CA" sz="1800" dirty="0" smtClean="0"/>
              <a:t>Division by zero</a:t>
            </a:r>
          </a:p>
          <a:p>
            <a:r>
              <a:rPr lang="en-CA" sz="1800" dirty="0" smtClean="0"/>
              <a:t>The square root (or </a:t>
            </a:r>
            <a:r>
              <a:rPr lang="en-CA" sz="1800" i="1" dirty="0" smtClean="0"/>
              <a:t>n</a:t>
            </a:r>
            <a:r>
              <a:rPr lang="en-CA" sz="1800" dirty="0" smtClean="0"/>
              <a:t>th root, where </a:t>
            </a:r>
            <a:r>
              <a:rPr lang="en-CA" sz="1800" i="1" dirty="0" smtClean="0"/>
              <a:t>n</a:t>
            </a:r>
            <a:r>
              <a:rPr lang="en-CA" sz="1800" dirty="0" smtClean="0"/>
              <a:t> is a even number) of a negative number</a:t>
            </a:r>
            <a:endParaRPr lang="en-CA"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560406"/>
          </a:xfrm>
        </p:spPr>
        <p:txBody>
          <a:bodyPr>
            <a:normAutofit/>
          </a:bodyPr>
          <a:lstStyle/>
          <a:p>
            <a:r>
              <a:rPr lang="en-CA" sz="2400" dirty="0" smtClean="0"/>
              <a:t>Applications and The Domain Convention</a:t>
            </a:r>
            <a:endParaRPr lang="en-CA" sz="2400" dirty="0"/>
          </a:p>
        </p:txBody>
      </p:sp>
      <p:sp>
        <p:nvSpPr>
          <p:cNvPr id="5" name="Content Placeholder 2"/>
          <p:cNvSpPr txBox="1">
            <a:spLocks/>
          </p:cNvSpPr>
          <p:nvPr/>
        </p:nvSpPr>
        <p:spPr>
          <a:xfrm>
            <a:off x="285720" y="857232"/>
            <a:ext cx="8429684" cy="128588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CA" sz="2000" b="0" i="0" u="none" strike="noStrike" kern="1200" cap="none" spc="0" normalizeH="0" baseline="0" noProof="0" dirty="0" smtClean="0">
                <a:ln>
                  <a:noFill/>
                </a:ln>
                <a:solidFill>
                  <a:schemeClr val="tx1"/>
                </a:solidFill>
                <a:effectLst/>
                <a:uLnTx/>
                <a:uFillTx/>
                <a:latin typeface="+mn-lt"/>
                <a:ea typeface="+mn-ea"/>
                <a:cs typeface="+mn-cs"/>
              </a:rPr>
              <a:t>A real-life situation may lead to a function whose domain does not include all the values for which the rule of the function is defined.</a:t>
            </a:r>
            <a:endParaRPr kumimoji="0" lang="en-CA"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560406"/>
          </a:xfrm>
        </p:spPr>
        <p:txBody>
          <a:bodyPr>
            <a:normAutofit/>
          </a:bodyPr>
          <a:lstStyle/>
          <a:p>
            <a:r>
              <a:rPr lang="en-CA" sz="2400" dirty="0" smtClean="0"/>
              <a:t>Piecewise-Defined Functions</a:t>
            </a:r>
            <a:endParaRPr lang="en-CA" sz="2400" dirty="0"/>
          </a:p>
        </p:txBody>
      </p:sp>
      <p:sp>
        <p:nvSpPr>
          <p:cNvPr id="3" name="Content Placeholder 2"/>
          <p:cNvSpPr>
            <a:spLocks noGrp="1"/>
          </p:cNvSpPr>
          <p:nvPr>
            <p:ph sz="quarter" idx="1"/>
          </p:nvPr>
        </p:nvSpPr>
        <p:spPr>
          <a:xfrm>
            <a:off x="214282" y="785794"/>
            <a:ext cx="8401080" cy="1400172"/>
          </a:xfrm>
        </p:spPr>
        <p:txBody>
          <a:bodyPr>
            <a:normAutofit/>
          </a:bodyPr>
          <a:lstStyle/>
          <a:p>
            <a:r>
              <a:rPr lang="en-CA" sz="1800" dirty="0" smtClean="0"/>
              <a:t>A piecewise-defined function is one whose rule includes several formulas. The formula for each piece of the function is applied to certain values of the domain, as specified in the definition of the function  </a:t>
            </a:r>
            <a:endParaRPr lang="en-CA" sz="1800" dirty="0"/>
          </a:p>
        </p:txBody>
      </p:sp>
      <p:sp>
        <p:nvSpPr>
          <p:cNvPr id="4" name="Content Placeholder 3"/>
          <p:cNvSpPr>
            <a:spLocks noGrp="1"/>
          </p:cNvSpPr>
          <p:nvPr>
            <p:ph sz="quarter" idx="2"/>
          </p:nvPr>
        </p:nvSpPr>
        <p:spPr>
          <a:xfrm>
            <a:off x="4270248" y="3357562"/>
            <a:ext cx="3657600" cy="2814638"/>
          </a:xfrm>
        </p:spPr>
        <p:txBody>
          <a:bodyPr>
            <a:norm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7467600" cy="560406"/>
          </a:xfrm>
        </p:spPr>
        <p:txBody>
          <a:bodyPr>
            <a:normAutofit/>
          </a:bodyPr>
          <a:lstStyle/>
          <a:p>
            <a:r>
              <a:rPr lang="en-CA" sz="2400" dirty="0" smtClean="0"/>
              <a:t>Greatest Integer Functions</a:t>
            </a:r>
            <a:endParaRPr lang="en-CA" sz="2400" dirty="0"/>
          </a:p>
        </p:txBody>
      </p:sp>
      <p:sp>
        <p:nvSpPr>
          <p:cNvPr id="3" name="Content Placeholder 2"/>
          <p:cNvSpPr>
            <a:spLocks noGrp="1"/>
          </p:cNvSpPr>
          <p:nvPr>
            <p:ph sz="quarter" idx="1"/>
          </p:nvPr>
        </p:nvSpPr>
        <p:spPr>
          <a:xfrm>
            <a:off x="428596" y="857232"/>
            <a:ext cx="7543824" cy="4572000"/>
          </a:xfrm>
        </p:spPr>
        <p:txBody>
          <a:bodyPr>
            <a:normAutofit/>
          </a:bodyPr>
          <a:lstStyle/>
          <a:p>
            <a:r>
              <a:rPr lang="en-CA" sz="2000" dirty="0" smtClean="0"/>
              <a:t>For any number </a:t>
            </a:r>
            <a:r>
              <a:rPr lang="en-CA" sz="2000" i="1" dirty="0" smtClean="0"/>
              <a:t>x, </a:t>
            </a:r>
            <a:r>
              <a:rPr lang="en-CA" sz="2000" dirty="0" smtClean="0"/>
              <a:t>round down to the nearest integer less than or equal to </a:t>
            </a:r>
            <a:r>
              <a:rPr lang="en-CA" sz="2000" i="1" dirty="0" smtClean="0"/>
              <a:t>x. </a:t>
            </a:r>
            <a:endParaRPr lang="en-CA" sz="2000" dirty="0"/>
          </a:p>
        </p:txBody>
      </p:sp>
      <p:sp>
        <p:nvSpPr>
          <p:cNvPr id="4" name="Content Placeholder 3"/>
          <p:cNvSpPr>
            <a:spLocks noGrp="1"/>
          </p:cNvSpPr>
          <p:nvPr>
            <p:ph sz="quarter" idx="2"/>
          </p:nvPr>
        </p:nvSpPr>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3.1 Hmwr:1-4, 5-41odd, 42, 43-61, 65, 67, 69, 71 (</a:t>
            </a:r>
            <a:r>
              <a:rPr lang="en-CA" dirty="0" err="1" smtClean="0"/>
              <a:t>Hmwr</a:t>
            </a:r>
            <a:r>
              <a:rPr lang="en-CA" dirty="0" smtClean="0"/>
              <a:t> </a:t>
            </a:r>
            <a:r>
              <a:rPr lang="en-CA" smtClean="0"/>
              <a:t>given over two days) </a:t>
            </a:r>
            <a:endParaRPr lang="en-CA"/>
          </a:p>
        </p:txBody>
      </p:sp>
      <p:sp>
        <p:nvSpPr>
          <p:cNvPr id="3" name="Content Placeholder 2"/>
          <p:cNvSpPr>
            <a:spLocks noGrp="1"/>
          </p:cNvSpPr>
          <p:nvPr>
            <p:ph sz="quarter" idx="1"/>
          </p:nvPr>
        </p:nvSpPr>
        <p:spPr/>
        <p:txBody>
          <a:bodyPr/>
          <a:lstStyle/>
          <a:p>
            <a:endParaRPr lang="en-CA"/>
          </a:p>
        </p:txBody>
      </p:sp>
      <p:sp>
        <p:nvSpPr>
          <p:cNvPr id="4" name="Content Placeholder 3"/>
          <p:cNvSpPr>
            <a:spLocks noGrp="1"/>
          </p:cNvSpPr>
          <p:nvPr>
            <p:ph sz="quarter" idx="2"/>
          </p:nvPr>
        </p:nvSpPr>
        <p:spPr/>
        <p:txBody>
          <a:bodyPr/>
          <a:lstStyle/>
          <a:p>
            <a:endParaRPr lang="en-C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TotalTime>
  <Words>271</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3.1 Functions Ex 1: Some real-life situations:</vt:lpstr>
      <vt:lpstr>Example 2: Evaluating a Function</vt:lpstr>
      <vt:lpstr>Example 4: Determining if an Equation Defines a Function</vt:lpstr>
      <vt:lpstr>Domain of a Function</vt:lpstr>
      <vt:lpstr>Applications and The Domain Convention</vt:lpstr>
      <vt:lpstr>Piecewise-Defined Functions</vt:lpstr>
      <vt:lpstr>Greatest Integer Functions</vt:lpstr>
      <vt:lpstr>3.1 Hmwr:1-4, 5-41odd, 42, 43-61, 65, 67, 69, 71 (Hmwr given over two days)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Functions Ex 1: Some real-life situations:</dc:title>
  <dc:creator>admin</dc:creator>
  <cp:lastModifiedBy>admin</cp:lastModifiedBy>
  <cp:revision>14</cp:revision>
  <dcterms:created xsi:type="dcterms:W3CDTF">2011-08-31T14:39:54Z</dcterms:created>
  <dcterms:modified xsi:type="dcterms:W3CDTF">2011-09-24T15:20:51Z</dcterms:modified>
</cp:coreProperties>
</file>