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62" r:id="rId3"/>
    <p:sldId id="265" r:id="rId4"/>
    <p:sldId id="268" r:id="rId5"/>
    <p:sldId id="271" r:id="rId6"/>
    <p:sldId id="276" r:id="rId7"/>
    <p:sldId id="281" r:id="rId8"/>
    <p:sldId id="283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B3D20-07B5-4A9B-A0E5-B7AC52188C48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023A-072E-4E34-B39E-287B60DB2A7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8D4CFD-A781-4E96-B1D3-CBA0F856FBD0}" type="datetimeFigureOut">
              <a:rPr lang="en-CA" smtClean="0"/>
              <a:pPr/>
              <a:t>27/09/2011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DDD241-48A7-4A45-BABB-B8FDBFEC0A3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63374"/>
            <a:ext cx="6172200" cy="725466"/>
          </a:xfrm>
        </p:spPr>
        <p:txBody>
          <a:bodyPr/>
          <a:lstStyle/>
          <a:p>
            <a:r>
              <a:rPr lang="en-CA" dirty="0" smtClean="0"/>
              <a:t>2.4 Writing Linear Functions</a:t>
            </a:r>
            <a:endParaRPr lang="en-CA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907704" y="2511152"/>
            <a:ext cx="6855296" cy="1349896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b="0" dirty="0"/>
              <a:t>Use slope-intercept form and point-slope form to write linear functions.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b="0" dirty="0"/>
              <a:t>Write linear functions to solve problems</a:t>
            </a:r>
            <a:r>
              <a:rPr lang="en-US" altLang="en-US" b="0" dirty="0">
                <a:latin typeface="Arial" charset="0"/>
              </a:rPr>
              <a:t>.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1825352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b="0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3600" b="0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339752" y="4683224"/>
            <a:ext cx="6423248" cy="762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b="0" dirty="0"/>
              <a:t>Point-slope form</a:t>
            </a:r>
            <a:endParaRPr lang="en-US" altLang="en-US" b="0" dirty="0">
              <a:latin typeface="Arial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3997424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b="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b="0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7934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Last class we did...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build="allAtOnce"/>
      <p:bldP spid="6" grpId="0" build="allAtOnce" animBg="1"/>
      <p:bldP spid="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0" y="11663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5A: Writing Equations of Parallel and Perpendicular Lines</a:t>
            </a:r>
            <a:endParaRPr lang="en-US" altLang="en-US" sz="2600" b="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4214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3494856" y="1124744"/>
            <a:ext cx="462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Parallel lines have equal slopes.</a:t>
            </a:r>
            <a:r>
              <a:rPr lang="en-US" b="0">
                <a:solidFill>
                  <a:srgbClr val="3333FF"/>
                </a:solidFill>
                <a:latin typeface="Arial" charset="0"/>
              </a:rPr>
              <a:t> </a:t>
            </a:r>
          </a:p>
        </p:txBody>
      </p:sp>
      <p:sp>
        <p:nvSpPr>
          <p:cNvPr id="55335" name="Rectangle 39"/>
          <p:cNvSpPr>
            <a:spLocks noChangeArrowheads="1"/>
          </p:cNvSpPr>
          <p:nvPr/>
        </p:nvSpPr>
        <p:spPr bwMode="auto">
          <a:xfrm>
            <a:off x="3494856" y="1454547"/>
            <a:ext cx="518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Use y </a:t>
            </a:r>
            <a:r>
              <a:rPr lang="en-US" b="0" i="1">
                <a:solidFill>
                  <a:srgbClr val="3333FF"/>
                </a:solidFill>
                <a:latin typeface="Arial" charset="0"/>
                <a:ea typeface="Times" pitchFamily="18" charset="0"/>
                <a:cs typeface="Arial" charset="0"/>
              </a:rPr>
              <a:t>– y</a:t>
            </a:r>
            <a:r>
              <a:rPr lang="en-US" b="0" i="1" baseline="-25000">
                <a:solidFill>
                  <a:srgbClr val="3333FF"/>
                </a:solidFill>
                <a:latin typeface="Arial" charset="0"/>
                <a:ea typeface="Times" pitchFamily="18" charset="0"/>
                <a:cs typeface="Arial" charset="0"/>
              </a:rPr>
              <a:t>1</a:t>
            </a:r>
            <a:r>
              <a:rPr lang="en-US" b="0" i="1">
                <a:solidFill>
                  <a:srgbClr val="3333FF"/>
                </a:solidFill>
                <a:latin typeface="Arial" charset="0"/>
                <a:ea typeface="Times" pitchFamily="18" charset="0"/>
                <a:cs typeface="Arial" charset="0"/>
              </a:rPr>
              <a:t> = m(x – x</a:t>
            </a:r>
            <a:r>
              <a:rPr lang="en-US" b="0" i="1" baseline="-25000">
                <a:solidFill>
                  <a:srgbClr val="3333FF"/>
                </a:solidFill>
                <a:latin typeface="Arial" charset="0"/>
                <a:ea typeface="Times" pitchFamily="18" charset="0"/>
                <a:cs typeface="Arial" charset="0"/>
              </a:rPr>
              <a:t>1</a:t>
            </a:r>
            <a:r>
              <a:rPr lang="en-US" b="0" i="1">
                <a:solidFill>
                  <a:srgbClr val="3333FF"/>
                </a:solidFill>
                <a:latin typeface="Arial" charset="0"/>
                <a:ea typeface="Times" pitchFamily="18" charset="0"/>
                <a:cs typeface="Arial" charset="0"/>
              </a:rPr>
              <a:t>) with (x</a:t>
            </a:r>
            <a:r>
              <a:rPr lang="en-US" b="0" i="1" baseline="-25000">
                <a:solidFill>
                  <a:srgbClr val="3333FF"/>
                </a:solidFill>
                <a:latin typeface="Arial" charset="0"/>
                <a:ea typeface="Times" pitchFamily="18" charset="0"/>
                <a:cs typeface="Arial" charset="0"/>
              </a:rPr>
              <a:t>1</a:t>
            </a:r>
            <a:r>
              <a:rPr lang="en-US" b="0" i="1">
                <a:solidFill>
                  <a:srgbClr val="3333FF"/>
                </a:solidFill>
                <a:latin typeface="Arial" charset="0"/>
                <a:ea typeface="Times" pitchFamily="18" charset="0"/>
                <a:cs typeface="Arial" charset="0"/>
              </a:rPr>
              <a:t>, y</a:t>
            </a:r>
            <a:r>
              <a:rPr lang="en-US" b="0" i="1" baseline="-25000">
                <a:solidFill>
                  <a:srgbClr val="3333FF"/>
                </a:solidFill>
                <a:latin typeface="Arial" charset="0"/>
                <a:ea typeface="Times" pitchFamily="18" charset="0"/>
                <a:cs typeface="Arial" charset="0"/>
              </a:rPr>
              <a:t>1</a:t>
            </a:r>
            <a:r>
              <a:rPr lang="en-US" b="0" i="1">
                <a:solidFill>
                  <a:srgbClr val="3333FF"/>
                </a:solidFill>
                <a:latin typeface="Arial" charset="0"/>
                <a:ea typeface="Times" pitchFamily="18" charset="0"/>
                <a:cs typeface="Arial" charset="0"/>
              </a:rPr>
              <a:t>) = (5, 2).</a:t>
            </a:r>
            <a:endParaRPr lang="en-US" b="0">
              <a:solidFill>
                <a:srgbClr val="3333FF"/>
              </a:solidFill>
              <a:latin typeface="Arial" charset="0"/>
              <a:cs typeface="Arial" charset="0"/>
            </a:endParaRP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3494856" y="2060848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solidFill>
                  <a:srgbClr val="3333FF"/>
                </a:solidFill>
                <a:latin typeface="Arial" charset="0"/>
              </a:rPr>
              <a:t>Distributive property.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3494856" y="2492896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>
                <a:solidFill>
                  <a:srgbClr val="3333FF"/>
                </a:solidFill>
                <a:latin typeface="Arial" charset="0"/>
              </a:rPr>
              <a:t>Simplify.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980256" y="1166515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m</a:t>
            </a:r>
            <a:r>
              <a:rPr lang="en-US" b="0"/>
              <a:t> = 1.8</a:t>
            </a:r>
            <a:endParaRPr lang="en-US" b="0" i="1"/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446856" y="1565176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/>
              <a:t>y –</a:t>
            </a:r>
            <a:r>
              <a:rPr lang="en-US" b="0" dirty="0"/>
              <a:t> </a:t>
            </a:r>
            <a:r>
              <a:rPr lang="en-US" b="0" dirty="0">
                <a:solidFill>
                  <a:srgbClr val="FF0000"/>
                </a:solidFill>
              </a:rPr>
              <a:t>2 </a:t>
            </a:r>
            <a:r>
              <a:rPr lang="en-US" b="0" dirty="0"/>
              <a:t>= </a:t>
            </a:r>
            <a:r>
              <a:rPr lang="en-US" b="0" dirty="0">
                <a:solidFill>
                  <a:srgbClr val="0000FF"/>
                </a:solidFill>
              </a:rPr>
              <a:t>1.8</a:t>
            </a:r>
            <a:r>
              <a:rPr lang="en-US" b="0" dirty="0"/>
              <a:t>(</a:t>
            </a:r>
            <a:r>
              <a:rPr lang="en-US" b="0" i="1" dirty="0"/>
              <a:t>x – </a:t>
            </a:r>
            <a:r>
              <a:rPr lang="en-US" b="0" dirty="0">
                <a:solidFill>
                  <a:srgbClr val="FF0000"/>
                </a:solidFill>
              </a:rPr>
              <a:t>5</a:t>
            </a:r>
            <a:r>
              <a:rPr lang="en-US" b="0" dirty="0"/>
              <a:t>)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446856" y="2060848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/>
              <a:t>y –</a:t>
            </a:r>
            <a:r>
              <a:rPr lang="en-US" b="0" dirty="0"/>
              <a:t> 2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/>
              <a:t>= 1.8</a:t>
            </a:r>
            <a:r>
              <a:rPr lang="en-US" b="0" i="1" dirty="0"/>
              <a:t>x – </a:t>
            </a:r>
            <a:r>
              <a:rPr lang="en-US" b="0" dirty="0"/>
              <a:t>9</a:t>
            </a: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1056456" y="2492896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y</a:t>
            </a:r>
            <a:r>
              <a:rPr lang="en-US" b="0">
                <a:solidFill>
                  <a:srgbClr val="FF0000"/>
                </a:solidFill>
              </a:rPr>
              <a:t> </a:t>
            </a:r>
            <a:r>
              <a:rPr lang="en-US" b="0"/>
              <a:t>= 1.8</a:t>
            </a:r>
            <a:r>
              <a:rPr lang="en-US" b="0" i="1"/>
              <a:t>x – </a:t>
            </a:r>
            <a:r>
              <a:rPr lang="en-US" b="0"/>
              <a:t>7</a:t>
            </a:r>
          </a:p>
        </p:txBody>
      </p:sp>
      <p:sp>
        <p:nvSpPr>
          <p:cNvPr id="55345" name="Rectangle 49"/>
          <p:cNvSpPr>
            <a:spLocks noChangeArrowheads="1"/>
          </p:cNvSpPr>
          <p:nvPr/>
        </p:nvSpPr>
        <p:spPr bwMode="auto">
          <a:xfrm>
            <a:off x="228600" y="476672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/>
              <a:t>Write the equation of the line in slope-intercept form.</a:t>
            </a:r>
          </a:p>
        </p:txBody>
      </p:sp>
      <p:sp>
        <p:nvSpPr>
          <p:cNvPr id="55346" name="Rectangle 50"/>
          <p:cNvSpPr>
            <a:spLocks noChangeArrowheads="1"/>
          </p:cNvSpPr>
          <p:nvPr/>
        </p:nvSpPr>
        <p:spPr bwMode="auto">
          <a:xfrm>
            <a:off x="294456" y="692696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dirty="0">
                <a:cs typeface="Times New Roman" pitchFamily="18" charset="0"/>
              </a:rPr>
              <a:t>parallel to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en-US" i="1" dirty="0"/>
              <a:t>y </a:t>
            </a:r>
            <a:r>
              <a:rPr lang="en-US" dirty="0"/>
              <a:t>= 1.8</a:t>
            </a:r>
            <a:r>
              <a:rPr lang="en-US" i="1" dirty="0"/>
              <a:t>x</a:t>
            </a:r>
            <a:r>
              <a:rPr lang="en-US" dirty="0"/>
              <a:t> + 3 and through (5, 2)</a:t>
            </a:r>
            <a:r>
              <a:rPr lang="en-US" b="0" dirty="0"/>
              <a:t> 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308560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5B: Writing Equations of Parallel and Perpendicular Lines</a:t>
            </a:r>
            <a:endParaRPr lang="en-US" altLang="en-US" sz="2600" b="0" dirty="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16" name="Rectangle 61"/>
          <p:cNvSpPr>
            <a:spLocks noChangeArrowheads="1"/>
          </p:cNvSpPr>
          <p:nvPr/>
        </p:nvSpPr>
        <p:spPr bwMode="auto">
          <a:xfrm>
            <a:off x="152400" y="3176637"/>
            <a:ext cx="88392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Write the equation of the line in slope-intercept form.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perpendicular                   to</a:t>
            </a:r>
            <a:r>
              <a:rPr lang="en-US" i="1" dirty="0"/>
              <a:t> </a:t>
            </a:r>
            <a:r>
              <a:rPr lang="en-US" dirty="0"/>
              <a:t>and through (9, –2)</a:t>
            </a:r>
            <a:r>
              <a:rPr lang="en-US" b="0" dirty="0"/>
              <a:t> </a:t>
            </a:r>
            <a:endParaRPr lang="en-US" dirty="0"/>
          </a:p>
        </p:txBody>
      </p:sp>
      <p:pic>
        <p:nvPicPr>
          <p:cNvPr id="17" name="Picture 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3296" y="3700909"/>
            <a:ext cx="1320552" cy="64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2" grpId="0"/>
      <p:bldP spid="55335" grpId="0"/>
      <p:bldP spid="55339" grpId="0"/>
      <p:bldP spid="55340" grpId="0"/>
      <p:bldP spid="55341" grpId="0"/>
      <p:bldP spid="55342" grpId="0"/>
      <p:bldP spid="55343" grpId="0"/>
      <p:bldP spid="5534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-57621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1: Writing the Slope-Intercept Form of the Equation of a Line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177800" y="250627"/>
            <a:ext cx="896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Write the equation of the graphed line in slope-intercept form.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152400" y="849412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Step 1</a:t>
            </a:r>
            <a:endParaRPr lang="en-US" b="0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600200" y="836712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/>
              <a:t>Identify the </a:t>
            </a:r>
            <a:r>
              <a:rPr lang="en-US" b="0" i="1" dirty="0"/>
              <a:t>y</a:t>
            </a:r>
            <a:r>
              <a:rPr lang="en-US" b="0" dirty="0"/>
              <a:t>-intercept.</a:t>
            </a:r>
          </a:p>
          <a:p>
            <a:r>
              <a:rPr lang="en-US" b="0" dirty="0"/>
              <a:t>The </a:t>
            </a:r>
            <a:r>
              <a:rPr lang="en-US" b="0" i="1" dirty="0"/>
              <a:t>y</a:t>
            </a:r>
            <a:r>
              <a:rPr lang="en-US" b="0" dirty="0"/>
              <a:t>-intercept </a:t>
            </a:r>
            <a:r>
              <a:rPr lang="en-US" b="0" i="1" dirty="0"/>
              <a:t>b </a:t>
            </a:r>
            <a:r>
              <a:rPr lang="en-US" b="0" dirty="0"/>
              <a:t>is 1.</a:t>
            </a: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0" y="208736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620072" y="836712"/>
            <a:ext cx="3200400" cy="3200400"/>
            <a:chOff x="3456" y="1968"/>
            <a:chExt cx="2016" cy="2016"/>
          </a:xfrm>
        </p:grpSpPr>
        <p:pic>
          <p:nvPicPr>
            <p:cNvPr id="15391" name="Picture 31" descr="Exampl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56" y="1968"/>
              <a:ext cx="2016" cy="2016"/>
            </a:xfrm>
            <a:prstGeom prst="rect">
              <a:avLst/>
            </a:prstGeom>
            <a:noFill/>
          </p:spPr>
        </p:pic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3696" y="2204"/>
              <a:ext cx="1584" cy="1240"/>
              <a:chOff x="3696" y="2200"/>
              <a:chExt cx="1584" cy="1240"/>
            </a:xfrm>
          </p:grpSpPr>
          <p:sp>
            <p:nvSpPr>
              <p:cNvPr id="15392" name="Line 32"/>
              <p:cNvSpPr>
                <a:spLocks noChangeShapeType="1"/>
              </p:cNvSpPr>
              <p:nvPr/>
            </p:nvSpPr>
            <p:spPr bwMode="auto">
              <a:xfrm>
                <a:off x="3696" y="2240"/>
                <a:ext cx="1584" cy="120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stealth" w="med" len="med"/>
                <a:tailEnd type="stealth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93" name="Text Box 33"/>
              <p:cNvSpPr txBox="1">
                <a:spLocks noChangeArrowheads="1"/>
              </p:cNvSpPr>
              <p:nvPr/>
            </p:nvSpPr>
            <p:spPr bwMode="auto">
              <a:xfrm>
                <a:off x="5004" y="3180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 </a:t>
                </a:r>
              </a:p>
            </p:txBody>
          </p:sp>
          <p:sp>
            <p:nvSpPr>
              <p:cNvPr id="15395" name="Text Box 35"/>
              <p:cNvSpPr txBox="1">
                <a:spLocks noChangeArrowheads="1"/>
              </p:cNvSpPr>
              <p:nvPr/>
            </p:nvSpPr>
            <p:spPr bwMode="auto">
              <a:xfrm>
                <a:off x="3712" y="2200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 </a:t>
                </a:r>
              </a:p>
            </p:txBody>
          </p:sp>
        </p:grpSp>
        <p:sp>
          <p:nvSpPr>
            <p:cNvPr id="15399" name="Oval 39"/>
            <p:cNvSpPr>
              <a:spLocks noChangeArrowheads="1"/>
            </p:cNvSpPr>
            <p:nvPr/>
          </p:nvSpPr>
          <p:spPr bwMode="auto">
            <a:xfrm>
              <a:off x="3792" y="231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00" name="Oval 40"/>
            <p:cNvSpPr>
              <a:spLocks noChangeArrowheads="1"/>
            </p:cNvSpPr>
            <p:nvPr/>
          </p:nvSpPr>
          <p:spPr bwMode="auto">
            <a:xfrm>
              <a:off x="4440" y="27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401" name="Oval 41"/>
            <p:cNvSpPr>
              <a:spLocks noChangeArrowheads="1"/>
            </p:cNvSpPr>
            <p:nvPr/>
          </p:nvSpPr>
          <p:spPr bwMode="auto">
            <a:xfrm>
              <a:off x="5088" y="32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04800" y="1535088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dirty="0"/>
              <a:t>Step 2   </a:t>
            </a:r>
            <a:r>
              <a:rPr lang="en-US" b="0" dirty="0"/>
              <a:t>Find the slope.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304800" y="1988840"/>
            <a:ext cx="5203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/>
              <a:t>Choose any two convenient points </a:t>
            </a:r>
            <a:r>
              <a:rPr lang="en-US" b="0" dirty="0" smtClean="0"/>
              <a:t>to find slope.</a:t>
            </a:r>
            <a:endParaRPr lang="en-US" b="0" dirty="0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331150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grpSp>
        <p:nvGrpSpPr>
          <p:cNvPr id="20" name="Group 40"/>
          <p:cNvGrpSpPr>
            <a:grpSpLocks/>
          </p:cNvGrpSpPr>
          <p:nvPr/>
        </p:nvGrpSpPr>
        <p:grpSpPr bwMode="auto">
          <a:xfrm>
            <a:off x="411166" y="2300269"/>
            <a:ext cx="5457428" cy="814388"/>
            <a:chOff x="277" y="1682"/>
            <a:chExt cx="3211" cy="513"/>
          </a:xfrm>
        </p:grpSpPr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277" y="1834"/>
              <a:ext cx="32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b="0" dirty="0">
                  <a:cs typeface="Times New Roman" pitchFamily="18" charset="0"/>
                </a:rPr>
                <a:t>Slope </a:t>
              </a:r>
              <a:r>
                <a:rPr lang="en-US" b="0" dirty="0" smtClean="0">
                  <a:cs typeface="Times New Roman" pitchFamily="18" charset="0"/>
                </a:rPr>
                <a:t>is               </a:t>
              </a:r>
              <a:r>
                <a:rPr lang="en-US" b="0" dirty="0">
                  <a:cs typeface="Times New Roman" pitchFamily="18" charset="0"/>
                </a:rPr>
                <a:t>= </a:t>
              </a:r>
              <a:r>
                <a:rPr lang="en-US" b="0" dirty="0" smtClean="0">
                  <a:cs typeface="Times New Roman" pitchFamily="18" charset="0"/>
                </a:rPr>
                <a:t>          </a:t>
              </a:r>
              <a:r>
                <a:rPr lang="en-US" b="0" dirty="0">
                  <a:cs typeface="Times New Roman" pitchFamily="18" charset="0"/>
                </a:rPr>
                <a:t>= –   </a:t>
              </a:r>
              <a:r>
                <a:rPr lang="en-US" b="0" dirty="0" smtClean="0">
                  <a:cs typeface="Times New Roman" pitchFamily="18" charset="0"/>
                </a:rPr>
                <a:t>   </a:t>
              </a:r>
              <a:r>
                <a:rPr lang="en-US" b="0" dirty="0">
                  <a:cs typeface="Times New Roman" pitchFamily="18" charset="0"/>
                </a:rPr>
                <a:t>.</a:t>
              </a:r>
              <a:r>
                <a:rPr lang="en-US" b="0" dirty="0"/>
                <a:t> </a:t>
              </a:r>
            </a:p>
          </p:txBody>
        </p:sp>
        <p:grpSp>
          <p:nvGrpSpPr>
            <p:cNvPr id="22" name="Group 36"/>
            <p:cNvGrpSpPr>
              <a:grpSpLocks/>
            </p:cNvGrpSpPr>
            <p:nvPr/>
          </p:nvGrpSpPr>
          <p:grpSpPr bwMode="auto">
            <a:xfrm>
              <a:off x="899" y="1764"/>
              <a:ext cx="470" cy="431"/>
              <a:chOff x="2651" y="1908"/>
              <a:chExt cx="470" cy="431"/>
            </a:xfrm>
          </p:grpSpPr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2651" y="1908"/>
                <a:ext cx="470" cy="4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5000"/>
                  </a:lnSpc>
                  <a:spcBef>
                    <a:spcPct val="5000"/>
                  </a:spcBef>
                </a:pPr>
                <a:r>
                  <a:rPr lang="en-US" sz="2200" b="0"/>
                  <a:t>rise</a:t>
                </a:r>
              </a:p>
              <a:p>
                <a:pPr algn="ctr">
                  <a:lnSpc>
                    <a:spcPct val="85000"/>
                  </a:lnSpc>
                  <a:spcBef>
                    <a:spcPct val="5000"/>
                  </a:spcBef>
                </a:pPr>
                <a:r>
                  <a:rPr lang="en-US" sz="2200" b="0"/>
                  <a:t>run</a:t>
                </a:r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2655" y="2136"/>
                <a:ext cx="42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23" name="Group 35"/>
            <p:cNvGrpSpPr>
              <a:grpSpLocks/>
            </p:cNvGrpSpPr>
            <p:nvPr/>
          </p:nvGrpSpPr>
          <p:grpSpPr bwMode="auto">
            <a:xfrm>
              <a:off x="1380" y="1735"/>
              <a:ext cx="456" cy="431"/>
              <a:chOff x="3516" y="2247"/>
              <a:chExt cx="456" cy="431"/>
            </a:xfrm>
          </p:grpSpPr>
          <p:sp>
            <p:nvSpPr>
              <p:cNvPr id="27" name="Text Box 31"/>
              <p:cNvSpPr txBox="1">
                <a:spLocks noChangeArrowheads="1"/>
              </p:cNvSpPr>
              <p:nvPr/>
            </p:nvSpPr>
            <p:spPr bwMode="auto">
              <a:xfrm>
                <a:off x="3516" y="2247"/>
                <a:ext cx="456" cy="4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5000"/>
                  </a:lnSpc>
                  <a:spcBef>
                    <a:spcPct val="5000"/>
                  </a:spcBef>
                </a:pPr>
                <a:r>
                  <a:rPr lang="en-US" sz="2200" b="0" dirty="0"/>
                  <a:t>–3</a:t>
                </a:r>
              </a:p>
              <a:p>
                <a:pPr algn="ctr">
                  <a:lnSpc>
                    <a:spcPct val="85000"/>
                  </a:lnSpc>
                  <a:spcBef>
                    <a:spcPct val="5000"/>
                  </a:spcBef>
                </a:pPr>
                <a:r>
                  <a:rPr lang="en-US" sz="2200" b="0" dirty="0"/>
                  <a:t>4 </a:t>
                </a:r>
              </a:p>
            </p:txBody>
          </p:sp>
          <p:sp>
            <p:nvSpPr>
              <p:cNvPr id="28" name="Line 33"/>
              <p:cNvSpPr>
                <a:spLocks noChangeShapeType="1"/>
              </p:cNvSpPr>
              <p:nvPr/>
            </p:nvSpPr>
            <p:spPr bwMode="auto">
              <a:xfrm>
                <a:off x="3632" y="2451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24" name="Group 39"/>
            <p:cNvGrpSpPr>
              <a:grpSpLocks/>
            </p:cNvGrpSpPr>
            <p:nvPr/>
          </p:nvGrpSpPr>
          <p:grpSpPr bwMode="auto">
            <a:xfrm>
              <a:off x="2126" y="1682"/>
              <a:ext cx="260" cy="485"/>
              <a:chOff x="2150" y="1691"/>
              <a:chExt cx="260" cy="485"/>
            </a:xfrm>
          </p:grpSpPr>
          <p:sp>
            <p:nvSpPr>
              <p:cNvPr id="25" name="Text Box 30"/>
              <p:cNvSpPr txBox="1">
                <a:spLocks noChangeArrowheads="1"/>
              </p:cNvSpPr>
              <p:nvPr/>
            </p:nvSpPr>
            <p:spPr bwMode="auto">
              <a:xfrm>
                <a:off x="2150" y="1691"/>
                <a:ext cx="260" cy="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200" b="0" dirty="0"/>
                  <a:t>3</a:t>
                </a:r>
              </a:p>
              <a:p>
                <a:r>
                  <a:rPr lang="en-US" sz="2200" b="0" dirty="0"/>
                  <a:t>4</a:t>
                </a:r>
              </a:p>
            </p:txBody>
          </p:sp>
          <p:sp>
            <p:nvSpPr>
              <p:cNvPr id="26" name="Line 34"/>
              <p:cNvSpPr>
                <a:spLocks noChangeShapeType="1"/>
              </p:cNvSpPr>
              <p:nvPr/>
            </p:nvSpPr>
            <p:spPr bwMode="auto">
              <a:xfrm>
                <a:off x="2156" y="1948"/>
                <a:ext cx="21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31" name="Group 75"/>
          <p:cNvGrpSpPr>
            <a:grpSpLocks/>
          </p:cNvGrpSpPr>
          <p:nvPr/>
        </p:nvGrpSpPr>
        <p:grpSpPr bwMode="auto">
          <a:xfrm>
            <a:off x="5620072" y="836712"/>
            <a:ext cx="3200400" cy="3200400"/>
            <a:chOff x="3456" y="1988"/>
            <a:chExt cx="2016" cy="2016"/>
          </a:xfrm>
        </p:grpSpPr>
        <p:pic>
          <p:nvPicPr>
            <p:cNvPr id="32" name="Picture 76" descr="Exampl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56" y="1988"/>
              <a:ext cx="2016" cy="2016"/>
            </a:xfrm>
            <a:prstGeom prst="rect">
              <a:avLst/>
            </a:prstGeom>
            <a:noFill/>
          </p:spPr>
        </p:pic>
        <p:grpSp>
          <p:nvGrpSpPr>
            <p:cNvPr id="33" name="Group 77"/>
            <p:cNvGrpSpPr>
              <a:grpSpLocks/>
            </p:cNvGrpSpPr>
            <p:nvPr/>
          </p:nvGrpSpPr>
          <p:grpSpPr bwMode="auto">
            <a:xfrm>
              <a:off x="3696" y="2204"/>
              <a:ext cx="1584" cy="1240"/>
              <a:chOff x="3696" y="2200"/>
              <a:chExt cx="1584" cy="1240"/>
            </a:xfrm>
          </p:grpSpPr>
          <p:sp>
            <p:nvSpPr>
              <p:cNvPr id="37" name="Line 78"/>
              <p:cNvSpPr>
                <a:spLocks noChangeShapeType="1"/>
              </p:cNvSpPr>
              <p:nvPr/>
            </p:nvSpPr>
            <p:spPr bwMode="auto">
              <a:xfrm>
                <a:off x="3696" y="2240"/>
                <a:ext cx="1584" cy="120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stealth" w="med" len="med"/>
                <a:tailEnd type="stealth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8" name="Text Box 79"/>
              <p:cNvSpPr txBox="1">
                <a:spLocks noChangeArrowheads="1"/>
              </p:cNvSpPr>
              <p:nvPr/>
            </p:nvSpPr>
            <p:spPr bwMode="auto">
              <a:xfrm>
                <a:off x="5004" y="3180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 </a:t>
                </a:r>
              </a:p>
            </p:txBody>
          </p:sp>
          <p:sp>
            <p:nvSpPr>
              <p:cNvPr id="39" name="Text Box 80"/>
              <p:cNvSpPr txBox="1">
                <a:spLocks noChangeArrowheads="1"/>
              </p:cNvSpPr>
              <p:nvPr/>
            </p:nvSpPr>
            <p:spPr bwMode="auto">
              <a:xfrm>
                <a:off x="3712" y="2200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 </a:t>
                </a:r>
              </a:p>
            </p:txBody>
          </p:sp>
        </p:grpSp>
        <p:sp>
          <p:nvSpPr>
            <p:cNvPr id="34" name="Oval 81"/>
            <p:cNvSpPr>
              <a:spLocks noChangeArrowheads="1"/>
            </p:cNvSpPr>
            <p:nvPr/>
          </p:nvSpPr>
          <p:spPr bwMode="auto">
            <a:xfrm>
              <a:off x="3792" y="231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" name="Oval 82"/>
            <p:cNvSpPr>
              <a:spLocks noChangeArrowheads="1"/>
            </p:cNvSpPr>
            <p:nvPr/>
          </p:nvSpPr>
          <p:spPr bwMode="auto">
            <a:xfrm>
              <a:off x="4440" y="2796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" name="Oval 83"/>
            <p:cNvSpPr>
              <a:spLocks noChangeArrowheads="1"/>
            </p:cNvSpPr>
            <p:nvPr/>
          </p:nvSpPr>
          <p:spPr bwMode="auto">
            <a:xfrm>
              <a:off x="5088" y="3288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0" name="Group 84"/>
          <p:cNvGrpSpPr>
            <a:grpSpLocks/>
          </p:cNvGrpSpPr>
          <p:nvPr/>
        </p:nvGrpSpPr>
        <p:grpSpPr bwMode="auto">
          <a:xfrm>
            <a:off x="5899472" y="1440903"/>
            <a:ext cx="2781300" cy="1549400"/>
            <a:chOff x="3504" y="3072"/>
            <a:chExt cx="1752" cy="976"/>
          </a:xfrm>
        </p:grpSpPr>
        <p:grpSp>
          <p:nvGrpSpPr>
            <p:cNvPr id="41" name="Group 85"/>
            <p:cNvGrpSpPr>
              <a:grpSpLocks/>
            </p:cNvGrpSpPr>
            <p:nvPr/>
          </p:nvGrpSpPr>
          <p:grpSpPr bwMode="auto">
            <a:xfrm>
              <a:off x="3696" y="3072"/>
              <a:ext cx="1312" cy="976"/>
              <a:chOff x="3824" y="2336"/>
              <a:chExt cx="1312" cy="976"/>
            </a:xfrm>
          </p:grpSpPr>
          <p:sp>
            <p:nvSpPr>
              <p:cNvPr id="47" name="Line 86"/>
              <p:cNvSpPr>
                <a:spLocks noChangeShapeType="1"/>
              </p:cNvSpPr>
              <p:nvPr/>
            </p:nvSpPr>
            <p:spPr bwMode="auto">
              <a:xfrm>
                <a:off x="3824" y="2336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8" name="Line 87"/>
              <p:cNvSpPr>
                <a:spLocks noChangeShapeType="1"/>
              </p:cNvSpPr>
              <p:nvPr/>
            </p:nvSpPr>
            <p:spPr bwMode="auto">
              <a:xfrm>
                <a:off x="5112" y="2832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9" name="Line 88"/>
              <p:cNvSpPr>
                <a:spLocks noChangeShapeType="1"/>
              </p:cNvSpPr>
              <p:nvPr/>
            </p:nvSpPr>
            <p:spPr bwMode="auto">
              <a:xfrm>
                <a:off x="3840" y="2800"/>
                <a:ext cx="1296" cy="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42" name="Group 89"/>
            <p:cNvGrpSpPr>
              <a:grpSpLocks/>
            </p:cNvGrpSpPr>
            <p:nvPr/>
          </p:nvGrpSpPr>
          <p:grpSpPr bwMode="auto">
            <a:xfrm>
              <a:off x="3504" y="3196"/>
              <a:ext cx="1752" cy="740"/>
              <a:chOff x="3648" y="2448"/>
              <a:chExt cx="1752" cy="740"/>
            </a:xfrm>
          </p:grpSpPr>
          <p:sp>
            <p:nvSpPr>
              <p:cNvPr id="43" name="Text Box 90"/>
              <p:cNvSpPr txBox="1">
                <a:spLocks noChangeArrowheads="1"/>
              </p:cNvSpPr>
              <p:nvPr/>
            </p:nvSpPr>
            <p:spPr bwMode="auto">
              <a:xfrm>
                <a:off x="3648" y="2448"/>
                <a:ext cx="19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33FF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44" name="Text Box 91"/>
              <p:cNvSpPr txBox="1">
                <a:spLocks noChangeArrowheads="1"/>
              </p:cNvSpPr>
              <p:nvPr/>
            </p:nvSpPr>
            <p:spPr bwMode="auto">
              <a:xfrm>
                <a:off x="4024" y="2792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33FF"/>
                    </a:solidFill>
                    <a:latin typeface="Arial" charset="0"/>
                    <a:cs typeface="Arial" charset="0"/>
                  </a:rPr>
                  <a:t>–4</a:t>
                </a:r>
              </a:p>
            </p:txBody>
          </p:sp>
          <p:sp>
            <p:nvSpPr>
              <p:cNvPr id="45" name="Text Box 92"/>
              <p:cNvSpPr txBox="1">
                <a:spLocks noChangeArrowheads="1"/>
              </p:cNvSpPr>
              <p:nvPr/>
            </p:nvSpPr>
            <p:spPr bwMode="auto">
              <a:xfrm>
                <a:off x="4704" y="2616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33FF"/>
                    </a:solidFill>
                    <a:latin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46" name="Text Box 93"/>
              <p:cNvSpPr txBox="1">
                <a:spLocks noChangeArrowheads="1"/>
              </p:cNvSpPr>
              <p:nvPr/>
            </p:nvSpPr>
            <p:spPr bwMode="auto">
              <a:xfrm>
                <a:off x="5112" y="2976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33FF"/>
                    </a:solidFill>
                    <a:latin typeface="Arial" charset="0"/>
                    <a:cs typeface="Arial" charset="0"/>
                  </a:rPr>
                  <a:t>–3</a:t>
                </a:r>
              </a:p>
            </p:txBody>
          </p:sp>
        </p:grpSp>
      </p:grp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304800" y="3258393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Step 3</a:t>
            </a:r>
            <a:r>
              <a:rPr lang="en-US" b="0"/>
              <a:t> </a:t>
            </a:r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1331640" y="3252043"/>
            <a:ext cx="677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0" dirty="0"/>
              <a:t>Write the equation in slope-intercept form.</a:t>
            </a:r>
          </a:p>
        </p:txBody>
      </p:sp>
      <p:sp>
        <p:nvSpPr>
          <p:cNvPr id="52" name="Rectangle 12"/>
          <p:cNvSpPr>
            <a:spLocks noChangeArrowheads="1"/>
          </p:cNvSpPr>
          <p:nvPr/>
        </p:nvSpPr>
        <p:spPr bwMode="auto">
          <a:xfrm>
            <a:off x="0" y="441885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0" y="467603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4" name="Rectangle 15"/>
          <p:cNvSpPr>
            <a:spLocks noChangeArrowheads="1"/>
          </p:cNvSpPr>
          <p:nvPr/>
        </p:nvSpPr>
        <p:spPr bwMode="auto">
          <a:xfrm>
            <a:off x="0" y="429503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0" y="477604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-304800" y="469984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7" name="Rectangle 21"/>
          <p:cNvSpPr>
            <a:spLocks noChangeArrowheads="1"/>
          </p:cNvSpPr>
          <p:nvPr/>
        </p:nvSpPr>
        <p:spPr bwMode="auto">
          <a:xfrm>
            <a:off x="0" y="443790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8" name="Text Box 41"/>
          <p:cNvSpPr txBox="1">
            <a:spLocks noChangeArrowheads="1"/>
          </p:cNvSpPr>
          <p:nvPr/>
        </p:nvSpPr>
        <p:spPr bwMode="auto">
          <a:xfrm>
            <a:off x="1143000" y="4014043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y</a:t>
            </a:r>
            <a:r>
              <a:rPr lang="en-US" b="0"/>
              <a:t> = </a:t>
            </a:r>
            <a:r>
              <a:rPr lang="en-US" b="0" i="1">
                <a:solidFill>
                  <a:srgbClr val="FF0000"/>
                </a:solidFill>
              </a:rPr>
              <a:t>m</a:t>
            </a:r>
            <a:r>
              <a:rPr lang="en-US" b="0" i="1"/>
              <a:t>x</a:t>
            </a:r>
            <a:r>
              <a:rPr lang="en-US" b="0"/>
              <a:t> + </a:t>
            </a:r>
            <a:r>
              <a:rPr lang="en-US" b="0" i="1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59" name="Group 44"/>
          <p:cNvGrpSpPr>
            <a:grpSpLocks/>
          </p:cNvGrpSpPr>
          <p:nvPr/>
        </p:nvGrpSpPr>
        <p:grpSpPr bwMode="auto">
          <a:xfrm>
            <a:off x="683568" y="4550891"/>
            <a:ext cx="2438400" cy="822325"/>
            <a:chOff x="753" y="3659"/>
            <a:chExt cx="1536" cy="518"/>
          </a:xfrm>
        </p:grpSpPr>
        <p:grpSp>
          <p:nvGrpSpPr>
            <p:cNvPr id="60" name="Group 43"/>
            <p:cNvGrpSpPr>
              <a:grpSpLocks/>
            </p:cNvGrpSpPr>
            <p:nvPr/>
          </p:nvGrpSpPr>
          <p:grpSpPr bwMode="auto">
            <a:xfrm>
              <a:off x="1356" y="3659"/>
              <a:ext cx="350" cy="518"/>
              <a:chOff x="5217" y="3862"/>
              <a:chExt cx="350" cy="518"/>
            </a:xfrm>
          </p:grpSpPr>
          <p:sp>
            <p:nvSpPr>
              <p:cNvPr id="62" name="Text Box 39"/>
              <p:cNvSpPr txBox="1">
                <a:spLocks noChangeArrowheads="1"/>
              </p:cNvSpPr>
              <p:nvPr/>
            </p:nvSpPr>
            <p:spPr bwMode="auto">
              <a:xfrm>
                <a:off x="5231" y="3862"/>
                <a:ext cx="336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b="0">
                    <a:solidFill>
                      <a:srgbClr val="FF0000"/>
                    </a:solidFill>
                  </a:rPr>
                  <a:t>3</a:t>
                </a:r>
              </a:p>
              <a:p>
                <a:r>
                  <a:rPr lang="en-US" b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63" name="Line 40"/>
              <p:cNvSpPr>
                <a:spLocks noChangeShapeType="1"/>
              </p:cNvSpPr>
              <p:nvPr/>
            </p:nvSpPr>
            <p:spPr bwMode="auto">
              <a:xfrm>
                <a:off x="5217" y="4049"/>
                <a:ext cx="21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61" name="Text Box 42"/>
            <p:cNvSpPr txBox="1">
              <a:spLocks noChangeArrowheads="1"/>
            </p:cNvSpPr>
            <p:nvPr/>
          </p:nvSpPr>
          <p:spPr bwMode="auto">
            <a:xfrm>
              <a:off x="753" y="3717"/>
              <a:ext cx="153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 i="1" dirty="0" smtClean="0"/>
                <a:t>     y</a:t>
              </a:r>
              <a:r>
                <a:rPr lang="en-US" b="0" dirty="0" smtClean="0"/>
                <a:t> </a:t>
              </a:r>
              <a:r>
                <a:rPr lang="en-US" b="0" dirty="0"/>
                <a:t>= </a:t>
              </a:r>
              <a:r>
                <a:rPr lang="en-US" b="0" dirty="0" smtClean="0">
                  <a:solidFill>
                    <a:srgbClr val="FF0000"/>
                  </a:solidFill>
                </a:rPr>
                <a:t>–  </a:t>
              </a:r>
              <a:r>
                <a:rPr lang="en-US" b="0" dirty="0" smtClean="0"/>
                <a:t> </a:t>
              </a:r>
              <a:r>
                <a:rPr lang="en-US" b="0" i="1" dirty="0" smtClean="0">
                  <a:solidFill>
                    <a:srgbClr val="FF0000"/>
                  </a:solidFill>
                </a:rPr>
                <a:t>    </a:t>
              </a:r>
              <a:r>
                <a:rPr lang="en-US" b="0" i="1" dirty="0" smtClean="0"/>
                <a:t>x</a:t>
              </a:r>
              <a:r>
                <a:rPr lang="en-US" b="0" dirty="0" smtClean="0"/>
                <a:t> </a:t>
              </a:r>
              <a:r>
                <a:rPr lang="en-US" b="0" dirty="0"/>
                <a:t>+ </a:t>
              </a:r>
              <a:r>
                <a:rPr lang="en-US" b="0" dirty="0">
                  <a:solidFill>
                    <a:srgbClr val="0000FF"/>
                  </a:solidFill>
                </a:rPr>
                <a:t>1</a:t>
              </a:r>
            </a:p>
          </p:txBody>
        </p:sp>
      </p:grpSp>
      <p:grpSp>
        <p:nvGrpSpPr>
          <p:cNvPr id="64" name="Group 47"/>
          <p:cNvGrpSpPr>
            <a:grpSpLocks/>
          </p:cNvGrpSpPr>
          <p:nvPr/>
        </p:nvGrpSpPr>
        <p:grpSpPr bwMode="auto">
          <a:xfrm>
            <a:off x="3347864" y="3861048"/>
            <a:ext cx="2441575" cy="822325"/>
            <a:chOff x="2531" y="2275"/>
            <a:chExt cx="1538" cy="518"/>
          </a:xfrm>
        </p:grpSpPr>
        <p:sp>
          <p:nvSpPr>
            <p:cNvPr id="65" name="Rectangle 24"/>
            <p:cNvSpPr>
              <a:spLocks noChangeArrowheads="1"/>
            </p:cNvSpPr>
            <p:nvPr/>
          </p:nvSpPr>
          <p:spPr bwMode="auto">
            <a:xfrm>
              <a:off x="2531" y="2354"/>
              <a:ext cx="15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b="0" i="1" dirty="0">
                  <a:solidFill>
                    <a:srgbClr val="3333FF"/>
                  </a:solidFill>
                  <a:latin typeface="Arial" charset="0"/>
                </a:rPr>
                <a:t>m =  –       </a:t>
              </a:r>
              <a:r>
                <a:rPr lang="en-US" b="0" i="1" dirty="0" smtClean="0">
                  <a:solidFill>
                    <a:srgbClr val="3333FF"/>
                  </a:solidFill>
                  <a:latin typeface="Arial" charset="0"/>
                </a:rPr>
                <a:t> and </a:t>
              </a:r>
              <a:r>
                <a:rPr lang="en-US" b="0" i="1" dirty="0">
                  <a:solidFill>
                    <a:srgbClr val="3333FF"/>
                  </a:solidFill>
                  <a:latin typeface="Arial" charset="0"/>
                </a:rPr>
                <a:t>b = 1.</a:t>
              </a:r>
              <a:r>
                <a:rPr lang="en-US" b="0" i="1" dirty="0">
                  <a:latin typeface="Arial" charset="0"/>
                </a:rPr>
                <a:t> </a:t>
              </a:r>
            </a:p>
          </p:txBody>
        </p:sp>
        <p:grpSp>
          <p:nvGrpSpPr>
            <p:cNvPr id="66" name="Group 46"/>
            <p:cNvGrpSpPr>
              <a:grpSpLocks/>
            </p:cNvGrpSpPr>
            <p:nvPr/>
          </p:nvGrpSpPr>
          <p:grpSpPr bwMode="auto">
            <a:xfrm>
              <a:off x="3003" y="2275"/>
              <a:ext cx="489" cy="518"/>
              <a:chOff x="4455" y="3648"/>
              <a:chExt cx="489" cy="518"/>
            </a:xfrm>
          </p:grpSpPr>
          <p:sp>
            <p:nvSpPr>
              <p:cNvPr id="67" name="Text Box 38"/>
              <p:cNvSpPr txBox="1">
                <a:spLocks noChangeArrowheads="1"/>
              </p:cNvSpPr>
              <p:nvPr/>
            </p:nvSpPr>
            <p:spPr bwMode="auto">
              <a:xfrm>
                <a:off x="4464" y="3648"/>
                <a:ext cx="480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b="0" i="1">
                    <a:solidFill>
                      <a:srgbClr val="3333FF"/>
                    </a:solidFill>
                  </a:rPr>
                  <a:t>3</a:t>
                </a:r>
              </a:p>
              <a:p>
                <a:r>
                  <a:rPr lang="en-US" b="0" i="1">
                    <a:solidFill>
                      <a:srgbClr val="3333FF"/>
                    </a:solidFill>
                  </a:rPr>
                  <a:t>4</a:t>
                </a:r>
              </a:p>
            </p:txBody>
          </p:sp>
          <p:sp>
            <p:nvSpPr>
              <p:cNvPr id="68" name="Line 45"/>
              <p:cNvSpPr>
                <a:spLocks noChangeShapeType="1"/>
              </p:cNvSpPr>
              <p:nvPr/>
            </p:nvSpPr>
            <p:spPr bwMode="auto">
              <a:xfrm>
                <a:off x="4455" y="3881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3333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70" name="Rectangle 26"/>
          <p:cNvSpPr>
            <a:spLocks noChangeArrowheads="1"/>
          </p:cNvSpPr>
          <p:nvPr/>
        </p:nvSpPr>
        <p:spPr bwMode="auto">
          <a:xfrm>
            <a:off x="318864" y="5328642"/>
            <a:ext cx="430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0" dirty="0">
                <a:cs typeface="Times New Roman" pitchFamily="18" charset="0"/>
              </a:rPr>
              <a:t>The equation of the line is 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 build="p"/>
      <p:bldP spid="15383" grpId="0" uiExpand="1" build="p"/>
      <p:bldP spid="17" grpId="0" build="p"/>
      <p:bldP spid="18" grpId="0"/>
      <p:bldP spid="50" grpId="0" build="p"/>
      <p:bldP spid="51" grpId="0" build="p"/>
      <p:bldP spid="58" grpId="0"/>
      <p:bldP spid="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77800" y="826691"/>
            <a:ext cx="896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Write the equation of the graphed  line in slope-intercept form.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3681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 Example 1 </a:t>
            </a:r>
            <a:endParaRPr lang="en-US" altLang="en-US" sz="2600" b="0">
              <a:solidFill>
                <a:schemeClr val="accent2"/>
              </a:solidFill>
              <a:latin typeface="Times" pitchFamily="18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372100" y="1534716"/>
            <a:ext cx="3771900" cy="3771900"/>
            <a:chOff x="3384" y="1608"/>
            <a:chExt cx="2376" cy="2376"/>
          </a:xfrm>
        </p:grpSpPr>
        <p:pic>
          <p:nvPicPr>
            <p:cNvPr id="58384" name="Picture 16" descr="cio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84" y="1608"/>
              <a:ext cx="2376" cy="2376"/>
            </a:xfrm>
            <a:prstGeom prst="rect">
              <a:avLst/>
            </a:prstGeom>
            <a:noFill/>
          </p:spPr>
        </p:pic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648" y="1968"/>
              <a:ext cx="1824" cy="1710"/>
              <a:chOff x="3648" y="1956"/>
              <a:chExt cx="1824" cy="1710"/>
            </a:xfrm>
          </p:grpSpPr>
          <p:sp>
            <p:nvSpPr>
              <p:cNvPr id="58385" name="Line 17"/>
              <p:cNvSpPr>
                <a:spLocks noChangeShapeType="1"/>
              </p:cNvSpPr>
              <p:nvPr/>
            </p:nvSpPr>
            <p:spPr bwMode="auto">
              <a:xfrm flipV="1">
                <a:off x="3648" y="1956"/>
                <a:ext cx="1824" cy="171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 type="stealth" w="med" len="med"/>
                <a:tailEnd type="stealth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4" name="Group 21"/>
              <p:cNvGrpSpPr>
                <a:grpSpLocks/>
              </p:cNvGrpSpPr>
              <p:nvPr/>
            </p:nvGrpSpPr>
            <p:grpSpPr bwMode="auto">
              <a:xfrm>
                <a:off x="3714" y="1959"/>
                <a:ext cx="1674" cy="1659"/>
                <a:chOff x="3714" y="1956"/>
                <a:chExt cx="1674" cy="1659"/>
              </a:xfrm>
            </p:grpSpPr>
            <p:sp>
              <p:nvSpPr>
                <p:cNvPr id="5838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714" y="3384"/>
                  <a:ext cx="15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 </a:t>
                  </a:r>
                </a:p>
              </p:txBody>
            </p:sp>
            <p:sp>
              <p:nvSpPr>
                <p:cNvPr id="5838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476" y="2670"/>
                  <a:ext cx="15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 </a:t>
                  </a:r>
                </a:p>
              </p:txBody>
            </p:sp>
            <p:sp>
              <p:nvSpPr>
                <p:cNvPr id="583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232" y="1956"/>
                  <a:ext cx="15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 b="0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 </a:t>
                  </a:r>
                </a:p>
              </p:txBody>
            </p:sp>
          </p:grpSp>
        </p:grpSp>
        <p:sp>
          <p:nvSpPr>
            <p:cNvPr id="58391" name="Oval 23"/>
            <p:cNvSpPr>
              <a:spLocks noChangeArrowheads="1"/>
            </p:cNvSpPr>
            <p:nvPr/>
          </p:nvSpPr>
          <p:spPr bwMode="auto">
            <a:xfrm>
              <a:off x="3768" y="346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8392" name="Oval 24"/>
            <p:cNvSpPr>
              <a:spLocks noChangeArrowheads="1"/>
            </p:cNvSpPr>
            <p:nvPr/>
          </p:nvSpPr>
          <p:spPr bwMode="auto">
            <a:xfrm>
              <a:off x="4520" y="276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8393" name="Oval 25"/>
            <p:cNvSpPr>
              <a:spLocks noChangeArrowheads="1"/>
            </p:cNvSpPr>
            <p:nvPr/>
          </p:nvSpPr>
          <p:spPr bwMode="auto">
            <a:xfrm>
              <a:off x="5288" y="204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4624"/>
            <a:ext cx="898679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4502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2A: Finding the Slope of a Line Given Two or More Points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5496" y="4014356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/>
              <a:t>Find the slope of the line through (–1, 1) and (2, –5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67544" y="4509120"/>
            <a:ext cx="4608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b="0" dirty="0" smtClean="0">
                <a:cs typeface="Times New Roman" pitchFamily="18" charset="0"/>
              </a:rPr>
              <a:t>Let</a:t>
            </a:r>
            <a:r>
              <a:rPr lang="en-US" b="0" dirty="0" smtClean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0" i="1" dirty="0" smtClean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0" baseline="-30000" dirty="0" smtClean="0">
                <a:solidFill>
                  <a:srgbClr val="3333FF"/>
                </a:solidFill>
                <a:cs typeface="Times New Roman" pitchFamily="18" charset="0"/>
              </a:rPr>
              <a:t>1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, </a:t>
            </a:r>
            <a:r>
              <a:rPr lang="en-US" b="0" i="1" dirty="0">
                <a:solidFill>
                  <a:srgbClr val="3333FF"/>
                </a:solidFill>
                <a:cs typeface="Times New Roman" pitchFamily="18" charset="0"/>
              </a:rPr>
              <a:t>y</a:t>
            </a:r>
            <a:r>
              <a:rPr lang="en-US" b="0" baseline="-30000" dirty="0">
                <a:solidFill>
                  <a:srgbClr val="3333FF"/>
                </a:solidFill>
                <a:cs typeface="Times New Roman" pitchFamily="18" charset="0"/>
              </a:rPr>
              <a:t>1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b="0" dirty="0">
                <a:cs typeface="Times New Roman" pitchFamily="18" charset="0"/>
              </a:rPr>
              <a:t> </a:t>
            </a:r>
            <a:r>
              <a:rPr lang="en-US" b="0" dirty="0" smtClean="0">
                <a:cs typeface="Times New Roman" pitchFamily="18" charset="0"/>
              </a:rPr>
              <a:t>=</a:t>
            </a:r>
            <a:r>
              <a:rPr lang="en-US" b="0" dirty="0" smtClean="0">
                <a:solidFill>
                  <a:srgbClr val="3333FF"/>
                </a:solidFill>
                <a:cs typeface="Times New Roman" pitchFamily="18" charset="0"/>
              </a:rPr>
              <a:t>(–</a:t>
            </a:r>
            <a:r>
              <a:rPr lang="en-US" b="0" dirty="0">
                <a:solidFill>
                  <a:srgbClr val="3333FF"/>
                </a:solidFill>
                <a:cs typeface="Times New Roman" pitchFamily="18" charset="0"/>
              </a:rPr>
              <a:t>1, 1)</a:t>
            </a:r>
            <a:r>
              <a:rPr lang="en-US" b="0" dirty="0">
                <a:cs typeface="Times New Roman" pitchFamily="18" charset="0"/>
              </a:rPr>
              <a:t> </a:t>
            </a:r>
            <a:r>
              <a:rPr lang="en-US" b="0" dirty="0" smtClean="0">
                <a:cs typeface="Times New Roman" pitchFamily="18" charset="0"/>
              </a:rPr>
              <a:t>&amp; </a:t>
            </a:r>
            <a:r>
              <a:rPr lang="en-US" b="0" dirty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b="0" i="1" dirty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en-US" b="0" baseline="-30000" dirty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b="0" dirty="0">
                <a:solidFill>
                  <a:srgbClr val="FF0000"/>
                </a:solidFill>
                <a:cs typeface="Times New Roman" pitchFamily="18" charset="0"/>
              </a:rPr>
              <a:t>, </a:t>
            </a:r>
            <a:r>
              <a:rPr lang="en-US" b="0" i="1" dirty="0">
                <a:solidFill>
                  <a:srgbClr val="FF0000"/>
                </a:solidFill>
                <a:cs typeface="Times New Roman" pitchFamily="18" charset="0"/>
              </a:rPr>
              <a:t>y</a:t>
            </a:r>
            <a:r>
              <a:rPr lang="en-US" b="0" baseline="-30000" dirty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b="0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US" b="0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=</a:t>
            </a:r>
            <a:r>
              <a:rPr lang="en-US" b="0" dirty="0" smtClean="0">
                <a:cs typeface="Times New Roman" pitchFamily="18" charset="0"/>
              </a:rPr>
              <a:t> </a:t>
            </a:r>
            <a:r>
              <a:rPr lang="en-US" b="0" dirty="0">
                <a:solidFill>
                  <a:srgbClr val="FF0000"/>
                </a:solidFill>
                <a:cs typeface="Times New Roman" pitchFamily="18" charset="0"/>
              </a:rPr>
              <a:t>(2, –5)</a:t>
            </a:r>
            <a:r>
              <a:rPr lang="en-US" b="0" dirty="0">
                <a:cs typeface="Times New Roman" pitchFamily="18" charset="0"/>
              </a:rPr>
              <a:t>.</a:t>
            </a:r>
            <a:r>
              <a:rPr lang="en-US" b="0" dirty="0"/>
              <a:t> 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443269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436096" y="5054947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Arial" charset="0"/>
              </a:rPr>
              <a:t>Use the slope formula.</a:t>
            </a:r>
            <a:r>
              <a:rPr lang="en-US" b="0" dirty="0">
                <a:latin typeface="Arial" charset="0"/>
              </a:rPr>
              <a:t> </a:t>
            </a: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755576" y="5996136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The slope of the line is –2.</a:t>
            </a:r>
          </a:p>
        </p:txBody>
      </p:sp>
      <p:pic>
        <p:nvPicPr>
          <p:cNvPr id="10" name="Picture 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549" y="5121402"/>
            <a:ext cx="4418459" cy="75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-27384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2B: Finding the Slope of a Line Given Two or More Points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1000" y="551611"/>
            <a:ext cx="454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Find the slope of the line.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212050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270152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190619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graphicFrame>
        <p:nvGraphicFramePr>
          <p:cNvPr id="50242" name="Group 66"/>
          <p:cNvGraphicFramePr>
            <a:graphicFrameLocks noGrp="1"/>
          </p:cNvGraphicFramePr>
          <p:nvPr/>
        </p:nvGraphicFramePr>
        <p:xfrm>
          <a:off x="457200" y="1132636"/>
          <a:ext cx="4648200" cy="914400"/>
        </p:xfrm>
        <a:graphic>
          <a:graphicData uri="http://schemas.openxmlformats.org/drawingml/2006/table">
            <a:tbl>
              <a:tblPr/>
              <a:tblGrid>
                <a:gridCol w="930275"/>
                <a:gridCol w="930275"/>
                <a:gridCol w="927100"/>
                <a:gridCol w="930275"/>
                <a:gridCol w="9302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3" name="Rectangle 37"/>
          <p:cNvSpPr>
            <a:spLocks noChangeArrowheads="1"/>
          </p:cNvSpPr>
          <p:nvPr/>
        </p:nvSpPr>
        <p:spPr bwMode="auto">
          <a:xfrm>
            <a:off x="0" y="270152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50231" name="Rectangle 55"/>
          <p:cNvSpPr>
            <a:spLocks noChangeArrowheads="1"/>
          </p:cNvSpPr>
          <p:nvPr/>
        </p:nvSpPr>
        <p:spPr bwMode="auto">
          <a:xfrm>
            <a:off x="6012160" y="1124744"/>
            <a:ext cx="2592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Arial" charset="0"/>
              </a:rPr>
              <a:t>Choose any two points.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52400" y="4411216"/>
            <a:ext cx="577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Find the slope of the line shown.</a:t>
            </a: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0" y="3573016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2C: Finding the Slope of a Line Given Two or More Points</a:t>
            </a:r>
            <a:endParaRPr lang="en-US" altLang="en-US" sz="2600" b="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20" name="Picture 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221088"/>
            <a:ext cx="2209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55"/>
          <p:cNvSpPr>
            <a:spLocks noChangeArrowheads="1"/>
          </p:cNvSpPr>
          <p:nvPr/>
        </p:nvSpPr>
        <p:spPr bwMode="auto">
          <a:xfrm>
            <a:off x="6444208" y="4509120"/>
            <a:ext cx="2592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3366FF"/>
                </a:solidFill>
                <a:latin typeface="Arial" charset="0"/>
              </a:rPr>
              <a:t>Choose any two points.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0" y="13876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3: Writing Equations of Lines</a:t>
            </a:r>
            <a:endParaRPr lang="en-US" altLang="en-US" sz="2600" b="0" dirty="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79512" y="1718359"/>
            <a:ext cx="8126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/>
              <a:t>In slope-intercept form, write the equation of the line that contains the points in the table.</a:t>
            </a:r>
            <a:endParaRPr lang="en-US" b="0" dirty="0"/>
          </a:p>
        </p:txBody>
      </p:sp>
      <p:sp>
        <p:nvSpPr>
          <p:cNvPr id="68713" name="Rectangle 105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68714" name="Rectangle 106"/>
          <p:cNvSpPr>
            <a:spLocks noChangeArrowheads="1"/>
          </p:cNvSpPr>
          <p:nvPr/>
        </p:nvSpPr>
        <p:spPr bwMode="auto">
          <a:xfrm>
            <a:off x="0" y="3719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601"/>
            <a:ext cx="77914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987824" y="6145539"/>
            <a:ext cx="5813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b="0" dirty="0" smtClean="0"/>
              <a:t>Remember always rewrite </a:t>
            </a:r>
            <a:r>
              <a:rPr lang="en-US" b="0" dirty="0"/>
              <a:t>in slope-intercept form. </a:t>
            </a:r>
          </a:p>
        </p:txBody>
      </p:sp>
      <p:graphicFrame>
        <p:nvGraphicFramePr>
          <p:cNvPr id="8" name="Group 109"/>
          <p:cNvGraphicFramePr>
            <a:graphicFrameLocks noGrp="1"/>
          </p:cNvGraphicFramePr>
          <p:nvPr/>
        </p:nvGraphicFramePr>
        <p:xfrm>
          <a:off x="2627784" y="2132856"/>
          <a:ext cx="4104456" cy="814190"/>
        </p:xfrm>
        <a:graphic>
          <a:graphicData uri="http://schemas.openxmlformats.org/drawingml/2006/table">
            <a:tbl>
              <a:tblPr/>
              <a:tblGrid>
                <a:gridCol w="799568"/>
                <a:gridCol w="842880"/>
                <a:gridCol w="819559"/>
                <a:gridCol w="821781"/>
                <a:gridCol w="820668"/>
              </a:tblGrid>
              <a:tr h="302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–8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–4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–5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–3.5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–0.5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/>
      <p:bldP spid="1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284554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16056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Example 4A: </a:t>
            </a:r>
            <a:r>
              <a:rPr lang="en-US" altLang="en-US" b="0" dirty="0" smtClean="0">
                <a:solidFill>
                  <a:srgbClr val="006699"/>
                </a:solidFill>
                <a:latin typeface="Arial Black" pitchFamily="34" charset="0"/>
              </a:rPr>
              <a:t>Linear Entertainment </a:t>
            </a: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Application</a:t>
            </a:r>
            <a:endParaRPr lang="en-US" altLang="en-US" sz="2600" b="0" dirty="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241692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0" y="269314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230262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0" y="280744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0" y="230262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0" y="280744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0" y="230262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0" y="270743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0" y="242644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0" y="268362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0" y="244549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0" y="266457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5024" name="Rectangle 32"/>
          <p:cNvSpPr>
            <a:spLocks noChangeArrowheads="1"/>
          </p:cNvSpPr>
          <p:nvPr/>
        </p:nvSpPr>
        <p:spPr bwMode="auto">
          <a:xfrm>
            <a:off x="76200" y="484485"/>
            <a:ext cx="8158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/>
              <a:t>The table shows the rents and selling prices of properties from a game.</a:t>
            </a:r>
          </a:p>
        </p:txBody>
      </p:sp>
      <p:graphicFrame>
        <p:nvGraphicFramePr>
          <p:cNvPr id="85092" name="Group 100"/>
          <p:cNvGraphicFramePr>
            <a:graphicFrameLocks noGrp="1"/>
          </p:cNvGraphicFramePr>
          <p:nvPr/>
        </p:nvGraphicFramePr>
        <p:xfrm>
          <a:off x="5652120" y="836712"/>
          <a:ext cx="3127648" cy="2651760"/>
        </p:xfrm>
        <a:graphic>
          <a:graphicData uri="http://schemas.openxmlformats.org/drawingml/2006/table">
            <a:tbl>
              <a:tblPr/>
              <a:tblGrid>
                <a:gridCol w="1967529"/>
                <a:gridCol w="1160119"/>
              </a:tblGrid>
              <a:tr h="618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Selling Price ($)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Rent ($)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5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75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90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89" name="Rectangle 97"/>
          <p:cNvSpPr>
            <a:spLocks noChangeArrowheads="1"/>
          </p:cNvSpPr>
          <p:nvPr/>
        </p:nvSpPr>
        <p:spPr bwMode="auto">
          <a:xfrm>
            <a:off x="76200" y="980728"/>
            <a:ext cx="55759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/>
              <a:t>Express the rent as a </a:t>
            </a:r>
            <a:r>
              <a:rPr lang="en-US" dirty="0" smtClean="0"/>
              <a:t>linear function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dirty="0"/>
              <a:t>price.</a:t>
            </a:r>
          </a:p>
          <a:p>
            <a:endParaRPr lang="en-US" b="0" dirty="0"/>
          </a:p>
          <a:p>
            <a:pPr algn="ctr"/>
            <a:r>
              <a:rPr lang="en-US" b="0" dirty="0"/>
              <a:t>Let </a:t>
            </a:r>
            <a:r>
              <a:rPr lang="en-US" b="0" i="1" dirty="0"/>
              <a:t>x</a:t>
            </a:r>
            <a:r>
              <a:rPr lang="en-US" b="0" dirty="0"/>
              <a:t> = selling price and </a:t>
            </a:r>
            <a:r>
              <a:rPr lang="en-US" b="0" i="1" dirty="0"/>
              <a:t>y</a:t>
            </a:r>
            <a:r>
              <a:rPr lang="en-US" b="0" dirty="0"/>
              <a:t> = rent.</a:t>
            </a:r>
          </a:p>
          <a:p>
            <a:pPr algn="ctr"/>
            <a:endParaRPr lang="en-US" b="0" dirty="0"/>
          </a:p>
          <a:p>
            <a:r>
              <a:rPr lang="en-US" b="0" dirty="0"/>
              <a:t>Find the slope by choosing two points. Let </a:t>
            </a:r>
            <a:r>
              <a:rPr lang="en-US" b="0" dirty="0">
                <a:solidFill>
                  <a:srgbClr val="3333FF"/>
                </a:solidFill>
              </a:rPr>
              <a:t>(</a:t>
            </a:r>
            <a:r>
              <a:rPr lang="en-US" b="0" i="1" dirty="0">
                <a:solidFill>
                  <a:srgbClr val="3333FF"/>
                </a:solidFill>
              </a:rPr>
              <a:t>x</a:t>
            </a:r>
            <a:r>
              <a:rPr lang="en-US" b="0" baseline="-25000" dirty="0">
                <a:solidFill>
                  <a:srgbClr val="3333FF"/>
                </a:solidFill>
              </a:rPr>
              <a:t>1</a:t>
            </a:r>
            <a:r>
              <a:rPr lang="en-US" b="0" dirty="0">
                <a:solidFill>
                  <a:srgbClr val="3333FF"/>
                </a:solidFill>
              </a:rPr>
              <a:t>, </a:t>
            </a:r>
            <a:r>
              <a:rPr lang="en-US" b="0" i="1" dirty="0">
                <a:solidFill>
                  <a:srgbClr val="3333FF"/>
                </a:solidFill>
              </a:rPr>
              <a:t>y</a:t>
            </a:r>
            <a:r>
              <a:rPr lang="en-US" b="0" baseline="-25000" dirty="0">
                <a:solidFill>
                  <a:srgbClr val="3333FF"/>
                </a:solidFill>
              </a:rPr>
              <a:t>1</a:t>
            </a:r>
            <a:r>
              <a:rPr lang="en-US" b="0" dirty="0">
                <a:solidFill>
                  <a:srgbClr val="3333FF"/>
                </a:solidFill>
              </a:rPr>
              <a:t>)</a:t>
            </a:r>
            <a:r>
              <a:rPr lang="en-US" b="0" dirty="0"/>
              <a:t> be  </a:t>
            </a:r>
            <a:r>
              <a:rPr lang="en-US" b="0" dirty="0">
                <a:solidFill>
                  <a:srgbClr val="3333FF"/>
                </a:solidFill>
              </a:rPr>
              <a:t>(75, 9)</a:t>
            </a:r>
            <a:r>
              <a:rPr lang="en-US" b="0" dirty="0"/>
              <a:t> </a:t>
            </a:r>
            <a:r>
              <a:rPr lang="en-US" b="0" dirty="0" smtClean="0"/>
              <a:t>and </a:t>
            </a:r>
            <a:r>
              <a:rPr lang="en-US" b="0" dirty="0">
                <a:solidFill>
                  <a:srgbClr val="FF0000"/>
                </a:solidFill>
              </a:rPr>
              <a:t>(</a:t>
            </a:r>
            <a:r>
              <a:rPr lang="en-US" b="0" i="1" dirty="0">
                <a:solidFill>
                  <a:srgbClr val="FF0000"/>
                </a:solidFill>
              </a:rPr>
              <a:t>x</a:t>
            </a:r>
            <a:r>
              <a:rPr lang="en-US" b="0" baseline="-25000" dirty="0">
                <a:solidFill>
                  <a:srgbClr val="FF0000"/>
                </a:solidFill>
              </a:rPr>
              <a:t>2</a:t>
            </a:r>
            <a:r>
              <a:rPr lang="en-US" b="0" dirty="0">
                <a:solidFill>
                  <a:srgbClr val="FF0000"/>
                </a:solidFill>
              </a:rPr>
              <a:t>, </a:t>
            </a:r>
            <a:r>
              <a:rPr lang="en-US" b="0" i="1" dirty="0">
                <a:solidFill>
                  <a:srgbClr val="FF0000"/>
                </a:solidFill>
              </a:rPr>
              <a:t>y</a:t>
            </a:r>
            <a:r>
              <a:rPr lang="en-US" b="0" baseline="-25000" dirty="0">
                <a:solidFill>
                  <a:srgbClr val="FF0000"/>
                </a:solidFill>
              </a:rPr>
              <a:t>2</a:t>
            </a:r>
            <a:r>
              <a:rPr lang="en-US" b="0" dirty="0">
                <a:solidFill>
                  <a:srgbClr val="FF0000"/>
                </a:solidFill>
              </a:rPr>
              <a:t>)</a:t>
            </a:r>
            <a:r>
              <a:rPr lang="en-US" b="0" dirty="0"/>
              <a:t> be </a:t>
            </a:r>
            <a:r>
              <a:rPr lang="en-US" b="0" dirty="0">
                <a:solidFill>
                  <a:srgbClr val="FF0000"/>
                </a:solidFill>
              </a:rPr>
              <a:t>(90, 12)</a:t>
            </a:r>
            <a:r>
              <a:rPr lang="en-US" b="0" dirty="0"/>
              <a:t>.</a:t>
            </a:r>
          </a:p>
        </p:txBody>
      </p:sp>
      <p:pic>
        <p:nvPicPr>
          <p:cNvPr id="85093" name="Picture 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4187552" cy="83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542748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0" y="499886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0" y="488456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0" y="538938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0" y="488456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0" y="538938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0" y="488456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0" y="484646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0" y="5427489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35496" y="3398763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0" dirty="0"/>
              <a:t>To find the equation for the rent function, use point-slope form.</a:t>
            </a:r>
          </a:p>
        </p:txBody>
      </p:sp>
      <p:sp>
        <p:nvSpPr>
          <p:cNvPr id="30" name="Rectangle 63"/>
          <p:cNvSpPr>
            <a:spLocks noChangeArrowheads="1"/>
          </p:cNvSpPr>
          <p:nvPr/>
        </p:nvSpPr>
        <p:spPr bwMode="auto">
          <a:xfrm>
            <a:off x="3491880" y="4941168"/>
            <a:ext cx="43567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b="0" i="1" dirty="0">
                <a:solidFill>
                  <a:srgbClr val="0000FF"/>
                </a:solidFill>
                <a:latin typeface="Arial" charset="0"/>
              </a:rPr>
              <a:t>Use the data in the first row of the table.</a:t>
            </a:r>
            <a:r>
              <a:rPr lang="en-US" b="0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31" name="Rectangle 68"/>
          <p:cNvSpPr>
            <a:spLocks noChangeArrowheads="1"/>
          </p:cNvSpPr>
          <p:nvPr/>
        </p:nvSpPr>
        <p:spPr bwMode="auto">
          <a:xfrm>
            <a:off x="3989388" y="6127576"/>
            <a:ext cx="142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Simplify.</a:t>
            </a:r>
            <a:r>
              <a:rPr lang="en-US" b="0">
                <a:solidFill>
                  <a:srgbClr val="3333FF"/>
                </a:solidFill>
                <a:latin typeface="Arial" charset="0"/>
              </a:rPr>
              <a:t> </a:t>
            </a:r>
          </a:p>
        </p:txBody>
      </p:sp>
      <p:sp>
        <p:nvSpPr>
          <p:cNvPr id="32" name="Text Box 69"/>
          <p:cNvSpPr txBox="1">
            <a:spLocks noChangeArrowheads="1"/>
          </p:cNvSpPr>
          <p:nvPr/>
        </p:nvSpPr>
        <p:spPr bwMode="auto">
          <a:xfrm>
            <a:off x="533400" y="4222576"/>
            <a:ext cx="3534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 dirty="0"/>
              <a:t>y</a:t>
            </a:r>
            <a:r>
              <a:rPr lang="en-US" b="0" dirty="0"/>
              <a:t> – </a:t>
            </a:r>
            <a:r>
              <a:rPr lang="en-US" b="0" i="1" dirty="0">
                <a:solidFill>
                  <a:srgbClr val="FF0000"/>
                </a:solidFill>
              </a:rPr>
              <a:t>y</a:t>
            </a:r>
            <a:r>
              <a:rPr lang="en-US" b="0" baseline="-25000" dirty="0">
                <a:solidFill>
                  <a:srgbClr val="FF0000"/>
                </a:solidFill>
              </a:rPr>
              <a:t>1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/>
              <a:t>= </a:t>
            </a:r>
            <a:r>
              <a:rPr lang="en-US" b="0" i="1" dirty="0">
                <a:solidFill>
                  <a:srgbClr val="0000FF"/>
                </a:solidFill>
              </a:rPr>
              <a:t>m</a:t>
            </a:r>
            <a:r>
              <a:rPr lang="en-US" b="0" dirty="0"/>
              <a:t>(</a:t>
            </a:r>
            <a:r>
              <a:rPr lang="en-US" b="0" i="1" dirty="0"/>
              <a:t>x</a:t>
            </a:r>
            <a:r>
              <a:rPr lang="en-US" b="0" dirty="0"/>
              <a:t> – </a:t>
            </a:r>
            <a:r>
              <a:rPr lang="en-US" b="0" i="1" dirty="0">
                <a:solidFill>
                  <a:srgbClr val="FF0000"/>
                </a:solidFill>
              </a:rPr>
              <a:t>x</a:t>
            </a:r>
            <a:r>
              <a:rPr lang="en-US" b="0" baseline="-25000" dirty="0">
                <a:solidFill>
                  <a:srgbClr val="FF0000"/>
                </a:solidFill>
              </a:rPr>
              <a:t>1</a:t>
            </a:r>
            <a:r>
              <a:rPr lang="en-US" b="0" dirty="0"/>
              <a:t>)</a:t>
            </a:r>
          </a:p>
        </p:txBody>
      </p:sp>
      <p:pic>
        <p:nvPicPr>
          <p:cNvPr id="33" name="Picture 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" y="4755977"/>
            <a:ext cx="2302023" cy="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7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6825" y="5813251"/>
            <a:ext cx="1504975" cy="77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5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93" name="Picture 53" descr="Example 4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5950" y="1251982"/>
            <a:ext cx="3276600" cy="3276600"/>
          </a:xfrm>
          <a:prstGeom prst="rect">
            <a:avLst/>
          </a:prstGeom>
          <a:noFill/>
        </p:spPr>
      </p:pic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248141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0" y="24266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6699"/>
                </a:solidFill>
                <a:latin typeface="Arial Black" pitchFamily="34" charset="0"/>
              </a:rPr>
              <a:t>Example 4B: Entertainment Application</a:t>
            </a:r>
            <a:endParaRPr lang="en-US" altLang="en-US" sz="2600" b="0">
              <a:solidFill>
                <a:schemeClr val="accent2"/>
              </a:solidFill>
              <a:latin typeface="Times" pitchFamily="18" charset="0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205278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232901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93848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0" y="193848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193848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0" y="206231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0" y="231948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0" y="208136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0" y="230043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78" name="Rectangle 38"/>
          <p:cNvSpPr>
            <a:spLocks noChangeArrowheads="1"/>
          </p:cNvSpPr>
          <p:nvPr/>
        </p:nvSpPr>
        <p:spPr bwMode="auto">
          <a:xfrm>
            <a:off x="228600" y="620688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/>
              <a:t>Graph the relationship between the selling price and the rent. How much is the rent for a property with a selling price of $230?</a:t>
            </a:r>
          </a:p>
        </p:txBody>
      </p:sp>
      <p:sp>
        <p:nvSpPr>
          <p:cNvPr id="87081" name="Rectangle 41"/>
          <p:cNvSpPr>
            <a:spLocks noChangeArrowheads="1"/>
          </p:cNvSpPr>
          <p:nvPr/>
        </p:nvSpPr>
        <p:spPr bwMode="auto">
          <a:xfrm>
            <a:off x="0" y="193848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84" name="Rectangle 44"/>
          <p:cNvSpPr>
            <a:spLocks noChangeArrowheads="1"/>
          </p:cNvSpPr>
          <p:nvPr/>
        </p:nvSpPr>
        <p:spPr bwMode="auto">
          <a:xfrm>
            <a:off x="0" y="206231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85" name="Rectangle 45"/>
          <p:cNvSpPr>
            <a:spLocks noChangeArrowheads="1"/>
          </p:cNvSpPr>
          <p:nvPr/>
        </p:nvSpPr>
        <p:spPr bwMode="auto">
          <a:xfrm>
            <a:off x="0" y="231948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87" name="Rectangle 47"/>
          <p:cNvSpPr>
            <a:spLocks noChangeArrowheads="1"/>
          </p:cNvSpPr>
          <p:nvPr/>
        </p:nvSpPr>
        <p:spPr bwMode="auto">
          <a:xfrm>
            <a:off x="0" y="206231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88" name="Rectangle 48"/>
          <p:cNvSpPr>
            <a:spLocks noChangeArrowheads="1"/>
          </p:cNvSpPr>
          <p:nvPr/>
        </p:nvSpPr>
        <p:spPr bwMode="auto">
          <a:xfrm>
            <a:off x="0" y="231948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87089" name="Text Box 49"/>
          <p:cNvSpPr txBox="1">
            <a:spLocks noChangeArrowheads="1"/>
          </p:cNvSpPr>
          <p:nvPr/>
        </p:nvSpPr>
        <p:spPr bwMode="auto">
          <a:xfrm>
            <a:off x="3100388" y="2133425"/>
            <a:ext cx="162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3333FF"/>
                </a:solidFill>
                <a:latin typeface="Arial" charset="0"/>
              </a:rPr>
              <a:t>Substitute.</a:t>
            </a:r>
          </a:p>
        </p:txBody>
      </p:sp>
      <p:sp>
        <p:nvSpPr>
          <p:cNvPr id="87090" name="Text Box 50"/>
          <p:cNvSpPr txBox="1">
            <a:spLocks noChangeArrowheads="1"/>
          </p:cNvSpPr>
          <p:nvPr/>
        </p:nvSpPr>
        <p:spPr bwMode="auto">
          <a:xfrm>
            <a:off x="228600" y="3730921"/>
            <a:ext cx="5183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The rent for the property is $40.</a:t>
            </a:r>
          </a:p>
        </p:txBody>
      </p:sp>
      <p:sp>
        <p:nvSpPr>
          <p:cNvPr id="87092" name="Line 52"/>
          <p:cNvSpPr>
            <a:spLocks noChangeShapeType="1"/>
          </p:cNvSpPr>
          <p:nvPr/>
        </p:nvSpPr>
        <p:spPr bwMode="auto">
          <a:xfrm flipV="1">
            <a:off x="6372225" y="1904046"/>
            <a:ext cx="2228850" cy="23145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CA"/>
          </a:p>
        </p:txBody>
      </p:sp>
      <p:pic>
        <p:nvPicPr>
          <p:cNvPr id="87094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60673"/>
            <a:ext cx="1706854" cy="63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095" name="Text Box 55"/>
          <p:cNvSpPr txBox="1">
            <a:spLocks noChangeArrowheads="1"/>
          </p:cNvSpPr>
          <p:nvPr/>
        </p:nvSpPr>
        <p:spPr bwMode="auto">
          <a:xfrm>
            <a:off x="228600" y="2757089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y</a:t>
            </a:r>
            <a:r>
              <a:rPr lang="en-US" b="0"/>
              <a:t> = 46 – 6 </a:t>
            </a:r>
          </a:p>
        </p:txBody>
      </p:sp>
      <p:sp>
        <p:nvSpPr>
          <p:cNvPr id="87096" name="Text Box 56"/>
          <p:cNvSpPr txBox="1">
            <a:spLocks noChangeArrowheads="1"/>
          </p:cNvSpPr>
          <p:nvPr/>
        </p:nvSpPr>
        <p:spPr bwMode="auto">
          <a:xfrm>
            <a:off x="228600" y="3290489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i="1"/>
              <a:t>y</a:t>
            </a:r>
            <a:r>
              <a:rPr lang="en-US" b="0"/>
              <a:t> = 40 </a:t>
            </a:r>
          </a:p>
        </p:txBody>
      </p:sp>
      <p:graphicFrame>
        <p:nvGraphicFramePr>
          <p:cNvPr id="27" name="Group 46"/>
          <p:cNvGraphicFramePr>
            <a:graphicFrameLocks noGrp="1"/>
          </p:cNvGraphicFramePr>
          <p:nvPr/>
        </p:nvGraphicFramePr>
        <p:xfrm>
          <a:off x="6205264" y="4653136"/>
          <a:ext cx="2831232" cy="1828800"/>
        </p:xfrm>
        <a:graphic>
          <a:graphicData uri="http://schemas.openxmlformats.org/drawingml/2006/table">
            <a:tbl>
              <a:tblPr/>
              <a:tblGrid>
                <a:gridCol w="1292519"/>
                <a:gridCol w="1538713"/>
              </a:tblGrid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Items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 ($)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14.00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21.50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44016" y="4869160"/>
            <a:ext cx="637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/>
              <a:t>Express the cost as a linear function of the </a:t>
            </a:r>
            <a:r>
              <a:rPr lang="en-US" dirty="0" smtClean="0"/>
              <a:t># </a:t>
            </a:r>
            <a:r>
              <a:rPr lang="en-US" dirty="0"/>
              <a:t>of items.</a:t>
            </a:r>
            <a:endParaRPr lang="en-US" b="0" dirty="0"/>
          </a:p>
          <a:p>
            <a:endParaRPr lang="en-US" b="0" dirty="0"/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323528" y="4581128"/>
            <a:ext cx="5652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b="0" dirty="0">
                <a:solidFill>
                  <a:srgbClr val="006699"/>
                </a:solidFill>
                <a:latin typeface="Arial Black" pitchFamily="34" charset="0"/>
              </a:rPr>
              <a:t> Example 4a </a:t>
            </a:r>
            <a:endParaRPr lang="en-US" altLang="en-US" sz="2600" b="0" dirty="0">
              <a:solidFill>
                <a:schemeClr val="accent2"/>
              </a:solidFill>
              <a:latin typeface="Times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79512" y="4480520"/>
            <a:ext cx="896448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9"/>
          <p:cNvSpPr>
            <a:spLocks noChangeArrowheads="1"/>
          </p:cNvSpPr>
          <p:nvPr/>
        </p:nvSpPr>
        <p:spPr bwMode="auto">
          <a:xfrm>
            <a:off x="228600" y="1234261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b="0" dirty="0"/>
              <a:t>To find the rent for a property, use the graph or substitute its selling price of $230 into the function.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9" grpId="0"/>
      <p:bldP spid="87090" grpId="0"/>
      <p:bldP spid="87092" grpId="0" animBg="1"/>
      <p:bldP spid="87095" grpId="0"/>
      <p:bldP spid="87096" grpId="0"/>
      <p:bldP spid="28" grpId="0"/>
      <p:bldP spid="29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2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780" y="0"/>
            <a:ext cx="8317652" cy="685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188</TotalTime>
  <Words>694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2.4 Writing Linear Functions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Writing Linear Functions</dc:title>
  <dc:creator>admin</dc:creator>
  <cp:lastModifiedBy>admin</cp:lastModifiedBy>
  <cp:revision>14</cp:revision>
  <dcterms:created xsi:type="dcterms:W3CDTF">2011-09-27T09:36:21Z</dcterms:created>
  <dcterms:modified xsi:type="dcterms:W3CDTF">2011-09-27T15:11:36Z</dcterms:modified>
</cp:coreProperties>
</file>