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61" r:id="rId3"/>
    <p:sldId id="264" r:id="rId4"/>
    <p:sldId id="269" r:id="rId5"/>
    <p:sldId id="276" r:id="rId6"/>
    <p:sldId id="273" r:id="rId7"/>
    <p:sldId id="283" r:id="rId8"/>
    <p:sldId id="285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29A13-F996-4557-8303-7CF792F2F44A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894A1-5667-46F8-8E5B-D7F40BEC81C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BBA309-1877-430E-B95E-61C68DFAD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C4EDB6-0FC4-4194-8B90-1D81099C2919}" type="datetimeFigureOut">
              <a:rPr lang="en-CA" smtClean="0"/>
              <a:pPr/>
              <a:t>23/09/2011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FC7AD8-1A44-4334-8A17-30613650604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6534472" cy="670226"/>
          </a:xfrm>
        </p:spPr>
        <p:txBody>
          <a:bodyPr/>
          <a:lstStyle/>
          <a:p>
            <a:r>
              <a:rPr lang="en-CA" dirty="0" smtClean="0"/>
              <a:t>2.3 Graphing Linear Functions </a:t>
            </a:r>
            <a:endParaRPr lang="en-C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1720" y="1416596"/>
            <a:ext cx="6787480" cy="1364332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="0" dirty="0"/>
              <a:t>Determine whether a function is linear.</a:t>
            </a:r>
            <a:r>
              <a:rPr lang="en-US" altLang="en-US" sz="1800" b="0" dirty="0"/>
              <a:t> </a:t>
            </a:r>
            <a:endParaRPr lang="en-US" altLang="en-US" sz="800" b="0" dirty="0"/>
          </a:p>
          <a:p>
            <a:pPr>
              <a:spcBef>
                <a:spcPct val="20000"/>
              </a:spcBef>
            </a:pPr>
            <a:endParaRPr lang="en-US" altLang="en-US" sz="800" b="0" dirty="0"/>
          </a:p>
          <a:p>
            <a:pPr>
              <a:spcBef>
                <a:spcPct val="20000"/>
              </a:spcBef>
            </a:pPr>
            <a:endParaRPr lang="en-US" altLang="en-US" sz="800" b="0" dirty="0"/>
          </a:p>
          <a:p>
            <a:pPr>
              <a:spcBef>
                <a:spcPct val="20000"/>
              </a:spcBef>
            </a:pPr>
            <a:r>
              <a:rPr lang="en-US" altLang="en-US" b="0" dirty="0"/>
              <a:t>Graph a linear function given two points, a table, an equation, or a point and a slope.</a:t>
            </a:r>
            <a:endParaRPr lang="en-US" altLang="en-US" b="0" dirty="0">
              <a:latin typeface="Times New Roman" pitchFamily="18" charset="0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692696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en-US" sz="3600" b="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b="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2339752" y="3477344"/>
            <a:ext cx="6499448" cy="3048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b="0" dirty="0"/>
              <a:t>linear function</a:t>
            </a:r>
          </a:p>
          <a:p>
            <a:pPr>
              <a:spcBef>
                <a:spcPct val="20000"/>
              </a:spcBef>
            </a:pPr>
            <a:r>
              <a:rPr lang="en-US" altLang="en-US" b="0" dirty="0"/>
              <a:t>slope</a:t>
            </a:r>
          </a:p>
          <a:p>
            <a:pPr>
              <a:spcBef>
                <a:spcPct val="20000"/>
              </a:spcBef>
            </a:pPr>
            <a:r>
              <a:rPr lang="en-US" altLang="en-US" b="0" i="1" dirty="0"/>
              <a:t>y</a:t>
            </a:r>
            <a:r>
              <a:rPr lang="en-US" altLang="en-US" b="0" dirty="0"/>
              <a:t>-intercept</a:t>
            </a:r>
          </a:p>
          <a:p>
            <a:pPr>
              <a:spcBef>
                <a:spcPct val="20000"/>
              </a:spcBef>
            </a:pPr>
            <a:r>
              <a:rPr lang="en-US" altLang="en-US" b="0" i="1" dirty="0"/>
              <a:t>x</a:t>
            </a:r>
            <a:r>
              <a:rPr lang="en-US" altLang="en-US" b="0" dirty="0"/>
              <a:t>-intercept</a:t>
            </a:r>
          </a:p>
          <a:p>
            <a:pPr>
              <a:spcBef>
                <a:spcPct val="20000"/>
              </a:spcBef>
            </a:pPr>
            <a:r>
              <a:rPr lang="en-US" altLang="en-US" b="0" dirty="0"/>
              <a:t>slope-intercept form</a:t>
            </a:r>
            <a:endParaRPr lang="en-US" altLang="en-US" b="0" dirty="0">
              <a:latin typeface="Times New Roman" pitchFamily="18" charset="0"/>
            </a:endParaRPr>
          </a:p>
        </p:txBody>
      </p:sp>
      <p:sp>
        <p:nvSpPr>
          <p:cNvPr id="7" name="Rectangle 1055"/>
          <p:cNvSpPr>
            <a:spLocks noChangeArrowheads="1"/>
          </p:cNvSpPr>
          <p:nvPr/>
        </p:nvSpPr>
        <p:spPr bwMode="auto">
          <a:xfrm>
            <a:off x="0" y="2829644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en-US" sz="3600" b="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b="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513" y="188640"/>
            <a:ext cx="56166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Meteorologists begin tracking a hurricane's distance from land when it is 350 miles off the coast of Florida and moving steadily inland.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79512" y="1844824"/>
            <a:ext cx="5472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The meteorologists are interested in the rate at which the hurricane is approaching land.</a:t>
            </a:r>
          </a:p>
        </p:txBody>
      </p:sp>
      <p:pic>
        <p:nvPicPr>
          <p:cNvPr id="6198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3148" y="-27384"/>
            <a:ext cx="2781300" cy="2514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aphicFrame>
        <p:nvGraphicFramePr>
          <p:cNvPr id="5" name="Group 207"/>
          <p:cNvGraphicFramePr>
            <a:graphicFrameLocks noGrp="1"/>
          </p:cNvGraphicFramePr>
          <p:nvPr/>
        </p:nvGraphicFramePr>
        <p:xfrm>
          <a:off x="152400" y="3102719"/>
          <a:ext cx="8915400" cy="1150938"/>
        </p:xfrm>
        <a:graphic>
          <a:graphicData uri="http://schemas.openxmlformats.org/drawingml/2006/table">
            <a:tbl>
              <a:tblPr/>
              <a:tblGrid>
                <a:gridCol w="4587875"/>
                <a:gridCol w="898525"/>
                <a:gridCol w="838200"/>
                <a:gridCol w="838200"/>
                <a:gridCol w="838200"/>
                <a:gridCol w="914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Time (h)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Distance from Land (mi)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325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232"/>
          <p:cNvGrpSpPr>
            <a:grpSpLocks/>
          </p:cNvGrpSpPr>
          <p:nvPr/>
        </p:nvGrpSpPr>
        <p:grpSpPr bwMode="auto">
          <a:xfrm>
            <a:off x="5105400" y="2374057"/>
            <a:ext cx="1044575" cy="2589212"/>
            <a:chOff x="3264" y="981"/>
            <a:chExt cx="658" cy="1631"/>
          </a:xfrm>
        </p:grpSpPr>
        <p:grpSp>
          <p:nvGrpSpPr>
            <p:cNvPr id="7" name="Group 212"/>
            <p:cNvGrpSpPr>
              <a:grpSpLocks/>
            </p:cNvGrpSpPr>
            <p:nvPr/>
          </p:nvGrpSpPr>
          <p:grpSpPr bwMode="auto">
            <a:xfrm>
              <a:off x="3264" y="981"/>
              <a:ext cx="658" cy="446"/>
              <a:chOff x="3264" y="981"/>
              <a:chExt cx="658" cy="446"/>
            </a:xfrm>
          </p:grpSpPr>
          <p:sp>
            <p:nvSpPr>
              <p:cNvPr id="11" name="Text Box 46"/>
              <p:cNvSpPr txBox="1">
                <a:spLocks noChangeArrowheads="1"/>
              </p:cNvSpPr>
              <p:nvPr/>
            </p:nvSpPr>
            <p:spPr bwMode="auto">
              <a:xfrm>
                <a:off x="3336" y="981"/>
                <a:ext cx="5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+1</a:t>
                </a:r>
              </a:p>
            </p:txBody>
          </p:sp>
          <p:sp>
            <p:nvSpPr>
              <p:cNvPr id="12" name="AutoShape 210"/>
              <p:cNvSpPr>
                <a:spLocks/>
              </p:cNvSpPr>
              <p:nvPr/>
            </p:nvSpPr>
            <p:spPr bwMode="auto">
              <a:xfrm rot="5400000">
                <a:off x="3450" y="1062"/>
                <a:ext cx="179" cy="552"/>
              </a:xfrm>
              <a:prstGeom prst="leftBracket">
                <a:avLst>
                  <a:gd name="adj" fmla="val 109218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8" name="Group 228"/>
            <p:cNvGrpSpPr>
              <a:grpSpLocks/>
            </p:cNvGrpSpPr>
            <p:nvPr/>
          </p:nvGrpSpPr>
          <p:grpSpPr bwMode="auto">
            <a:xfrm>
              <a:off x="3264" y="2174"/>
              <a:ext cx="576" cy="438"/>
              <a:chOff x="3264" y="2174"/>
              <a:chExt cx="576" cy="438"/>
            </a:xfrm>
          </p:grpSpPr>
          <p:sp>
            <p:nvSpPr>
              <p:cNvPr id="9" name="Text Box 48"/>
              <p:cNvSpPr txBox="1">
                <a:spLocks noChangeArrowheads="1"/>
              </p:cNvSpPr>
              <p:nvPr/>
            </p:nvSpPr>
            <p:spPr bwMode="auto">
              <a:xfrm>
                <a:off x="3264" y="232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–25 </a:t>
                </a:r>
              </a:p>
            </p:txBody>
          </p:sp>
          <p:sp>
            <p:nvSpPr>
              <p:cNvPr id="10" name="AutoShape 211"/>
              <p:cNvSpPr>
                <a:spLocks/>
              </p:cNvSpPr>
              <p:nvPr/>
            </p:nvSpPr>
            <p:spPr bwMode="auto">
              <a:xfrm rot="16200000">
                <a:off x="3450" y="1988"/>
                <a:ext cx="179" cy="552"/>
              </a:xfrm>
              <a:prstGeom prst="leftBracket">
                <a:avLst>
                  <a:gd name="adj" fmla="val 50269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</p:grpSp>
      <p:grpSp>
        <p:nvGrpSpPr>
          <p:cNvPr id="13" name="Group 233"/>
          <p:cNvGrpSpPr>
            <a:grpSpLocks/>
          </p:cNvGrpSpPr>
          <p:nvPr/>
        </p:nvGrpSpPr>
        <p:grpSpPr bwMode="auto">
          <a:xfrm>
            <a:off x="6019800" y="2374057"/>
            <a:ext cx="1044575" cy="2589212"/>
            <a:chOff x="3840" y="981"/>
            <a:chExt cx="658" cy="1631"/>
          </a:xfrm>
        </p:grpSpPr>
        <p:grpSp>
          <p:nvGrpSpPr>
            <p:cNvPr id="14" name="Group 213"/>
            <p:cNvGrpSpPr>
              <a:grpSpLocks/>
            </p:cNvGrpSpPr>
            <p:nvPr/>
          </p:nvGrpSpPr>
          <p:grpSpPr bwMode="auto">
            <a:xfrm>
              <a:off x="3840" y="981"/>
              <a:ext cx="658" cy="446"/>
              <a:chOff x="3264" y="981"/>
              <a:chExt cx="658" cy="446"/>
            </a:xfrm>
          </p:grpSpPr>
          <p:sp>
            <p:nvSpPr>
              <p:cNvPr id="18" name="Text Box 214"/>
              <p:cNvSpPr txBox="1">
                <a:spLocks noChangeArrowheads="1"/>
              </p:cNvSpPr>
              <p:nvPr/>
            </p:nvSpPr>
            <p:spPr bwMode="auto">
              <a:xfrm>
                <a:off x="3336" y="981"/>
                <a:ext cx="5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+1</a:t>
                </a:r>
              </a:p>
            </p:txBody>
          </p:sp>
          <p:sp>
            <p:nvSpPr>
              <p:cNvPr id="19" name="AutoShape 215"/>
              <p:cNvSpPr>
                <a:spLocks/>
              </p:cNvSpPr>
              <p:nvPr/>
            </p:nvSpPr>
            <p:spPr bwMode="auto">
              <a:xfrm rot="5400000">
                <a:off x="3450" y="1062"/>
                <a:ext cx="179" cy="552"/>
              </a:xfrm>
              <a:prstGeom prst="leftBracket">
                <a:avLst>
                  <a:gd name="adj" fmla="val 109218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15" name="Group 229"/>
            <p:cNvGrpSpPr>
              <a:grpSpLocks/>
            </p:cNvGrpSpPr>
            <p:nvPr/>
          </p:nvGrpSpPr>
          <p:grpSpPr bwMode="auto">
            <a:xfrm>
              <a:off x="3840" y="2174"/>
              <a:ext cx="576" cy="438"/>
              <a:chOff x="3840" y="2174"/>
              <a:chExt cx="576" cy="438"/>
            </a:xfrm>
          </p:grpSpPr>
          <p:sp>
            <p:nvSpPr>
              <p:cNvPr id="16" name="Text Box 222"/>
              <p:cNvSpPr txBox="1">
                <a:spLocks noChangeArrowheads="1"/>
              </p:cNvSpPr>
              <p:nvPr/>
            </p:nvSpPr>
            <p:spPr bwMode="auto">
              <a:xfrm>
                <a:off x="3840" y="232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–25 </a:t>
                </a:r>
              </a:p>
            </p:txBody>
          </p:sp>
          <p:sp>
            <p:nvSpPr>
              <p:cNvPr id="17" name="AutoShape 223"/>
              <p:cNvSpPr>
                <a:spLocks/>
              </p:cNvSpPr>
              <p:nvPr/>
            </p:nvSpPr>
            <p:spPr bwMode="auto">
              <a:xfrm rot="16200000">
                <a:off x="4026" y="1988"/>
                <a:ext cx="179" cy="552"/>
              </a:xfrm>
              <a:prstGeom prst="leftBracket">
                <a:avLst>
                  <a:gd name="adj" fmla="val 50269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</p:grpSp>
      <p:grpSp>
        <p:nvGrpSpPr>
          <p:cNvPr id="20" name="Group 234"/>
          <p:cNvGrpSpPr>
            <a:grpSpLocks/>
          </p:cNvGrpSpPr>
          <p:nvPr/>
        </p:nvGrpSpPr>
        <p:grpSpPr bwMode="auto">
          <a:xfrm>
            <a:off x="6923088" y="2374057"/>
            <a:ext cx="1044575" cy="2589212"/>
            <a:chOff x="4409" y="981"/>
            <a:chExt cx="658" cy="1631"/>
          </a:xfrm>
        </p:grpSpPr>
        <p:grpSp>
          <p:nvGrpSpPr>
            <p:cNvPr id="21" name="Group 216"/>
            <p:cNvGrpSpPr>
              <a:grpSpLocks/>
            </p:cNvGrpSpPr>
            <p:nvPr/>
          </p:nvGrpSpPr>
          <p:grpSpPr bwMode="auto">
            <a:xfrm>
              <a:off x="4409" y="981"/>
              <a:ext cx="658" cy="446"/>
              <a:chOff x="3264" y="981"/>
              <a:chExt cx="658" cy="446"/>
            </a:xfrm>
          </p:grpSpPr>
          <p:sp>
            <p:nvSpPr>
              <p:cNvPr id="25" name="Text Box 217"/>
              <p:cNvSpPr txBox="1">
                <a:spLocks noChangeArrowheads="1"/>
              </p:cNvSpPr>
              <p:nvPr/>
            </p:nvSpPr>
            <p:spPr bwMode="auto">
              <a:xfrm>
                <a:off x="3336" y="981"/>
                <a:ext cx="5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+1</a:t>
                </a:r>
              </a:p>
            </p:txBody>
          </p:sp>
          <p:sp>
            <p:nvSpPr>
              <p:cNvPr id="26" name="AutoShape 218"/>
              <p:cNvSpPr>
                <a:spLocks/>
              </p:cNvSpPr>
              <p:nvPr/>
            </p:nvSpPr>
            <p:spPr bwMode="auto">
              <a:xfrm rot="5400000">
                <a:off x="3450" y="1062"/>
                <a:ext cx="179" cy="552"/>
              </a:xfrm>
              <a:prstGeom prst="leftBracket">
                <a:avLst>
                  <a:gd name="adj" fmla="val 109218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22" name="Group 230"/>
            <p:cNvGrpSpPr>
              <a:grpSpLocks/>
            </p:cNvGrpSpPr>
            <p:nvPr/>
          </p:nvGrpSpPr>
          <p:grpSpPr bwMode="auto">
            <a:xfrm>
              <a:off x="4416" y="2174"/>
              <a:ext cx="576" cy="438"/>
              <a:chOff x="4416" y="2174"/>
              <a:chExt cx="576" cy="438"/>
            </a:xfrm>
          </p:grpSpPr>
          <p:sp>
            <p:nvSpPr>
              <p:cNvPr id="23" name="Text Box 224"/>
              <p:cNvSpPr txBox="1">
                <a:spLocks noChangeArrowheads="1"/>
              </p:cNvSpPr>
              <p:nvPr/>
            </p:nvSpPr>
            <p:spPr bwMode="auto">
              <a:xfrm>
                <a:off x="4416" y="232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–25 </a:t>
                </a:r>
              </a:p>
            </p:txBody>
          </p:sp>
          <p:sp>
            <p:nvSpPr>
              <p:cNvPr id="24" name="AutoShape 225"/>
              <p:cNvSpPr>
                <a:spLocks/>
              </p:cNvSpPr>
              <p:nvPr/>
            </p:nvSpPr>
            <p:spPr bwMode="auto">
              <a:xfrm rot="16200000">
                <a:off x="4602" y="1988"/>
                <a:ext cx="179" cy="552"/>
              </a:xfrm>
              <a:prstGeom prst="leftBracket">
                <a:avLst>
                  <a:gd name="adj" fmla="val 50269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</p:grpSp>
      <p:grpSp>
        <p:nvGrpSpPr>
          <p:cNvPr id="27" name="Group 235"/>
          <p:cNvGrpSpPr>
            <a:grpSpLocks/>
          </p:cNvGrpSpPr>
          <p:nvPr/>
        </p:nvGrpSpPr>
        <p:grpSpPr bwMode="auto">
          <a:xfrm>
            <a:off x="7848600" y="2362944"/>
            <a:ext cx="1044575" cy="2600325"/>
            <a:chOff x="4992" y="974"/>
            <a:chExt cx="658" cy="1638"/>
          </a:xfrm>
        </p:grpSpPr>
        <p:grpSp>
          <p:nvGrpSpPr>
            <p:cNvPr id="28" name="Group 219"/>
            <p:cNvGrpSpPr>
              <a:grpSpLocks/>
            </p:cNvGrpSpPr>
            <p:nvPr/>
          </p:nvGrpSpPr>
          <p:grpSpPr bwMode="auto">
            <a:xfrm>
              <a:off x="4992" y="974"/>
              <a:ext cx="658" cy="446"/>
              <a:chOff x="3264" y="981"/>
              <a:chExt cx="658" cy="446"/>
            </a:xfrm>
          </p:grpSpPr>
          <p:sp>
            <p:nvSpPr>
              <p:cNvPr id="32" name="Text Box 220"/>
              <p:cNvSpPr txBox="1">
                <a:spLocks noChangeArrowheads="1"/>
              </p:cNvSpPr>
              <p:nvPr/>
            </p:nvSpPr>
            <p:spPr bwMode="auto">
              <a:xfrm>
                <a:off x="3336" y="981"/>
                <a:ext cx="5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+1</a:t>
                </a:r>
              </a:p>
            </p:txBody>
          </p:sp>
          <p:sp>
            <p:nvSpPr>
              <p:cNvPr id="33" name="AutoShape 221"/>
              <p:cNvSpPr>
                <a:spLocks/>
              </p:cNvSpPr>
              <p:nvPr/>
            </p:nvSpPr>
            <p:spPr bwMode="auto">
              <a:xfrm rot="5400000">
                <a:off x="3450" y="1062"/>
                <a:ext cx="179" cy="552"/>
              </a:xfrm>
              <a:prstGeom prst="leftBracket">
                <a:avLst>
                  <a:gd name="adj" fmla="val 109218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  <p:grpSp>
          <p:nvGrpSpPr>
            <p:cNvPr id="29" name="Group 231"/>
            <p:cNvGrpSpPr>
              <a:grpSpLocks/>
            </p:cNvGrpSpPr>
            <p:nvPr/>
          </p:nvGrpSpPr>
          <p:grpSpPr bwMode="auto">
            <a:xfrm>
              <a:off x="4992" y="2174"/>
              <a:ext cx="576" cy="438"/>
              <a:chOff x="4992" y="2174"/>
              <a:chExt cx="576" cy="438"/>
            </a:xfrm>
          </p:grpSpPr>
          <p:sp>
            <p:nvSpPr>
              <p:cNvPr id="30" name="Text Box 226"/>
              <p:cNvSpPr txBox="1">
                <a:spLocks noChangeArrowheads="1"/>
              </p:cNvSpPr>
              <p:nvPr/>
            </p:nvSpPr>
            <p:spPr bwMode="auto">
              <a:xfrm>
                <a:off x="4992" y="232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0">
                    <a:solidFill>
                      <a:srgbClr val="FF0000"/>
                    </a:solidFill>
                  </a:rPr>
                  <a:t>–25 </a:t>
                </a:r>
              </a:p>
            </p:txBody>
          </p:sp>
          <p:sp>
            <p:nvSpPr>
              <p:cNvPr id="31" name="AutoShape 227"/>
              <p:cNvSpPr>
                <a:spLocks/>
              </p:cNvSpPr>
              <p:nvPr/>
            </p:nvSpPr>
            <p:spPr bwMode="auto">
              <a:xfrm rot="16200000">
                <a:off x="5178" y="1988"/>
                <a:ext cx="179" cy="552"/>
              </a:xfrm>
              <a:prstGeom prst="leftBracket">
                <a:avLst>
                  <a:gd name="adj" fmla="val 50269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/>
              </a:p>
            </p:txBody>
          </p:sp>
        </p:grpSp>
      </p:grpSp>
      <p:grpSp>
        <p:nvGrpSpPr>
          <p:cNvPr id="34" name="Group 240"/>
          <p:cNvGrpSpPr>
            <a:grpSpLocks/>
          </p:cNvGrpSpPr>
          <p:nvPr/>
        </p:nvGrpSpPr>
        <p:grpSpPr bwMode="auto">
          <a:xfrm>
            <a:off x="12700" y="5511055"/>
            <a:ext cx="7943850" cy="1230313"/>
            <a:chOff x="8" y="2401"/>
            <a:chExt cx="5004" cy="775"/>
          </a:xfrm>
        </p:grpSpPr>
        <p:sp>
          <p:nvSpPr>
            <p:cNvPr id="35" name="Text Box 237"/>
            <p:cNvSpPr txBox="1">
              <a:spLocks noChangeArrowheads="1"/>
            </p:cNvSpPr>
            <p:nvPr/>
          </p:nvSpPr>
          <p:spPr bwMode="auto">
            <a:xfrm>
              <a:off x="8" y="2536"/>
              <a:ext cx="5004" cy="6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b="0" dirty="0"/>
                <a:t>This rate can be expressed as                                      . </a:t>
              </a:r>
            </a:p>
            <a:p>
              <a:r>
                <a:rPr lang="en-US" sz="2000" b="0" dirty="0"/>
                <a:t>Notice that the rate of change is constant. The hurricane moves 25 miles closer each hour.</a:t>
              </a:r>
            </a:p>
          </p:txBody>
        </p:sp>
        <p:pic>
          <p:nvPicPr>
            <p:cNvPr id="36" name="Picture 239" descr="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1" y="2401"/>
              <a:ext cx="1945" cy="355"/>
            </a:xfrm>
            <a:prstGeom prst="rect">
              <a:avLst/>
            </a:prstGeom>
            <a:noFill/>
          </p:spPr>
        </p:pic>
      </p:grpSp>
      <p:sp>
        <p:nvSpPr>
          <p:cNvPr id="37" name="TextBox 36"/>
          <p:cNvSpPr txBox="1"/>
          <p:nvPr/>
        </p:nvSpPr>
        <p:spPr>
          <a:xfrm>
            <a:off x="251520" y="42930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Graph: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95" grpId="0" autoUpdateAnimBg="0"/>
      <p:bldP spid="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4800" y="476672"/>
            <a:ext cx="8237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dirty="0"/>
              <a:t>Determine whether the data set could represent a linear function.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14517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2000" b="0">
                <a:solidFill>
                  <a:srgbClr val="006699"/>
                </a:solidFill>
                <a:latin typeface="Arial Black" pitchFamily="34" charset="0"/>
              </a:rPr>
              <a:t>Example 1A: Recognizing Linear Functions</a:t>
            </a:r>
            <a:endParaRPr lang="en-US" altLang="en-US" sz="2000" b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25672" name="Group 72"/>
          <p:cNvGraphicFramePr>
            <a:graphicFrameLocks noGrp="1"/>
          </p:cNvGraphicFramePr>
          <p:nvPr/>
        </p:nvGraphicFramePr>
        <p:xfrm>
          <a:off x="827584" y="1636935"/>
          <a:ext cx="4044279" cy="946785"/>
        </p:xfrm>
        <a:graphic>
          <a:graphicData uri="http://schemas.openxmlformats.org/drawingml/2006/table">
            <a:tbl>
              <a:tblPr/>
              <a:tblGrid>
                <a:gridCol w="906477"/>
                <a:gridCol w="836747"/>
                <a:gridCol w="836747"/>
                <a:gridCol w="767019"/>
                <a:gridCol w="697289"/>
              </a:tblGrid>
              <a:tr h="4228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–2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–1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976263" y="751334"/>
            <a:ext cx="1044575" cy="2532062"/>
            <a:chOff x="3264" y="981"/>
            <a:chExt cx="658" cy="1595"/>
          </a:xfrm>
        </p:grpSpPr>
        <p:grpSp>
          <p:nvGrpSpPr>
            <p:cNvPr id="3" name="Group 85"/>
            <p:cNvGrpSpPr>
              <a:grpSpLocks/>
            </p:cNvGrpSpPr>
            <p:nvPr/>
          </p:nvGrpSpPr>
          <p:grpSpPr bwMode="auto">
            <a:xfrm>
              <a:off x="3336" y="981"/>
              <a:ext cx="586" cy="446"/>
              <a:chOff x="3336" y="981"/>
              <a:chExt cx="586" cy="446"/>
            </a:xfrm>
          </p:grpSpPr>
          <p:sp>
            <p:nvSpPr>
              <p:cNvPr id="25686" name="Text Box 86"/>
              <p:cNvSpPr txBox="1">
                <a:spLocks noChangeArrowheads="1"/>
              </p:cNvSpPr>
              <p:nvPr/>
            </p:nvSpPr>
            <p:spPr bwMode="auto">
              <a:xfrm>
                <a:off x="3336" y="981"/>
                <a:ext cx="5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b="0">
                    <a:solidFill>
                      <a:srgbClr val="FF0000"/>
                    </a:solidFill>
                  </a:rPr>
                  <a:t>+2</a:t>
                </a:r>
              </a:p>
            </p:txBody>
          </p:sp>
          <p:sp>
            <p:nvSpPr>
              <p:cNvPr id="25687" name="AutoShape 87"/>
              <p:cNvSpPr>
                <a:spLocks/>
              </p:cNvSpPr>
              <p:nvPr/>
            </p:nvSpPr>
            <p:spPr bwMode="auto">
              <a:xfrm rot="5400000">
                <a:off x="3450" y="1161"/>
                <a:ext cx="179" cy="354"/>
              </a:xfrm>
              <a:prstGeom prst="leftBracket">
                <a:avLst>
                  <a:gd name="adj" fmla="val 109218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 sz="2000"/>
              </a:p>
            </p:txBody>
          </p:sp>
        </p:grpSp>
        <p:grpSp>
          <p:nvGrpSpPr>
            <p:cNvPr id="4" name="Group 88"/>
            <p:cNvGrpSpPr>
              <a:grpSpLocks/>
            </p:cNvGrpSpPr>
            <p:nvPr/>
          </p:nvGrpSpPr>
          <p:grpSpPr bwMode="auto">
            <a:xfrm>
              <a:off x="3264" y="2174"/>
              <a:ext cx="576" cy="402"/>
              <a:chOff x="3264" y="2174"/>
              <a:chExt cx="576" cy="402"/>
            </a:xfrm>
          </p:grpSpPr>
          <p:sp>
            <p:nvSpPr>
              <p:cNvPr id="25689" name="Text Box 89"/>
              <p:cNvSpPr txBox="1">
                <a:spLocks noChangeArrowheads="1"/>
              </p:cNvSpPr>
              <p:nvPr/>
            </p:nvSpPr>
            <p:spPr bwMode="auto">
              <a:xfrm>
                <a:off x="3264" y="2324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b="0">
                    <a:solidFill>
                      <a:srgbClr val="FF0000"/>
                    </a:solidFill>
                  </a:rPr>
                  <a:t> –1 </a:t>
                </a:r>
              </a:p>
            </p:txBody>
          </p:sp>
          <p:sp>
            <p:nvSpPr>
              <p:cNvPr id="25690" name="AutoShape 90"/>
              <p:cNvSpPr>
                <a:spLocks/>
              </p:cNvSpPr>
              <p:nvPr/>
            </p:nvSpPr>
            <p:spPr bwMode="auto">
              <a:xfrm rot="16200000">
                <a:off x="3450" y="2112"/>
                <a:ext cx="179" cy="303"/>
              </a:xfrm>
              <a:prstGeom prst="leftBracket">
                <a:avLst>
                  <a:gd name="adj" fmla="val 50269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 sz="2000"/>
              </a:p>
            </p:txBody>
          </p:sp>
        </p:grp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2879551" y="752921"/>
            <a:ext cx="1044575" cy="2532063"/>
            <a:chOff x="3264" y="981"/>
            <a:chExt cx="658" cy="1595"/>
          </a:xfrm>
        </p:grpSpPr>
        <p:grpSp>
          <p:nvGrpSpPr>
            <p:cNvPr id="6" name="Group 92"/>
            <p:cNvGrpSpPr>
              <a:grpSpLocks/>
            </p:cNvGrpSpPr>
            <p:nvPr/>
          </p:nvGrpSpPr>
          <p:grpSpPr bwMode="auto">
            <a:xfrm>
              <a:off x="3336" y="981"/>
              <a:ext cx="586" cy="446"/>
              <a:chOff x="3336" y="981"/>
              <a:chExt cx="586" cy="446"/>
            </a:xfrm>
          </p:grpSpPr>
          <p:sp>
            <p:nvSpPr>
              <p:cNvPr id="25693" name="Text Box 93"/>
              <p:cNvSpPr txBox="1">
                <a:spLocks noChangeArrowheads="1"/>
              </p:cNvSpPr>
              <p:nvPr/>
            </p:nvSpPr>
            <p:spPr bwMode="auto">
              <a:xfrm>
                <a:off x="3336" y="981"/>
                <a:ext cx="5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b="0">
                    <a:solidFill>
                      <a:srgbClr val="FF0000"/>
                    </a:solidFill>
                  </a:rPr>
                  <a:t>+2</a:t>
                </a:r>
              </a:p>
            </p:txBody>
          </p:sp>
          <p:sp>
            <p:nvSpPr>
              <p:cNvPr id="25694" name="AutoShape 94"/>
              <p:cNvSpPr>
                <a:spLocks/>
              </p:cNvSpPr>
              <p:nvPr/>
            </p:nvSpPr>
            <p:spPr bwMode="auto">
              <a:xfrm rot="5400000">
                <a:off x="3450" y="1161"/>
                <a:ext cx="179" cy="354"/>
              </a:xfrm>
              <a:prstGeom prst="leftBracket">
                <a:avLst>
                  <a:gd name="adj" fmla="val 109218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 sz="2000"/>
              </a:p>
            </p:txBody>
          </p:sp>
        </p:grpSp>
        <p:grpSp>
          <p:nvGrpSpPr>
            <p:cNvPr id="7" name="Group 95"/>
            <p:cNvGrpSpPr>
              <a:grpSpLocks/>
            </p:cNvGrpSpPr>
            <p:nvPr/>
          </p:nvGrpSpPr>
          <p:grpSpPr bwMode="auto">
            <a:xfrm>
              <a:off x="3264" y="2174"/>
              <a:ext cx="576" cy="402"/>
              <a:chOff x="3264" y="2174"/>
              <a:chExt cx="576" cy="402"/>
            </a:xfrm>
          </p:grpSpPr>
          <p:sp>
            <p:nvSpPr>
              <p:cNvPr id="25696" name="Text Box 96"/>
              <p:cNvSpPr txBox="1">
                <a:spLocks noChangeArrowheads="1"/>
              </p:cNvSpPr>
              <p:nvPr/>
            </p:nvSpPr>
            <p:spPr bwMode="auto">
              <a:xfrm>
                <a:off x="3264" y="2324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b="0">
                    <a:solidFill>
                      <a:srgbClr val="FF0000"/>
                    </a:solidFill>
                  </a:rPr>
                  <a:t> –1 </a:t>
                </a:r>
              </a:p>
            </p:txBody>
          </p:sp>
          <p:sp>
            <p:nvSpPr>
              <p:cNvPr id="25697" name="AutoShape 97"/>
              <p:cNvSpPr>
                <a:spLocks/>
              </p:cNvSpPr>
              <p:nvPr/>
            </p:nvSpPr>
            <p:spPr bwMode="auto">
              <a:xfrm rot="16200000">
                <a:off x="3450" y="2112"/>
                <a:ext cx="179" cy="303"/>
              </a:xfrm>
              <a:prstGeom prst="leftBracket">
                <a:avLst>
                  <a:gd name="adj" fmla="val 50269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 sz="2000"/>
              </a:p>
            </p:txBody>
          </p:sp>
        </p:grpSp>
      </p:grp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3771726" y="752921"/>
            <a:ext cx="1044575" cy="2532063"/>
            <a:chOff x="3264" y="981"/>
            <a:chExt cx="658" cy="1595"/>
          </a:xfrm>
        </p:grpSpPr>
        <p:grpSp>
          <p:nvGrpSpPr>
            <p:cNvPr id="9" name="Group 99"/>
            <p:cNvGrpSpPr>
              <a:grpSpLocks/>
            </p:cNvGrpSpPr>
            <p:nvPr/>
          </p:nvGrpSpPr>
          <p:grpSpPr bwMode="auto">
            <a:xfrm>
              <a:off x="3336" y="981"/>
              <a:ext cx="586" cy="446"/>
              <a:chOff x="3336" y="981"/>
              <a:chExt cx="586" cy="446"/>
            </a:xfrm>
          </p:grpSpPr>
          <p:sp>
            <p:nvSpPr>
              <p:cNvPr id="25700" name="Text Box 100"/>
              <p:cNvSpPr txBox="1">
                <a:spLocks noChangeArrowheads="1"/>
              </p:cNvSpPr>
              <p:nvPr/>
            </p:nvSpPr>
            <p:spPr bwMode="auto">
              <a:xfrm>
                <a:off x="3336" y="981"/>
                <a:ext cx="5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b="0">
                    <a:solidFill>
                      <a:srgbClr val="FF0000"/>
                    </a:solidFill>
                  </a:rPr>
                  <a:t>+2</a:t>
                </a:r>
              </a:p>
            </p:txBody>
          </p:sp>
          <p:sp>
            <p:nvSpPr>
              <p:cNvPr id="25701" name="AutoShape 101"/>
              <p:cNvSpPr>
                <a:spLocks/>
              </p:cNvSpPr>
              <p:nvPr/>
            </p:nvSpPr>
            <p:spPr bwMode="auto">
              <a:xfrm rot="5400000">
                <a:off x="3450" y="1161"/>
                <a:ext cx="179" cy="354"/>
              </a:xfrm>
              <a:prstGeom prst="leftBracket">
                <a:avLst>
                  <a:gd name="adj" fmla="val 109218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 sz="2000"/>
              </a:p>
            </p:txBody>
          </p:sp>
        </p:grpSp>
        <p:grpSp>
          <p:nvGrpSpPr>
            <p:cNvPr id="10" name="Group 102"/>
            <p:cNvGrpSpPr>
              <a:grpSpLocks/>
            </p:cNvGrpSpPr>
            <p:nvPr/>
          </p:nvGrpSpPr>
          <p:grpSpPr bwMode="auto">
            <a:xfrm>
              <a:off x="3264" y="2174"/>
              <a:ext cx="576" cy="402"/>
              <a:chOff x="3264" y="2174"/>
              <a:chExt cx="576" cy="402"/>
            </a:xfrm>
          </p:grpSpPr>
          <p:sp>
            <p:nvSpPr>
              <p:cNvPr id="25703" name="Text Box 103"/>
              <p:cNvSpPr txBox="1">
                <a:spLocks noChangeArrowheads="1"/>
              </p:cNvSpPr>
              <p:nvPr/>
            </p:nvSpPr>
            <p:spPr bwMode="auto">
              <a:xfrm>
                <a:off x="3264" y="2324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b="0">
                    <a:solidFill>
                      <a:srgbClr val="FF0000"/>
                    </a:solidFill>
                  </a:rPr>
                  <a:t> –1 </a:t>
                </a:r>
              </a:p>
            </p:txBody>
          </p:sp>
          <p:sp>
            <p:nvSpPr>
              <p:cNvPr id="25704" name="AutoShape 104"/>
              <p:cNvSpPr>
                <a:spLocks/>
              </p:cNvSpPr>
              <p:nvPr/>
            </p:nvSpPr>
            <p:spPr bwMode="auto">
              <a:xfrm rot="16200000">
                <a:off x="3450" y="2112"/>
                <a:ext cx="179" cy="303"/>
              </a:xfrm>
              <a:prstGeom prst="leftBracket">
                <a:avLst>
                  <a:gd name="adj" fmla="val 50269"/>
                </a:avLst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CA" sz="2000"/>
              </a:p>
            </p:txBody>
          </p:sp>
        </p:grpSp>
      </p:grp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209" y="3140968"/>
            <a:ext cx="9143446" cy="652463"/>
            <a:chOff x="-4" y="3195"/>
            <a:chExt cx="5764" cy="411"/>
          </a:xfrm>
        </p:grpSpPr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-4" y="3210"/>
              <a:ext cx="5764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dirty="0"/>
                <a:t>The rate of change</a:t>
              </a:r>
              <a:r>
                <a:rPr lang="en-US" sz="2000" b="0" dirty="0" smtClean="0"/>
                <a:t>,                      , </a:t>
              </a:r>
              <a:r>
                <a:rPr lang="en-US" sz="2000" b="0" dirty="0"/>
                <a:t>is </a:t>
              </a:r>
              <a:r>
                <a:rPr lang="en-US" sz="2000" b="0" dirty="0" smtClean="0"/>
                <a:t>constant,      . </a:t>
              </a:r>
              <a:r>
                <a:rPr lang="en-US" sz="2000" b="0" dirty="0"/>
                <a:t>So the data set is linear. </a:t>
              </a:r>
              <a:r>
                <a:rPr lang="en-US" sz="2000" dirty="0"/>
                <a:t> </a:t>
              </a:r>
              <a:endParaRPr lang="en-US" sz="2000" b="0" dirty="0"/>
            </a:p>
          </p:txBody>
        </p:sp>
        <p:pic>
          <p:nvPicPr>
            <p:cNvPr id="25705" name="Picture 105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77" y="3195"/>
              <a:ext cx="231" cy="365"/>
            </a:xfrm>
            <a:prstGeom prst="rect">
              <a:avLst/>
            </a:prstGeom>
            <a:noFill/>
          </p:spPr>
        </p:pic>
        <p:pic>
          <p:nvPicPr>
            <p:cNvPr id="25706" name="Picture 106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71" y="3243"/>
              <a:ext cx="939" cy="363"/>
            </a:xfrm>
            <a:prstGeom prst="rect">
              <a:avLst/>
            </a:prstGeom>
            <a:noFill/>
          </p:spPr>
        </p:pic>
      </p:grp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0" y="385175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1B: Recognizing Linear Functions</a:t>
            </a:r>
            <a:endParaRPr lang="en-US" altLang="en-US" b="0" dirty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32" name="Group 4"/>
          <p:cNvGraphicFramePr>
            <a:graphicFrameLocks noGrp="1"/>
          </p:cNvGraphicFramePr>
          <p:nvPr/>
        </p:nvGraphicFramePr>
        <p:xfrm>
          <a:off x="755576" y="4496544"/>
          <a:ext cx="4116288" cy="1020688"/>
        </p:xfrm>
        <a:graphic>
          <a:graphicData uri="http://schemas.openxmlformats.org/drawingml/2006/table">
            <a:tbl>
              <a:tblPr/>
              <a:tblGrid>
                <a:gridCol w="922616"/>
                <a:gridCol w="851646"/>
                <a:gridCol w="851646"/>
                <a:gridCol w="780675"/>
                <a:gridCol w="709705"/>
              </a:tblGrid>
              <a:tr h="4730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0" y="6249495"/>
            <a:ext cx="9144001" cy="566738"/>
            <a:chOff x="0" y="3210"/>
            <a:chExt cx="5760" cy="357"/>
          </a:xfrm>
        </p:grpSpPr>
        <p:sp>
          <p:nvSpPr>
            <p:cNvPr id="55" name="Text Box 46"/>
            <p:cNvSpPr txBox="1">
              <a:spLocks noChangeArrowheads="1"/>
            </p:cNvSpPr>
            <p:nvPr/>
          </p:nvSpPr>
          <p:spPr bwMode="auto">
            <a:xfrm>
              <a:off x="0" y="3210"/>
              <a:ext cx="576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0" dirty="0"/>
                <a:t>The rate of change,                   </a:t>
              </a:r>
              <a:r>
                <a:rPr lang="en-US" b="0" dirty="0" smtClean="0"/>
                <a:t>    , </a:t>
              </a:r>
              <a:r>
                <a:rPr lang="en-US" b="0" dirty="0"/>
                <a:t>is not constant.  </a:t>
              </a:r>
              <a:r>
                <a:rPr lang="en-US" b="0" dirty="0" smtClean="0"/>
                <a:t>2 </a:t>
              </a:r>
              <a:r>
                <a:rPr lang="en-US" b="0" dirty="0"/>
                <a:t>≠ 4 ≠ 8. </a:t>
              </a:r>
              <a:r>
                <a:rPr lang="en-US" b="0" dirty="0" smtClean="0"/>
                <a:t>Data </a:t>
              </a:r>
              <a:r>
                <a:rPr lang="en-US" b="0" dirty="0"/>
                <a:t>set is not linear. </a:t>
              </a:r>
              <a:r>
                <a:rPr lang="en-US" dirty="0"/>
                <a:t> </a:t>
              </a:r>
              <a:endParaRPr lang="en-US" b="0" dirty="0"/>
            </a:p>
          </p:txBody>
        </p:sp>
        <p:pic>
          <p:nvPicPr>
            <p:cNvPr id="56" name="Picture 48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38" y="3221"/>
              <a:ext cx="894" cy="346"/>
            </a:xfrm>
            <a:prstGeom prst="rect">
              <a:avLst/>
            </a:prstGeom>
            <a:noFill/>
          </p:spPr>
        </p:pic>
      </p:grpSp>
      <p:sp>
        <p:nvSpPr>
          <p:cNvPr id="57" name="TextBox 56"/>
          <p:cNvSpPr txBox="1"/>
          <p:nvPr/>
        </p:nvSpPr>
        <p:spPr>
          <a:xfrm>
            <a:off x="5076056" y="10527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should this remind you </a:t>
            </a:r>
            <a:r>
              <a:rPr lang="en-CA" dirty="0" smtClean="0"/>
              <a:t>of?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  <p:bldP spid="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51520" y="908720"/>
            <a:ext cx="698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2A: Graphing Lines Using Slope and a Point</a:t>
            </a:r>
            <a:endParaRPr lang="en-US" altLang="en-US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4558" name="Text Box 46"/>
          <p:cNvSpPr txBox="1">
            <a:spLocks noChangeArrowheads="1"/>
          </p:cNvSpPr>
          <p:nvPr/>
        </p:nvSpPr>
        <p:spPr bwMode="auto">
          <a:xfrm>
            <a:off x="304800" y="187894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/>
              <a:t>Plot the point (–1, –3). 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5496" y="1340768"/>
            <a:ext cx="8237538" cy="527050"/>
            <a:chOff x="192" y="1117"/>
            <a:chExt cx="5189" cy="332"/>
          </a:xfrm>
        </p:grpSpPr>
        <p:sp>
          <p:nvSpPr>
            <p:cNvPr id="64561" name="Text Box 49"/>
            <p:cNvSpPr txBox="1">
              <a:spLocks noChangeArrowheads="1"/>
            </p:cNvSpPr>
            <p:nvPr/>
          </p:nvSpPr>
          <p:spPr bwMode="auto">
            <a:xfrm>
              <a:off x="192" y="1159"/>
              <a:ext cx="5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en-US" dirty="0"/>
                <a:t>Graph the line with slope    that passes through (</a:t>
              </a:r>
              <a:r>
                <a:rPr lang="en-US" dirty="0"/>
                <a:t>–</a:t>
              </a:r>
              <a:r>
                <a:rPr lang="en-US" altLang="en-US" dirty="0"/>
                <a:t>1, </a:t>
              </a:r>
              <a:r>
                <a:rPr lang="en-US" dirty="0"/>
                <a:t>–</a:t>
              </a:r>
              <a:r>
                <a:rPr lang="en-US" altLang="en-US" dirty="0"/>
                <a:t>3).</a:t>
              </a:r>
            </a:p>
          </p:txBody>
        </p:sp>
        <p:pic>
          <p:nvPicPr>
            <p:cNvPr id="64562" name="Picture 50" descr="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73" y="1117"/>
              <a:ext cx="113" cy="332"/>
            </a:xfrm>
            <a:prstGeom prst="rect">
              <a:avLst/>
            </a:prstGeom>
            <a:noFill/>
          </p:spPr>
        </p:pic>
      </p:grpSp>
      <p:pic>
        <p:nvPicPr>
          <p:cNvPr id="64564" name="Picture 5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8996" y="1268760"/>
            <a:ext cx="2857500" cy="2857500"/>
          </a:xfrm>
          <a:prstGeom prst="rect">
            <a:avLst/>
          </a:prstGeom>
          <a:noFill/>
        </p:spPr>
      </p:pic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304800" y="2412340"/>
            <a:ext cx="556334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 smtClean="0"/>
              <a:t>Slope: </a:t>
            </a:r>
            <a:r>
              <a:rPr lang="en-US" b="0" dirty="0"/>
              <a:t>Move up 5 and right 2 to find another point. </a:t>
            </a:r>
            <a:r>
              <a:rPr lang="en-US" dirty="0"/>
              <a:t> </a:t>
            </a:r>
          </a:p>
        </p:txBody>
      </p:sp>
      <p:pic>
        <p:nvPicPr>
          <p:cNvPr id="64568" name="Picture 5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8996" y="1268760"/>
            <a:ext cx="2857500" cy="2857500"/>
          </a:xfrm>
          <a:prstGeom prst="rect">
            <a:avLst/>
          </a:prstGeom>
          <a:noFill/>
        </p:spPr>
      </p:pic>
      <p:sp>
        <p:nvSpPr>
          <p:cNvPr id="64569" name="Text Box 57"/>
          <p:cNvSpPr txBox="1">
            <a:spLocks noChangeArrowheads="1"/>
          </p:cNvSpPr>
          <p:nvPr/>
        </p:nvSpPr>
        <p:spPr bwMode="auto">
          <a:xfrm>
            <a:off x="304800" y="2852936"/>
            <a:ext cx="4953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/>
              <a:t>Then draw a line through the points. </a:t>
            </a:r>
            <a:r>
              <a:rPr lang="en-US" dirty="0"/>
              <a:t> </a:t>
            </a:r>
          </a:p>
        </p:txBody>
      </p:sp>
      <p:pic>
        <p:nvPicPr>
          <p:cNvPr id="64570" name="Picture 58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8996" y="1291580"/>
            <a:ext cx="2857500" cy="2857500"/>
          </a:xfrm>
          <a:prstGeom prst="rect">
            <a:avLst/>
          </a:prstGeom>
          <a:noFill/>
        </p:spPr>
      </p:pic>
      <p:pic>
        <p:nvPicPr>
          <p:cNvPr id="12" name="Picture 5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6062" y="332656"/>
            <a:ext cx="1646966" cy="637034"/>
          </a:xfrm>
          <a:prstGeom prst="rect">
            <a:avLst/>
          </a:prstGeom>
          <a:noFill/>
        </p:spPr>
      </p:pic>
      <p:pic>
        <p:nvPicPr>
          <p:cNvPr id="13" name="Picture 7" descr="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8503" y="332656"/>
            <a:ext cx="453537" cy="60210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1520" y="40466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Rate of change:                                      =              : Slope  </a:t>
            </a:r>
            <a:endParaRPr lang="en-CA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88032" y="3910473"/>
            <a:ext cx="7020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Ex 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2B: Graphing Lines Using Slope and a Point</a:t>
            </a:r>
            <a:endParaRPr lang="en-US" altLang="en-US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51520" y="4437112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dirty="0"/>
              <a:t>Graph the line with slope      </a:t>
            </a:r>
            <a:r>
              <a:rPr lang="en-US" altLang="en-US" dirty="0" smtClean="0"/>
              <a:t>   that </a:t>
            </a:r>
            <a:r>
              <a:rPr lang="en-US" altLang="en-US" dirty="0"/>
              <a:t>passes through (0, 2).</a:t>
            </a:r>
          </a:p>
        </p:txBody>
      </p:sp>
      <p:pic>
        <p:nvPicPr>
          <p:cNvPr id="17" name="Picture 13" descr="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4365104"/>
            <a:ext cx="371410" cy="576064"/>
          </a:xfrm>
          <a:prstGeom prst="rect">
            <a:avLst/>
          </a:prstGeom>
          <a:noFill/>
        </p:spPr>
      </p:pic>
      <p:pic>
        <p:nvPicPr>
          <p:cNvPr id="18" name="Picture 22" descr="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192" y="402788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8" grpId="0"/>
      <p:bldP spid="64565" grpId="0"/>
      <p:bldP spid="645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016" y="476672"/>
            <a:ext cx="75963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3A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: Graphing Functions in Slope-Intercept Form</a:t>
            </a:r>
            <a:endParaRPr lang="en-US" altLang="en-US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04800" y="1240656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Solve for </a:t>
            </a:r>
            <a:r>
              <a:rPr lang="en-US" b="0" i="1"/>
              <a:t>y </a:t>
            </a:r>
            <a:r>
              <a:rPr lang="en-US" b="0"/>
              <a:t>first.  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" y="836712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/>
              <a:t>Write the function –4</a:t>
            </a:r>
            <a:r>
              <a:rPr lang="en-US" altLang="en-US" i="1"/>
              <a:t>x</a:t>
            </a:r>
            <a:r>
              <a:rPr lang="en-US" altLang="en-US"/>
              <a:t> + </a:t>
            </a:r>
            <a:r>
              <a:rPr lang="en-US" altLang="en-US" i="1"/>
              <a:t>y</a:t>
            </a:r>
            <a:r>
              <a:rPr lang="en-US" altLang="en-US"/>
              <a:t> = –1 in slope-intercept form. Then graph the function.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304800" y="1697856"/>
            <a:ext cx="3048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b="0"/>
              <a:t>–4</a:t>
            </a:r>
            <a:r>
              <a:rPr lang="en-US" altLang="en-US" b="0" i="1"/>
              <a:t>x</a:t>
            </a:r>
            <a:r>
              <a:rPr lang="en-US" altLang="en-US" b="0"/>
              <a:t> + </a:t>
            </a:r>
            <a:r>
              <a:rPr lang="en-US" altLang="en-US" b="0" i="1"/>
              <a:t>y</a:t>
            </a:r>
            <a:r>
              <a:rPr lang="en-US" altLang="en-US" b="0"/>
              <a:t> = –1</a:t>
            </a:r>
            <a:endParaRPr lang="en-US" b="0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371600" y="2536056"/>
            <a:ext cx="2362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b="0" i="1"/>
              <a:t>y</a:t>
            </a:r>
            <a:r>
              <a:rPr lang="en-US" b="0"/>
              <a:t> = 4</a:t>
            </a:r>
            <a:r>
              <a:rPr lang="en-US" b="0" i="1"/>
              <a:t>x</a:t>
            </a:r>
            <a:r>
              <a:rPr lang="en-US" b="0"/>
              <a:t> – 1 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2971800" y="2078856"/>
            <a:ext cx="3352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Add 4x to both sides.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04800" y="2078856"/>
            <a:ext cx="2819400" cy="381000"/>
            <a:chOff x="192" y="2208"/>
            <a:chExt cx="1776" cy="240"/>
          </a:xfrm>
        </p:grpSpPr>
        <p:sp>
          <p:nvSpPr>
            <p:cNvPr id="73735" name="Text Box 7"/>
            <p:cNvSpPr txBox="1">
              <a:spLocks noChangeArrowheads="1"/>
            </p:cNvSpPr>
            <p:nvPr/>
          </p:nvSpPr>
          <p:spPr bwMode="auto">
            <a:xfrm>
              <a:off x="192" y="2208"/>
              <a:ext cx="1776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0">
                  <a:solidFill>
                    <a:srgbClr val="FF0000"/>
                  </a:solidFill>
                </a:rPr>
                <a:t>+4</a:t>
              </a:r>
              <a:r>
                <a:rPr lang="en-US" b="0" i="1">
                  <a:solidFill>
                    <a:srgbClr val="FF0000"/>
                  </a:solidFill>
                </a:rPr>
                <a:t>x</a:t>
              </a:r>
              <a:r>
                <a:rPr lang="en-US" b="0">
                  <a:solidFill>
                    <a:srgbClr val="FF0000"/>
                  </a:solidFill>
                </a:rPr>
                <a:t>         +4</a:t>
              </a:r>
              <a:r>
                <a:rPr lang="en-US" b="0" i="1">
                  <a:solidFill>
                    <a:srgbClr val="FF0000"/>
                  </a:solidFill>
                </a:rPr>
                <a:t>x</a:t>
              </a:r>
              <a:r>
                <a:rPr lang="en-US" b="0"/>
                <a:t> </a:t>
              </a:r>
            </a:p>
          </p:txBody>
        </p:sp>
        <p:sp>
          <p:nvSpPr>
            <p:cNvPr id="73750" name="Line 22"/>
            <p:cNvSpPr>
              <a:spLocks noChangeShapeType="1"/>
            </p:cNvSpPr>
            <p:nvPr/>
          </p:nvSpPr>
          <p:spPr bwMode="auto">
            <a:xfrm>
              <a:off x="240" y="2448"/>
              <a:ext cx="86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1200" y="2448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</p:grpSp>
      <p:pic>
        <p:nvPicPr>
          <p:cNvPr id="73755" name="Picture 27" descr="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1004" y="1230809"/>
            <a:ext cx="2857500" cy="2857500"/>
          </a:xfrm>
          <a:prstGeom prst="rect">
            <a:avLst/>
          </a:prstGeom>
          <a:noFill/>
        </p:spPr>
      </p:pic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0" y="44624"/>
            <a:ext cx="8820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0" dirty="0" smtClean="0"/>
              <a:t>Linear </a:t>
            </a:r>
            <a:r>
              <a:rPr lang="en-US" b="0" dirty="0"/>
              <a:t>functions </a:t>
            </a:r>
            <a:r>
              <a:rPr lang="en-US" b="0" dirty="0" smtClean="0"/>
              <a:t>in </a:t>
            </a:r>
            <a:r>
              <a:rPr lang="en-US" u="sng" dirty="0"/>
              <a:t>slope-intercept </a:t>
            </a:r>
            <a:r>
              <a:rPr lang="en-US" u="sng" dirty="0" err="1" smtClean="0"/>
              <a:t>form</a:t>
            </a:r>
            <a:r>
              <a:rPr lang="en-US" b="0" dirty="0" err="1" smtClean="0"/>
              <a:t>:</a:t>
            </a:r>
            <a:r>
              <a:rPr lang="en-US" i="1" dirty="0" err="1" smtClean="0"/>
              <a:t>y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mx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b; </a:t>
            </a:r>
            <a:r>
              <a:rPr lang="en-US" b="0" i="1" dirty="0" smtClean="0"/>
              <a:t>m </a:t>
            </a:r>
            <a:r>
              <a:rPr lang="en-US" b="0" dirty="0" smtClean="0"/>
              <a:t>= slope and </a:t>
            </a:r>
            <a:r>
              <a:rPr lang="en-US" b="0" i="1" dirty="0" smtClean="0"/>
              <a:t>b </a:t>
            </a:r>
            <a:r>
              <a:rPr lang="en-US" dirty="0" smtClean="0"/>
              <a:t>= </a:t>
            </a:r>
            <a:r>
              <a:rPr lang="en-US" b="0" i="1" dirty="0" smtClean="0"/>
              <a:t>y</a:t>
            </a:r>
            <a:r>
              <a:rPr lang="en-US" b="0" dirty="0" smtClean="0"/>
              <a:t>-intercept</a:t>
            </a:r>
            <a:r>
              <a:rPr lang="en-US" b="0" dirty="0"/>
              <a:t>.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3110214"/>
            <a:ext cx="7380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Ex 3B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: Graphing Functions in Slope-Intercept Form</a:t>
            </a:r>
            <a:endParaRPr lang="en-US" altLang="en-US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79512" y="3779068"/>
            <a:ext cx="8964488" cy="45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dirty="0"/>
              <a:t>Write the function                 in </a:t>
            </a:r>
            <a:r>
              <a:rPr lang="en-US" altLang="en-US" dirty="0" smtClean="0"/>
              <a:t>    slope-intercept </a:t>
            </a:r>
            <a:r>
              <a:rPr lang="en-US" altLang="en-US" dirty="0"/>
              <a:t>form. Then graph the function.</a:t>
            </a:r>
          </a:p>
        </p:txBody>
      </p:sp>
      <p:pic>
        <p:nvPicPr>
          <p:cNvPr id="19" name="Picture 17" descr="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723506"/>
            <a:ext cx="1278632" cy="61503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192934"/>
            <a:ext cx="2880320" cy="262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3" grpId="0"/>
      <p:bldP spid="73736" grpId="0"/>
      <p:bldP spid="737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016" y="908720"/>
            <a:ext cx="69482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en-US" sz="2000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altLang="en-US" sz="2000" dirty="0" smtClean="0">
                <a:solidFill>
                  <a:srgbClr val="006699"/>
                </a:solidFill>
                <a:latin typeface="Arial Black" pitchFamily="34" charset="0"/>
              </a:rPr>
              <a:t>4</a:t>
            </a:r>
            <a:r>
              <a:rPr lang="en-US" altLang="en-US" sz="2000" b="0" dirty="0" smtClean="0">
                <a:solidFill>
                  <a:srgbClr val="006699"/>
                </a:solidFill>
                <a:latin typeface="Arial Black" pitchFamily="34" charset="0"/>
              </a:rPr>
              <a:t>: </a:t>
            </a:r>
            <a:r>
              <a:rPr lang="en-US" altLang="en-US" sz="2000" b="0" dirty="0">
                <a:solidFill>
                  <a:srgbClr val="006699"/>
                </a:solidFill>
                <a:latin typeface="Arial Black" pitchFamily="34" charset="0"/>
              </a:rPr>
              <a:t>Graphing Lines Using the Intercepts</a:t>
            </a:r>
            <a:endParaRPr lang="en-US" altLang="en-US" sz="20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79512" y="1300698"/>
            <a:ext cx="8237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000" dirty="0"/>
              <a:t>Find the intercepts of 4</a:t>
            </a:r>
            <a:r>
              <a:rPr lang="en-US" altLang="en-US" sz="2000" i="1" dirty="0"/>
              <a:t>x</a:t>
            </a:r>
            <a:r>
              <a:rPr lang="en-US" altLang="en-US" sz="2000" dirty="0"/>
              <a:t> – 2</a:t>
            </a:r>
            <a:r>
              <a:rPr lang="en-US" altLang="en-US" sz="2000" i="1" dirty="0"/>
              <a:t>y</a:t>
            </a:r>
            <a:r>
              <a:rPr lang="en-US" altLang="en-US" sz="2000" dirty="0"/>
              <a:t> = 16, and graph the line.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096000" y="1772816"/>
            <a:ext cx="3048000" cy="2933700"/>
            <a:chOff x="3840" y="2256"/>
            <a:chExt cx="1920" cy="1848"/>
          </a:xfrm>
        </p:grpSpPr>
        <p:pic>
          <p:nvPicPr>
            <p:cNvPr id="69657" name="Picture 25" descr="1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40" y="2304"/>
              <a:ext cx="1800" cy="1800"/>
            </a:xfrm>
            <a:prstGeom prst="rect">
              <a:avLst/>
            </a:prstGeom>
            <a:noFill/>
          </p:spPr>
        </p:pic>
        <p:sp>
          <p:nvSpPr>
            <p:cNvPr id="69658" name="Text Box 26"/>
            <p:cNvSpPr txBox="1">
              <a:spLocks noChangeArrowheads="1"/>
            </p:cNvSpPr>
            <p:nvPr/>
          </p:nvSpPr>
          <p:spPr bwMode="auto">
            <a:xfrm>
              <a:off x="4656" y="2256"/>
              <a:ext cx="11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i="1"/>
                <a:t>x</a:t>
              </a:r>
              <a:r>
                <a:rPr lang="en-US" sz="1800"/>
                <a:t>-intercept</a:t>
              </a:r>
            </a:p>
          </p:txBody>
        </p:sp>
        <p:sp>
          <p:nvSpPr>
            <p:cNvPr id="69659" name="Text Box 27"/>
            <p:cNvSpPr txBox="1">
              <a:spLocks noChangeArrowheads="1"/>
            </p:cNvSpPr>
            <p:nvPr/>
          </p:nvSpPr>
          <p:spPr bwMode="auto">
            <a:xfrm>
              <a:off x="4368" y="3648"/>
              <a:ext cx="110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i="1"/>
                <a:t>y</a:t>
              </a:r>
              <a:r>
                <a:rPr lang="en-US" sz="1800"/>
                <a:t>-intercept</a:t>
              </a:r>
            </a:p>
          </p:txBody>
        </p:sp>
        <p:sp>
          <p:nvSpPr>
            <p:cNvPr id="69660" name="Line 28"/>
            <p:cNvSpPr>
              <a:spLocks noChangeShapeType="1"/>
            </p:cNvSpPr>
            <p:nvPr/>
          </p:nvSpPr>
          <p:spPr bwMode="auto">
            <a:xfrm flipH="1">
              <a:off x="4368" y="368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  <p:sp>
          <p:nvSpPr>
            <p:cNvPr id="69661" name="Line 29"/>
            <p:cNvSpPr>
              <a:spLocks noChangeShapeType="1"/>
            </p:cNvSpPr>
            <p:nvPr/>
          </p:nvSpPr>
          <p:spPr bwMode="auto">
            <a:xfrm>
              <a:off x="4704" y="2448"/>
              <a:ext cx="137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</p:grp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3575" y="0"/>
            <a:ext cx="1896897" cy="1681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88032" y="3964994"/>
            <a:ext cx="3779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en-US" sz="2000" b="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000" b="0" dirty="0">
                <a:solidFill>
                  <a:srgbClr val="006699"/>
                </a:solidFill>
                <a:latin typeface="Arial Black" pitchFamily="34" charset="0"/>
              </a:rPr>
              <a:t> Example </a:t>
            </a:r>
            <a:r>
              <a:rPr lang="en-US" altLang="en-US" sz="2000" b="0" dirty="0" smtClean="0">
                <a:solidFill>
                  <a:srgbClr val="006699"/>
                </a:solidFill>
                <a:latin typeface="Arial Black" pitchFamily="34" charset="0"/>
              </a:rPr>
              <a:t>4</a:t>
            </a:r>
            <a:endParaRPr lang="en-US" altLang="en-US" sz="20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51520" y="4469050"/>
            <a:ext cx="8237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000" dirty="0"/>
              <a:t>Find the intercepts of 6</a:t>
            </a:r>
            <a:r>
              <a:rPr lang="en-US" altLang="en-US" sz="2000" i="1" dirty="0"/>
              <a:t>x</a:t>
            </a:r>
            <a:r>
              <a:rPr lang="en-US" altLang="en-US" sz="2000" dirty="0"/>
              <a:t> – 2</a:t>
            </a:r>
            <a:r>
              <a:rPr lang="en-US" altLang="en-US" sz="2000" i="1" dirty="0"/>
              <a:t>y</a:t>
            </a:r>
            <a:r>
              <a:rPr lang="en-US" altLang="en-US" sz="2000" dirty="0"/>
              <a:t> = –24, and graph the line.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27920"/>
            <a:ext cx="3143250" cy="3143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0" y="2099320"/>
            <a:ext cx="3343275" cy="3429000"/>
            <a:chOff x="3024" y="1104"/>
            <a:chExt cx="2106" cy="2160"/>
          </a:xfrm>
        </p:grpSpPr>
        <p:pic>
          <p:nvPicPr>
            <p:cNvPr id="7066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248"/>
              <a:ext cx="1980" cy="19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4986" y="1104"/>
              <a:ext cx="144" cy="216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4967" y="1251"/>
              <a:ext cx="0" cy="1965"/>
            </a:xfrm>
            <a:prstGeom prst="line">
              <a:avLst/>
            </a:prstGeom>
            <a:noFill/>
            <a:ln w="381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CA"/>
            </a:p>
          </p:txBody>
        </p:sp>
      </p:grpSp>
      <p:graphicFrame>
        <p:nvGraphicFramePr>
          <p:cNvPr id="70696" name="Group 40"/>
          <p:cNvGraphicFramePr>
            <a:graphicFrameLocks noGrp="1"/>
          </p:cNvGraphicFramePr>
          <p:nvPr>
            <p:ph/>
          </p:nvPr>
        </p:nvGraphicFramePr>
        <p:xfrm>
          <a:off x="304800" y="44624"/>
          <a:ext cx="8686800" cy="5638801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7016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Vertical and Horizontal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Vertical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Horizontal Lines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1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line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=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a vertical line at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line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=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a vertical line at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5949280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The slope of a horizontal line is __________</a:t>
            </a:r>
          </a:p>
          <a:p>
            <a:r>
              <a:rPr lang="en-CA" sz="2000" dirty="0" smtClean="0"/>
              <a:t>The slope of a vertical line is_________ 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0" y="18864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2000" b="0" dirty="0">
                <a:solidFill>
                  <a:srgbClr val="006699"/>
                </a:solidFill>
                <a:latin typeface="Arial Black" pitchFamily="34" charset="0"/>
              </a:rPr>
              <a:t>Example 5: Graphing Vertical and Horizontal Lines </a:t>
            </a:r>
            <a:endParaRPr lang="en-US" altLang="en-US" sz="20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81000" y="1052736"/>
            <a:ext cx="843947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/>
              <a:t>A.</a:t>
            </a:r>
            <a:r>
              <a:rPr lang="en-US" altLang="en-US" sz="2000" b="0" i="1" dirty="0"/>
              <a:t> </a:t>
            </a:r>
            <a:r>
              <a:rPr lang="en-US" altLang="en-US" sz="2000" b="0" i="1" dirty="0" smtClean="0"/>
              <a:t> Graph the function defined by the equation, x</a:t>
            </a:r>
            <a:r>
              <a:rPr lang="en-US" altLang="en-US" sz="2000" b="0" dirty="0" smtClean="0"/>
              <a:t> </a:t>
            </a:r>
            <a:r>
              <a:rPr lang="en-US" altLang="en-US" sz="2000" b="0" dirty="0"/>
              <a:t>= </a:t>
            </a:r>
            <a:r>
              <a:rPr lang="en-US" altLang="en-US" sz="2000" b="0" dirty="0" smtClean="0"/>
              <a:t>2. (A line where the </a:t>
            </a:r>
            <a:r>
              <a:rPr lang="en-US" altLang="en-US" sz="2000" b="0" i="1" dirty="0" smtClean="0"/>
              <a:t>x</a:t>
            </a:r>
            <a:r>
              <a:rPr lang="en-US" altLang="en-US" sz="2000" b="0" dirty="0" smtClean="0"/>
              <a:t>-coordinate of each point is 2) </a:t>
            </a:r>
            <a:endParaRPr lang="en-US" sz="2000" b="0" dirty="0"/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457200" y="3757370"/>
            <a:ext cx="778720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/>
              <a:t>B.</a:t>
            </a:r>
            <a:r>
              <a:rPr lang="en-US" sz="2000" b="0" dirty="0"/>
              <a:t> </a:t>
            </a:r>
            <a:r>
              <a:rPr lang="en-US" sz="2000" b="0" dirty="0" smtClean="0"/>
              <a:t>Graph the function defined by the equation, </a:t>
            </a:r>
            <a:r>
              <a:rPr lang="en-US" sz="2000" b="0" i="1" dirty="0" smtClean="0"/>
              <a:t>y</a:t>
            </a:r>
            <a:r>
              <a:rPr lang="en-US" sz="2000" b="0" dirty="0" smtClean="0"/>
              <a:t> </a:t>
            </a:r>
            <a:r>
              <a:rPr lang="en-US" sz="2000" b="0" dirty="0"/>
              <a:t>= –</a:t>
            </a:r>
            <a:r>
              <a:rPr lang="en-US" sz="2000" b="0" dirty="0" smtClean="0"/>
              <a:t>4. (A line where the </a:t>
            </a:r>
            <a:r>
              <a:rPr lang="en-US" sz="2000" b="0" i="1" dirty="0" smtClean="0"/>
              <a:t>y</a:t>
            </a:r>
            <a:r>
              <a:rPr lang="en-US" sz="2000" b="0" dirty="0" smtClean="0"/>
              <a:t>-coordinate of each point is -4)</a:t>
            </a:r>
            <a:endParaRPr lang="en-US" sz="20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54868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Draw your own grid!!!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0" y="1179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2400" b="0">
                <a:solidFill>
                  <a:srgbClr val="006699"/>
                </a:solidFill>
                <a:latin typeface="Arial Black" pitchFamily="34" charset="0"/>
              </a:rPr>
              <a:t>Example 6: </a:t>
            </a:r>
            <a:r>
              <a:rPr lang="en-US" altLang="en-US" sz="2400" b="0">
                <a:solidFill>
                  <a:srgbClr val="FF0000"/>
                </a:solidFill>
                <a:latin typeface="Arial Black" pitchFamily="34" charset="0"/>
              </a:rPr>
              <a:t>Application </a:t>
            </a:r>
            <a:endParaRPr lang="en-US" altLang="en-US" sz="2600" b="0">
              <a:solidFill>
                <a:srgbClr val="FF0000"/>
              </a:solidFill>
              <a:latin typeface="Arial MT Bl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04800" y="575196"/>
            <a:ext cx="82375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2400" dirty="0"/>
              <a:t>A ski lift carries skiers from an altitude of 1800 feet to an altitude of 3000 feet over a horizontal distance of 2000 feet. Find the average slope of this part of the mountain. Graph the elevation against the distance.</a:t>
            </a:r>
          </a:p>
        </p:txBody>
      </p:sp>
      <p:pic>
        <p:nvPicPr>
          <p:cNvPr id="86034" name="Picture 18" descr="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2932" y="220486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635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2.3 Graphing Linear Functions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Graphing Linear Functions</dc:title>
  <dc:creator>admin</dc:creator>
  <cp:lastModifiedBy>admin</cp:lastModifiedBy>
  <cp:revision>16</cp:revision>
  <dcterms:created xsi:type="dcterms:W3CDTF">2011-09-23T09:12:31Z</dcterms:created>
  <dcterms:modified xsi:type="dcterms:W3CDTF">2011-09-23T13:30:35Z</dcterms:modified>
</cp:coreProperties>
</file>