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9"/>
  </p:notesMasterIdLst>
  <p:sldIdLst>
    <p:sldId id="256" r:id="rId2"/>
    <p:sldId id="262" r:id="rId3"/>
    <p:sldId id="265" r:id="rId4"/>
    <p:sldId id="269" r:id="rId5"/>
    <p:sldId id="274" r:id="rId6"/>
    <p:sldId id="277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88ACB-127A-492B-A39B-A187D72170E9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3C6B2-07F8-4F2B-8B8B-2D5CF1FF588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090A92-5254-480A-86FF-AFF258FB018F}" type="slidenum">
              <a:rPr lang="en-US"/>
              <a:pPr/>
              <a:t>2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7EA77-61FE-4B71-829F-4BB6C9FE889D}" type="slidenum">
              <a:rPr lang="en-US"/>
              <a:pPr/>
              <a:t>3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ECE1EF-8F59-48C1-9838-FC92D4D3B55B}" type="slidenum">
              <a:rPr lang="en-US"/>
              <a:pPr/>
              <a:t>4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F83CE1-F30E-4EDA-B438-22F284B694C3}" type="slidenum">
              <a:rPr lang="en-US"/>
              <a:pPr/>
              <a:t>5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63BA2-F8D7-46B8-B994-C66CBD472045}" type="slidenum">
              <a:rPr lang="en-US"/>
              <a:pPr/>
              <a:t>6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281B63-F262-491D-95B2-FCBE2B39BC78}" type="slidenum">
              <a:rPr lang="en-US"/>
              <a:pPr/>
              <a:t>7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09AA902-59F7-4899-8A41-D31191FE4083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774AFEB-7053-44FE-8CBC-27D2BE566D2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A902-59F7-4899-8A41-D31191FE4083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AFEB-7053-44FE-8CBC-27D2BE566D2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A902-59F7-4899-8A41-D31191FE4083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AFEB-7053-44FE-8CBC-27D2BE566D2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9AA902-59F7-4899-8A41-D31191FE4083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74AFEB-7053-44FE-8CBC-27D2BE566D2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09AA902-59F7-4899-8A41-D31191FE4083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774AFEB-7053-44FE-8CBC-27D2BE566D2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A902-59F7-4899-8A41-D31191FE4083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AFEB-7053-44FE-8CBC-27D2BE566D2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A902-59F7-4899-8A41-D31191FE4083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AFEB-7053-44FE-8CBC-27D2BE566D2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9AA902-59F7-4899-8A41-D31191FE4083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74AFEB-7053-44FE-8CBC-27D2BE566D2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A902-59F7-4899-8A41-D31191FE4083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AFEB-7053-44FE-8CBC-27D2BE566D2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9AA902-59F7-4899-8A41-D31191FE4083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74AFEB-7053-44FE-8CBC-27D2BE566D2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9AA902-59F7-4899-8A41-D31191FE4083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74AFEB-7053-44FE-8CBC-27D2BE566D2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9AA902-59F7-4899-8A41-D31191FE4083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74AFEB-7053-44FE-8CBC-27D2BE566D2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3174" y="357166"/>
            <a:ext cx="6172200" cy="822792"/>
          </a:xfrm>
        </p:spPr>
        <p:txBody>
          <a:bodyPr/>
          <a:lstStyle/>
          <a:p>
            <a:r>
              <a:rPr lang="en-CA" dirty="0" smtClean="0"/>
              <a:t>1.7 Function Notation</a:t>
            </a:r>
            <a:endParaRPr lang="en-CA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2393356" y="1905000"/>
            <a:ext cx="6522043" cy="1371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dirty="0">
                <a:latin typeface="Verdana" pitchFamily="34" charset="0"/>
              </a:rPr>
              <a:t>Write functions using function notation.</a:t>
            </a:r>
          </a:p>
          <a:p>
            <a:pPr>
              <a:spcBef>
                <a:spcPct val="20000"/>
              </a:spcBef>
            </a:pPr>
            <a:endParaRPr lang="en-US" altLang="en-US" sz="800" dirty="0"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dirty="0">
                <a:latin typeface="Verdana" pitchFamily="34" charset="0"/>
              </a:rPr>
              <a:t>Evaluate and graph functions.</a:t>
            </a:r>
            <a:r>
              <a:rPr lang="en-US" altLang="en-US" dirty="0"/>
              <a:t> </a:t>
            </a: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3600" i="1">
              <a:solidFill>
                <a:srgbClr val="FF6600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2357422" y="4371996"/>
            <a:ext cx="6405578" cy="20574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>
                <a:latin typeface="Verdana" pitchFamily="34" charset="0"/>
              </a:rPr>
              <a:t>function notation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>
                <a:latin typeface="Verdana" pitchFamily="34" charset="0"/>
              </a:rPr>
              <a:t>dependent variable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>
                <a:latin typeface="Verdana" pitchFamily="34" charset="0"/>
              </a:rPr>
              <a:t>independent variable</a:t>
            </a:r>
          </a:p>
          <a:p>
            <a:pPr marL="342900" indent="-342900">
              <a:spcBef>
                <a:spcPct val="20000"/>
              </a:spcBef>
            </a:pPr>
            <a:endParaRPr lang="en-US" altLang="en-US"/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0" y="3686196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i="1" dirty="0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sz="3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81000" y="1623994"/>
            <a:ext cx="381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i="1" dirty="0">
                <a:solidFill>
                  <a:srgbClr val="3333FF"/>
                </a:solidFill>
                <a:latin typeface="Verdana" pitchFamily="34" charset="0"/>
              </a:rPr>
              <a:t>ƒ</a:t>
            </a:r>
            <a:r>
              <a:rPr lang="en-US" sz="3600" b="1" dirty="0">
                <a:solidFill>
                  <a:srgbClr val="3333FF"/>
                </a:solidFill>
                <a:latin typeface="Verdana" pitchFamily="34" charset="0"/>
              </a:rPr>
              <a:t>(</a:t>
            </a:r>
            <a:r>
              <a:rPr lang="en-US" sz="3600" b="1" i="1" dirty="0">
                <a:solidFill>
                  <a:srgbClr val="3333FF"/>
                </a:solidFill>
                <a:latin typeface="Verdana" pitchFamily="34" charset="0"/>
              </a:rPr>
              <a:t>x</a:t>
            </a:r>
            <a:r>
              <a:rPr lang="en-US" sz="3600" b="1" dirty="0">
                <a:solidFill>
                  <a:srgbClr val="3333FF"/>
                </a:solidFill>
                <a:latin typeface="Verdana" pitchFamily="34" charset="0"/>
              </a:rPr>
              <a:t>) </a:t>
            </a:r>
            <a:r>
              <a:rPr lang="en-US" sz="3600" b="1" dirty="0">
                <a:latin typeface="Verdana" pitchFamily="34" charset="0"/>
              </a:rPr>
              <a:t>=</a:t>
            </a:r>
            <a:r>
              <a:rPr lang="en-US" sz="3600" b="1" dirty="0">
                <a:solidFill>
                  <a:srgbClr val="3333FF"/>
                </a:solidFill>
                <a:latin typeface="Verdana" pitchFamily="34" charset="0"/>
              </a:rPr>
              <a:t> </a:t>
            </a:r>
            <a:r>
              <a:rPr lang="en-US" sz="3600" b="1" dirty="0">
                <a:latin typeface="Verdana" pitchFamily="34" charset="0"/>
              </a:rPr>
              <a:t>5</a:t>
            </a:r>
            <a:r>
              <a:rPr lang="en-US" sz="3600" b="1" i="1" dirty="0">
                <a:solidFill>
                  <a:srgbClr val="FF0000"/>
                </a:solidFill>
                <a:latin typeface="Verdana" pitchFamily="34" charset="0"/>
              </a:rPr>
              <a:t>x</a:t>
            </a:r>
            <a:r>
              <a:rPr lang="en-US" sz="3600" b="1" dirty="0">
                <a:solidFill>
                  <a:srgbClr val="3333FF"/>
                </a:solidFill>
                <a:latin typeface="Verdana" pitchFamily="34" charset="0"/>
              </a:rPr>
              <a:t> </a:t>
            </a:r>
            <a:r>
              <a:rPr lang="en-US" sz="3600" b="1" dirty="0">
                <a:latin typeface="Verdana" pitchFamily="34" charset="0"/>
              </a:rPr>
              <a:t>+ 3</a:t>
            </a:r>
            <a:endParaRPr lang="en-US" sz="3600" b="1" i="1" dirty="0">
              <a:latin typeface="Verdana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648200" y="1623994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i="1">
                <a:solidFill>
                  <a:srgbClr val="3333FF"/>
                </a:solidFill>
                <a:latin typeface="Verdana" pitchFamily="34" charset="0"/>
              </a:rPr>
              <a:t>ƒ</a:t>
            </a:r>
            <a:r>
              <a:rPr lang="en-US" sz="3600" b="1">
                <a:solidFill>
                  <a:srgbClr val="3333FF"/>
                </a:solidFill>
                <a:latin typeface="Verdana" pitchFamily="34" charset="0"/>
              </a:rPr>
              <a:t>(1) </a:t>
            </a:r>
            <a:r>
              <a:rPr lang="en-US" sz="3600" b="1">
                <a:latin typeface="Verdana" pitchFamily="34" charset="0"/>
              </a:rPr>
              <a:t>=</a:t>
            </a:r>
            <a:r>
              <a:rPr lang="en-US" sz="3600" b="1">
                <a:solidFill>
                  <a:srgbClr val="3333FF"/>
                </a:solidFill>
                <a:latin typeface="Verdana" pitchFamily="34" charset="0"/>
              </a:rPr>
              <a:t> </a:t>
            </a:r>
            <a:r>
              <a:rPr lang="en-US" sz="3600" b="1">
                <a:latin typeface="Verdana" pitchFamily="34" charset="0"/>
              </a:rPr>
              <a:t>5(</a:t>
            </a:r>
            <a:r>
              <a:rPr lang="en-US" sz="3600" b="1">
                <a:solidFill>
                  <a:srgbClr val="FF0000"/>
                </a:solidFill>
                <a:latin typeface="Verdana" pitchFamily="34" charset="0"/>
              </a:rPr>
              <a:t>1</a:t>
            </a:r>
            <a:r>
              <a:rPr lang="en-US" sz="3600" b="1">
                <a:latin typeface="Verdana" pitchFamily="34" charset="0"/>
              </a:rPr>
              <a:t>)</a:t>
            </a:r>
            <a:r>
              <a:rPr lang="en-US" sz="3600" b="1">
                <a:solidFill>
                  <a:srgbClr val="3333FF"/>
                </a:solidFill>
                <a:latin typeface="Verdana" pitchFamily="34" charset="0"/>
              </a:rPr>
              <a:t> </a:t>
            </a:r>
            <a:r>
              <a:rPr lang="en-US" sz="3600" b="1">
                <a:latin typeface="Verdana" pitchFamily="34" charset="0"/>
              </a:rPr>
              <a:t>+ 3</a:t>
            </a:r>
            <a:endParaRPr lang="en-US" sz="3600" b="1" i="1">
              <a:latin typeface="Verdana" pitchFamily="34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28600" y="785794"/>
            <a:ext cx="1622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3333FF"/>
                </a:solidFill>
              </a:rPr>
              <a:t>Output value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549775" y="785794"/>
            <a:ext cx="1622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3333FF"/>
                </a:solidFill>
              </a:rPr>
              <a:t>Output value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934200" y="785794"/>
            <a:ext cx="142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Input value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384425" y="785794"/>
            <a:ext cx="142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Input value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V="1">
            <a:off x="7391400" y="1166794"/>
            <a:ext cx="3048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V="1">
            <a:off x="2819400" y="1166794"/>
            <a:ext cx="304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graphicFrame>
        <p:nvGraphicFramePr>
          <p:cNvPr id="31759" name="Object 15"/>
          <p:cNvGraphicFramePr>
            <a:graphicFrameLocks noChangeAspect="1"/>
          </p:cNvGraphicFramePr>
          <p:nvPr/>
        </p:nvGraphicFramePr>
        <p:xfrm>
          <a:off x="2070100" y="2435225"/>
          <a:ext cx="914400" cy="288925"/>
        </p:xfrm>
        <a:graphic>
          <a:graphicData uri="http://schemas.openxmlformats.org/presentationml/2006/ole">
            <p:oleObj spid="_x0000_s2050" name="Equation" r:id="rId4" imgW="914400" imgH="289440" progId="">
              <p:embed/>
            </p:oleObj>
          </a:graphicData>
        </a:graphic>
      </p:graphicFrame>
      <p:graphicFrame>
        <p:nvGraphicFramePr>
          <p:cNvPr id="31762" name="Object 18"/>
          <p:cNvGraphicFramePr>
            <a:graphicFrameLocks noChangeAspect="1"/>
          </p:cNvGraphicFramePr>
          <p:nvPr/>
        </p:nvGraphicFramePr>
        <p:xfrm>
          <a:off x="2209800" y="1090594"/>
          <a:ext cx="914400" cy="288925"/>
        </p:xfrm>
        <a:graphic>
          <a:graphicData uri="http://schemas.openxmlformats.org/presentationml/2006/ole">
            <p:oleObj spid="_x0000_s2051" name="Equation" r:id="rId5" imgW="914400" imgH="289440" progId="">
              <p:embed/>
            </p:oleObj>
          </a:graphicData>
        </a:graphic>
      </p:graphicFrame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381000" y="2541569"/>
            <a:ext cx="4198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33FF"/>
                </a:solidFill>
              </a:rPr>
              <a:t>ƒ of </a:t>
            </a:r>
            <a:r>
              <a:rPr lang="en-US" sz="2400" i="1" dirty="0">
                <a:solidFill>
                  <a:srgbClr val="3333FF"/>
                </a:solidFill>
              </a:rPr>
              <a:t>x</a:t>
            </a:r>
            <a:r>
              <a:rPr lang="en-US" sz="2400" dirty="0"/>
              <a:t> equals 5 times </a:t>
            </a:r>
            <a:r>
              <a:rPr lang="en-US" sz="2400" i="1" dirty="0">
                <a:solidFill>
                  <a:srgbClr val="FF0000"/>
                </a:solidFill>
              </a:rPr>
              <a:t>x </a:t>
            </a:r>
            <a:r>
              <a:rPr lang="en-US" sz="2400" dirty="0"/>
              <a:t>plus 3.</a:t>
            </a:r>
            <a:endParaRPr lang="en-US" sz="2400" dirty="0">
              <a:solidFill>
                <a:srgbClr val="3333FF"/>
              </a:solidFill>
            </a:endParaRP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4800600" y="2538394"/>
            <a:ext cx="423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33FF"/>
                </a:solidFill>
              </a:rPr>
              <a:t>ƒ of 1</a:t>
            </a:r>
            <a:r>
              <a:rPr lang="en-US" sz="2400" dirty="0"/>
              <a:t> equals 5 times </a:t>
            </a:r>
            <a:r>
              <a:rPr lang="en-US" sz="2400" dirty="0">
                <a:solidFill>
                  <a:srgbClr val="FF0000"/>
                </a:solidFill>
              </a:rPr>
              <a:t>1 </a:t>
            </a:r>
            <a:r>
              <a:rPr lang="en-US" sz="2400" dirty="0"/>
              <a:t>plus 3.</a:t>
            </a:r>
            <a:endParaRPr lang="en-US" sz="2400" dirty="0">
              <a:solidFill>
                <a:srgbClr val="3333FF"/>
              </a:solidFill>
            </a:endParaRPr>
          </a:p>
        </p:txBody>
      </p:sp>
      <p:sp>
        <p:nvSpPr>
          <p:cNvPr id="31786" name="AutoShape 42"/>
          <p:cNvSpPr>
            <a:spLocks/>
          </p:cNvSpPr>
          <p:nvPr/>
        </p:nvSpPr>
        <p:spPr bwMode="auto">
          <a:xfrm rot="5400000">
            <a:off x="704850" y="938194"/>
            <a:ext cx="533400" cy="990600"/>
          </a:xfrm>
          <a:prstGeom prst="leftBrace">
            <a:avLst>
              <a:gd name="adj1" fmla="val 15476"/>
              <a:gd name="adj2" fmla="val 50000"/>
            </a:avLst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789" name="AutoShape 45"/>
          <p:cNvSpPr>
            <a:spLocks/>
          </p:cNvSpPr>
          <p:nvPr/>
        </p:nvSpPr>
        <p:spPr bwMode="auto">
          <a:xfrm rot="5400000">
            <a:off x="4991100" y="900094"/>
            <a:ext cx="533400" cy="990600"/>
          </a:xfrm>
          <a:prstGeom prst="leftBrace">
            <a:avLst>
              <a:gd name="adj1" fmla="val 15476"/>
              <a:gd name="adj2" fmla="val 50000"/>
            </a:avLst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57158" y="285728"/>
            <a:ext cx="61912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Verdana" pitchFamily="34" charset="0"/>
                <a:sym typeface="Symbol" pitchFamily="18" charset="2"/>
              </a:rPr>
              <a:t>W</a:t>
            </a:r>
            <a:r>
              <a:rPr lang="en-US" sz="2000" dirty="0" smtClean="0">
                <a:latin typeface="Verdana" pitchFamily="34" charset="0"/>
                <a:sym typeface="Symbol" pitchFamily="18" charset="2"/>
              </a:rPr>
              <a:t>hen </a:t>
            </a:r>
            <a:r>
              <a:rPr lang="en-US" sz="2000" i="1" dirty="0">
                <a:latin typeface="Verdana" pitchFamily="34" charset="0"/>
                <a:sym typeface="Symbol" pitchFamily="18" charset="2"/>
              </a:rPr>
              <a:t>x </a:t>
            </a:r>
            <a:r>
              <a:rPr lang="en-US" sz="2000" dirty="0">
                <a:latin typeface="Verdana" pitchFamily="34" charset="0"/>
                <a:sym typeface="Symbol" pitchFamily="18" charset="2"/>
              </a:rPr>
              <a:t>= </a:t>
            </a:r>
            <a:r>
              <a:rPr lang="en-US" sz="2000" dirty="0" smtClean="0">
                <a:latin typeface="Verdana" pitchFamily="34" charset="0"/>
                <a:sym typeface="Symbol" pitchFamily="18" charset="2"/>
              </a:rPr>
              <a:t>4 evaluate y = 5</a:t>
            </a:r>
            <a:r>
              <a:rPr lang="en-US" sz="2000" i="1" dirty="0" smtClean="0">
                <a:latin typeface="Verdana" pitchFamily="34" charset="0"/>
                <a:sym typeface="Symbol" pitchFamily="18" charset="2"/>
              </a:rPr>
              <a:t>x +</a:t>
            </a:r>
            <a:r>
              <a:rPr lang="en-US" sz="2000" dirty="0" smtClean="0">
                <a:latin typeface="Verdana" pitchFamily="34" charset="0"/>
                <a:sym typeface="Symbol" pitchFamily="18" charset="2"/>
              </a:rPr>
              <a:t> 3 </a:t>
            </a:r>
            <a:endParaRPr lang="en-US" sz="2000" dirty="0">
              <a:latin typeface="Verdana" pitchFamily="34" charset="0"/>
              <a:sym typeface="Symbol" pitchFamily="18" charset="2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1214414" y="1142984"/>
            <a:ext cx="1785950" cy="64294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5572132" y="1071546"/>
            <a:ext cx="1785950" cy="64294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457200" y="2968638"/>
            <a:ext cx="5494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3333FF"/>
                </a:solidFill>
              </a:rPr>
              <a:t>y</a:t>
            </a:r>
            <a:r>
              <a:rPr lang="en-US" sz="2400" dirty="0"/>
              <a:t> = 5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/>
              <a:t> + 3           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/>
              <a:t>, </a:t>
            </a:r>
            <a:r>
              <a:rPr lang="en-US" sz="2400" i="1" dirty="0">
                <a:solidFill>
                  <a:srgbClr val="3333FF"/>
                </a:solidFill>
              </a:rPr>
              <a:t>y</a:t>
            </a:r>
            <a:r>
              <a:rPr lang="en-US" sz="2400" dirty="0"/>
              <a:t>)            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3333FF"/>
                </a:solidFill>
              </a:rPr>
              <a:t>5</a:t>
            </a:r>
            <a:r>
              <a:rPr lang="en-US" sz="2400" i="1" dirty="0">
                <a:solidFill>
                  <a:srgbClr val="3333FF"/>
                </a:solidFill>
              </a:rPr>
              <a:t>x</a:t>
            </a:r>
            <a:r>
              <a:rPr lang="en-US" sz="2400" dirty="0">
                <a:solidFill>
                  <a:srgbClr val="3333FF"/>
                </a:solidFill>
              </a:rPr>
              <a:t> + 3</a:t>
            </a:r>
            <a:r>
              <a:rPr lang="en-US" sz="2400" dirty="0"/>
              <a:t>)</a:t>
            </a: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2133600" y="32448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3581400" y="324486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381000" y="3654438"/>
            <a:ext cx="548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33FF"/>
                </a:solidFill>
              </a:rPr>
              <a:t>ƒ(</a:t>
            </a:r>
            <a:r>
              <a:rPr lang="en-US" sz="2400" i="1" dirty="0">
                <a:solidFill>
                  <a:srgbClr val="3333FF"/>
                </a:solidFill>
              </a:rPr>
              <a:t>x</a:t>
            </a:r>
            <a:r>
              <a:rPr lang="en-US" sz="2400" dirty="0">
                <a:solidFill>
                  <a:srgbClr val="3333FF"/>
                </a:solidFill>
              </a:rPr>
              <a:t>)</a:t>
            </a:r>
            <a:r>
              <a:rPr lang="en-US" sz="2400" dirty="0"/>
              <a:t> = 5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/>
              <a:t> + 3       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3333FF"/>
                </a:solidFill>
              </a:rPr>
              <a:t>ƒ(</a:t>
            </a:r>
            <a:r>
              <a:rPr lang="en-US" sz="2400" i="1" dirty="0">
                <a:solidFill>
                  <a:srgbClr val="3333FF"/>
                </a:solidFill>
              </a:rPr>
              <a:t>x</a:t>
            </a:r>
            <a:r>
              <a:rPr lang="en-US" sz="2400" dirty="0">
                <a:solidFill>
                  <a:srgbClr val="3333FF"/>
                </a:solidFill>
              </a:rPr>
              <a:t>)</a:t>
            </a:r>
            <a:r>
              <a:rPr lang="en-US" sz="2400" dirty="0"/>
              <a:t>)       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3333FF"/>
                </a:solidFill>
              </a:rPr>
              <a:t>5</a:t>
            </a:r>
            <a:r>
              <a:rPr lang="en-US" sz="2400" i="1" dirty="0">
                <a:solidFill>
                  <a:srgbClr val="3333FF"/>
                </a:solidFill>
              </a:rPr>
              <a:t>x</a:t>
            </a:r>
            <a:r>
              <a:rPr lang="en-US" sz="2400" dirty="0">
                <a:solidFill>
                  <a:srgbClr val="3333FF"/>
                </a:solidFill>
              </a:rPr>
              <a:t> + 3</a:t>
            </a:r>
            <a:r>
              <a:rPr lang="en-US" sz="2400" dirty="0"/>
              <a:t>)</a:t>
            </a:r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>
            <a:off x="2286000" y="38544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Line 20"/>
          <p:cNvSpPr>
            <a:spLocks noChangeShapeType="1"/>
          </p:cNvSpPr>
          <p:nvPr/>
        </p:nvSpPr>
        <p:spPr bwMode="auto">
          <a:xfrm>
            <a:off x="3886200" y="39306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5943600" y="3168663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 dirty="0">
                <a:solidFill>
                  <a:srgbClr val="3333FF"/>
                </a:solidFill>
              </a:rPr>
              <a:t>Notice that y = ƒ</a:t>
            </a:r>
            <a:r>
              <a:rPr lang="en-US" sz="2400" dirty="0">
                <a:solidFill>
                  <a:srgbClr val="3333FF"/>
                </a:solidFill>
              </a:rPr>
              <a:t>(</a:t>
            </a:r>
            <a:r>
              <a:rPr lang="en-US" sz="2400" i="1" dirty="0">
                <a:solidFill>
                  <a:srgbClr val="3333FF"/>
                </a:solidFill>
              </a:rPr>
              <a:t>x</a:t>
            </a:r>
            <a:r>
              <a:rPr lang="en-US" sz="2400" dirty="0">
                <a:solidFill>
                  <a:srgbClr val="3333FF"/>
                </a:solidFill>
              </a:rPr>
              <a:t>)</a:t>
            </a:r>
            <a:r>
              <a:rPr lang="en-US" sz="2400" i="1" dirty="0">
                <a:solidFill>
                  <a:srgbClr val="3333FF"/>
                </a:solidFill>
              </a:rPr>
              <a:t> for each x.</a:t>
            </a: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500034" y="4357694"/>
            <a:ext cx="8193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latin typeface="Verdana" pitchFamily="34" charset="0"/>
              </a:rPr>
              <a:t>The graph of a function is a picture of the function’s ordered pairs.</a:t>
            </a:r>
          </a:p>
        </p:txBody>
      </p:sp>
      <p:grpSp>
        <p:nvGrpSpPr>
          <p:cNvPr id="30" name="Group 14"/>
          <p:cNvGrpSpPr>
            <a:grpSpLocks/>
          </p:cNvGrpSpPr>
          <p:nvPr/>
        </p:nvGrpSpPr>
        <p:grpSpPr bwMode="auto">
          <a:xfrm>
            <a:off x="609600" y="4827609"/>
            <a:ext cx="7861300" cy="1673225"/>
            <a:chOff x="234" y="720"/>
            <a:chExt cx="4952" cy="1054"/>
          </a:xfrm>
        </p:grpSpPr>
        <p:sp>
          <p:nvSpPr>
            <p:cNvPr id="31" name="Text Box 6"/>
            <p:cNvSpPr txBox="1">
              <a:spLocks noChangeArrowheads="1"/>
            </p:cNvSpPr>
            <p:nvPr/>
          </p:nvSpPr>
          <p:spPr bwMode="auto">
            <a:xfrm>
              <a:off x="242" y="1014"/>
              <a:ext cx="4944" cy="76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i="1" dirty="0">
                  <a:latin typeface="Verdana" pitchFamily="34" charset="0"/>
                </a:rPr>
                <a:t>f</a:t>
              </a:r>
              <a:r>
                <a:rPr lang="en-US" altLang="en-US" sz="2400" dirty="0">
                  <a:latin typeface="Verdana" pitchFamily="34" charset="0"/>
                </a:rPr>
                <a:t>(</a:t>
              </a:r>
              <a:r>
                <a:rPr lang="en-US" altLang="en-US" sz="2400" i="1" dirty="0">
                  <a:latin typeface="Verdana" pitchFamily="34" charset="0"/>
                </a:rPr>
                <a:t>x</a:t>
              </a:r>
              <a:r>
                <a:rPr lang="en-US" altLang="en-US" sz="2400" dirty="0">
                  <a:latin typeface="Verdana" pitchFamily="34" charset="0"/>
                </a:rPr>
                <a:t>) is </a:t>
              </a:r>
              <a:r>
                <a:rPr lang="en-US" altLang="en-US" sz="2400" i="1" dirty="0">
                  <a:latin typeface="Verdana" pitchFamily="34" charset="0"/>
                </a:rPr>
                <a:t>not</a:t>
              </a:r>
              <a:r>
                <a:rPr lang="en-US" altLang="en-US" sz="2400" dirty="0">
                  <a:latin typeface="Verdana" pitchFamily="34" charset="0"/>
                </a:rPr>
                <a:t> “</a:t>
              </a:r>
              <a:r>
                <a:rPr lang="en-US" altLang="en-US" sz="2400" i="1" dirty="0">
                  <a:latin typeface="Verdana" pitchFamily="34" charset="0"/>
                </a:rPr>
                <a:t>f</a:t>
              </a:r>
              <a:r>
                <a:rPr lang="en-US" altLang="en-US" sz="2400" dirty="0">
                  <a:latin typeface="Verdana" pitchFamily="34" charset="0"/>
                </a:rPr>
                <a:t> times </a:t>
              </a:r>
              <a:r>
                <a:rPr lang="en-US" altLang="en-US" sz="2400" i="1" dirty="0">
                  <a:latin typeface="Verdana" pitchFamily="34" charset="0"/>
                </a:rPr>
                <a:t>x</a:t>
              </a:r>
              <a:r>
                <a:rPr lang="en-US" altLang="en-US" sz="2400" dirty="0">
                  <a:latin typeface="Verdana" pitchFamily="34" charset="0"/>
                </a:rPr>
                <a:t>” or “</a:t>
              </a:r>
              <a:r>
                <a:rPr lang="en-US" altLang="en-US" sz="2400" i="1" dirty="0">
                  <a:latin typeface="Verdana" pitchFamily="34" charset="0"/>
                </a:rPr>
                <a:t>f</a:t>
              </a:r>
              <a:r>
                <a:rPr lang="en-US" altLang="en-US" sz="2400" dirty="0">
                  <a:latin typeface="Verdana" pitchFamily="34" charset="0"/>
                </a:rPr>
                <a:t> multiplied by </a:t>
              </a:r>
              <a:r>
                <a:rPr lang="en-US" altLang="en-US" sz="2400" i="1" dirty="0">
                  <a:latin typeface="Verdana" pitchFamily="34" charset="0"/>
                </a:rPr>
                <a:t>x</a:t>
              </a:r>
              <a:r>
                <a:rPr lang="en-US" altLang="en-US" sz="2400" dirty="0">
                  <a:latin typeface="Verdana" pitchFamily="34" charset="0"/>
                </a:rPr>
                <a:t>.” </a:t>
              </a:r>
              <a:r>
                <a:rPr lang="en-US" altLang="en-US" sz="2400" i="1" dirty="0">
                  <a:latin typeface="Verdana" pitchFamily="34" charset="0"/>
                </a:rPr>
                <a:t>f</a:t>
              </a:r>
              <a:r>
                <a:rPr lang="en-US" altLang="en-US" sz="2400" dirty="0">
                  <a:latin typeface="Verdana" pitchFamily="34" charset="0"/>
                </a:rPr>
                <a:t>(</a:t>
              </a:r>
              <a:r>
                <a:rPr lang="en-US" altLang="en-US" sz="2400" i="1" dirty="0">
                  <a:latin typeface="Verdana" pitchFamily="34" charset="0"/>
                </a:rPr>
                <a:t>x</a:t>
              </a:r>
              <a:r>
                <a:rPr lang="en-US" altLang="en-US" sz="2400" dirty="0">
                  <a:latin typeface="Verdana" pitchFamily="34" charset="0"/>
                </a:rPr>
                <a:t>) means “the value of </a:t>
              </a:r>
              <a:r>
                <a:rPr lang="en-US" altLang="en-US" sz="2400" i="1" dirty="0">
                  <a:latin typeface="Verdana" pitchFamily="34" charset="0"/>
                </a:rPr>
                <a:t>f</a:t>
              </a:r>
              <a:r>
                <a:rPr lang="en-US" altLang="en-US" sz="2400" dirty="0">
                  <a:latin typeface="Verdana" pitchFamily="34" charset="0"/>
                </a:rPr>
                <a:t> at </a:t>
              </a:r>
              <a:r>
                <a:rPr lang="en-US" altLang="en-US" sz="2400" i="1" dirty="0">
                  <a:latin typeface="Verdana" pitchFamily="34" charset="0"/>
                </a:rPr>
                <a:t>x</a:t>
              </a:r>
              <a:r>
                <a:rPr lang="en-US" altLang="en-US" sz="2400" dirty="0">
                  <a:latin typeface="Verdana" pitchFamily="34" charset="0"/>
                </a:rPr>
                <a:t>.” So </a:t>
              </a:r>
              <a:r>
                <a:rPr lang="en-US" altLang="en-US" sz="2400" i="1" dirty="0">
                  <a:latin typeface="Verdana" pitchFamily="34" charset="0"/>
                </a:rPr>
                <a:t>f</a:t>
              </a:r>
              <a:r>
                <a:rPr lang="en-US" altLang="en-US" sz="2400" dirty="0">
                  <a:latin typeface="Verdana" pitchFamily="34" charset="0"/>
                </a:rPr>
                <a:t>(1) represents the value of </a:t>
              </a:r>
              <a:r>
                <a:rPr lang="en-US" altLang="en-US" sz="2400" i="1" dirty="0">
                  <a:latin typeface="Verdana" pitchFamily="34" charset="0"/>
                </a:rPr>
                <a:t>f</a:t>
              </a:r>
              <a:r>
                <a:rPr lang="en-US" altLang="en-US" sz="2400" dirty="0">
                  <a:latin typeface="Verdana" pitchFamily="34" charset="0"/>
                </a:rPr>
                <a:t> at </a:t>
              </a:r>
              <a:r>
                <a:rPr lang="en-US" altLang="en-US" sz="2400" i="1" dirty="0">
                  <a:latin typeface="Verdana" pitchFamily="34" charset="0"/>
                </a:rPr>
                <a:t>x</a:t>
              </a:r>
              <a:r>
                <a:rPr lang="en-US" altLang="en-US" sz="2400" dirty="0">
                  <a:latin typeface="Verdana" pitchFamily="34" charset="0"/>
                </a:rPr>
                <a:t> =1</a:t>
              </a:r>
            </a:p>
          </p:txBody>
        </p:sp>
        <p:sp>
          <p:nvSpPr>
            <p:cNvPr id="32" name="Text Box 7"/>
            <p:cNvSpPr txBox="1">
              <a:spLocks noChangeArrowheads="1"/>
            </p:cNvSpPr>
            <p:nvPr/>
          </p:nvSpPr>
          <p:spPr bwMode="auto">
            <a:xfrm>
              <a:off x="234" y="720"/>
              <a:ext cx="942" cy="288"/>
            </a:xfrm>
            <a:prstGeom prst="rect">
              <a:avLst/>
            </a:prstGeom>
            <a:solidFill>
              <a:srgbClr val="FF000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FFFF00"/>
                  </a:solidFill>
                  <a:latin typeface="Verdana" pitchFamily="34" charset="0"/>
                </a:rPr>
                <a:t>Caution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1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1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/>
      <p:bldP spid="31750" grpId="0"/>
      <p:bldP spid="31751" grpId="0"/>
      <p:bldP spid="31752" grpId="0"/>
      <p:bldP spid="31753" grpId="0"/>
      <p:bldP spid="31755" grpId="0" animBg="1"/>
      <p:bldP spid="31756" grpId="0" animBg="1"/>
      <p:bldP spid="31770" grpId="0" build="p"/>
      <p:bldP spid="31771" grpId="0" build="p"/>
      <p:bldP spid="31786" grpId="0" animBg="1"/>
      <p:bldP spid="31789" grpId="0" animBg="1"/>
      <p:bldP spid="16" grpId="0" build="p"/>
      <p:bldP spid="22" grpId="0"/>
      <p:bldP spid="23" grpId="0" animBg="1"/>
      <p:bldP spid="24" grpId="0" animBg="1"/>
      <p:bldP spid="25" grpId="0"/>
      <p:bldP spid="26" grpId="0" animBg="1"/>
      <p:bldP spid="27" grpId="0" animBg="1"/>
      <p:bldP spid="28" grpId="0" build="p"/>
      <p:bldP spid="2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0" y="14285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Example 1A: Evaluating Functions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285720" y="1071546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Verdana" pitchFamily="34" charset="0"/>
              </a:rPr>
              <a:t>ƒ(</a:t>
            </a:r>
            <a:r>
              <a:rPr lang="en-US" sz="2400" b="1" i="1" dirty="0">
                <a:latin typeface="Verdana" pitchFamily="34" charset="0"/>
              </a:rPr>
              <a:t>x</a:t>
            </a:r>
            <a:r>
              <a:rPr lang="en-US" sz="2400" b="1" dirty="0">
                <a:latin typeface="Verdana" pitchFamily="34" charset="0"/>
              </a:rPr>
              <a:t>) = 8 + 4</a:t>
            </a:r>
            <a:r>
              <a:rPr lang="en-US" sz="2400" b="1" i="1" dirty="0">
                <a:latin typeface="Verdana" pitchFamily="34" charset="0"/>
              </a:rPr>
              <a:t>x</a:t>
            </a:r>
            <a:r>
              <a:rPr lang="en-US" sz="2400" b="1" dirty="0">
                <a:latin typeface="Verdana" pitchFamily="34" charset="0"/>
              </a:rPr>
              <a:t>            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214282" y="1500174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Verdana" pitchFamily="34" charset="0"/>
              </a:rPr>
              <a:t>Substitute each value for x and evaluate.</a:t>
            </a:r>
            <a:endParaRPr lang="en-US" sz="2400" dirty="0">
              <a:latin typeface="Verdana" pitchFamily="34" charset="0"/>
              <a:sym typeface="Symbol" pitchFamily="18" charset="2"/>
            </a:endParaRPr>
          </a:p>
        </p:txBody>
      </p:sp>
      <p:graphicFrame>
        <p:nvGraphicFramePr>
          <p:cNvPr id="15380" name="Object 20"/>
          <p:cNvGraphicFramePr>
            <a:graphicFrameLocks noChangeAspect="1"/>
          </p:cNvGraphicFramePr>
          <p:nvPr/>
        </p:nvGraphicFramePr>
        <p:xfrm>
          <a:off x="2070100" y="1447800"/>
          <a:ext cx="914400" cy="288925"/>
        </p:xfrm>
        <a:graphic>
          <a:graphicData uri="http://schemas.openxmlformats.org/presentationml/2006/ole">
            <p:oleObj spid="_x0000_s3074" name="Equation" r:id="rId4" imgW="914400" imgH="289440" progId="">
              <p:embed/>
            </p:oleObj>
          </a:graphicData>
        </a:graphic>
      </p:graphicFrame>
      <p:graphicFrame>
        <p:nvGraphicFramePr>
          <p:cNvPr id="15382" name="Object 22"/>
          <p:cNvGraphicFramePr>
            <a:graphicFrameLocks noChangeAspect="1"/>
          </p:cNvGraphicFramePr>
          <p:nvPr/>
        </p:nvGraphicFramePr>
        <p:xfrm>
          <a:off x="2070100" y="1447800"/>
          <a:ext cx="914400" cy="288925"/>
        </p:xfrm>
        <a:graphic>
          <a:graphicData uri="http://schemas.openxmlformats.org/presentationml/2006/ole">
            <p:oleObj spid="_x0000_s3075" name="Equation" r:id="rId5" imgW="914400" imgH="289440" progId="">
              <p:embed/>
            </p:oleObj>
          </a:graphicData>
        </a:graphic>
      </p:graphicFrame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13965" y="652443"/>
            <a:ext cx="9001156" cy="776288"/>
            <a:chOff x="377" y="1242"/>
            <a:chExt cx="5189" cy="489"/>
          </a:xfrm>
        </p:grpSpPr>
        <p:sp>
          <p:nvSpPr>
            <p:cNvPr id="15363" name="Text Box 3"/>
            <p:cNvSpPr txBox="1">
              <a:spLocks noChangeArrowheads="1"/>
            </p:cNvSpPr>
            <p:nvPr/>
          </p:nvSpPr>
          <p:spPr bwMode="auto">
            <a:xfrm>
              <a:off x="377" y="1242"/>
              <a:ext cx="518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200" b="1" dirty="0">
                  <a:latin typeface="Verdana" pitchFamily="34" charset="0"/>
                </a:rPr>
                <a:t>For each function, evaluate ƒ(0), ƒ      </a:t>
              </a:r>
              <a:r>
                <a:rPr lang="en-US" altLang="en-US" sz="2200" b="1" dirty="0" smtClean="0">
                  <a:latin typeface="Verdana" pitchFamily="34" charset="0"/>
                </a:rPr>
                <a:t>, </a:t>
              </a:r>
              <a:r>
                <a:rPr lang="en-US" altLang="en-US" sz="2200" b="1" dirty="0">
                  <a:latin typeface="Verdana" pitchFamily="34" charset="0"/>
                </a:rPr>
                <a:t>and ƒ(–2).</a:t>
              </a:r>
              <a:endParaRPr lang="en-US" altLang="en-US" sz="2200" dirty="0">
                <a:latin typeface="Times" pitchFamily="18" charset="0"/>
              </a:endParaRPr>
            </a:p>
          </p:txBody>
        </p:sp>
        <p:pic>
          <p:nvPicPr>
            <p:cNvPr id="15383" name="Picture 23" descr="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589" y="1251"/>
              <a:ext cx="322" cy="480"/>
            </a:xfrm>
            <a:prstGeom prst="rect">
              <a:avLst/>
            </a:prstGeom>
            <a:noFill/>
          </p:spPr>
        </p:pic>
      </p:grp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214282" y="2000240"/>
            <a:ext cx="340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Verdana" pitchFamily="34" charset="0"/>
                <a:cs typeface="Arial" charset="0"/>
              </a:rPr>
              <a:t>ƒ(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0</a:t>
            </a:r>
            <a:r>
              <a:rPr lang="en-US" sz="2400" dirty="0">
                <a:latin typeface="Verdana" pitchFamily="34" charset="0"/>
                <a:cs typeface="Arial" charset="0"/>
              </a:rPr>
              <a:t>) = 8 + 4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(0) </a:t>
            </a:r>
            <a:r>
              <a:rPr lang="en-US" sz="2400" dirty="0">
                <a:latin typeface="Verdana" pitchFamily="34" charset="0"/>
                <a:cs typeface="Arial" charset="0"/>
              </a:rPr>
              <a:t>=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400" dirty="0">
                <a:latin typeface="Verdana" pitchFamily="34" charset="0"/>
                <a:cs typeface="Arial" charset="0"/>
              </a:rPr>
              <a:t>8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 </a:t>
            </a:r>
            <a:endParaRPr lang="en-US" sz="2400" dirty="0">
              <a:latin typeface="Verdana" pitchFamily="34" charset="0"/>
              <a:cs typeface="Arial" charset="0"/>
            </a:endParaRP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285720" y="2786058"/>
            <a:ext cx="14109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Verdana" pitchFamily="34" charset="0"/>
                <a:cs typeface="Arial" charset="0"/>
              </a:rPr>
              <a:t>ƒ(</a:t>
            </a:r>
            <a:r>
              <a:rPr lang="en-US" sz="2400" dirty="0">
                <a:solidFill>
                  <a:srgbClr val="00FF00"/>
                </a:solidFill>
                <a:latin typeface="Verdana" pitchFamily="34" charset="0"/>
                <a:cs typeface="Arial" charset="0"/>
              </a:rPr>
              <a:t>–2</a:t>
            </a:r>
            <a:r>
              <a:rPr lang="en-US" sz="2400" dirty="0">
                <a:latin typeface="Verdana" pitchFamily="34" charset="0"/>
                <a:cs typeface="Arial" charset="0"/>
              </a:rPr>
              <a:t>) </a:t>
            </a:r>
            <a:r>
              <a:rPr lang="en-US" sz="2400" dirty="0" smtClean="0">
                <a:latin typeface="Verdana" pitchFamily="34" charset="0"/>
                <a:cs typeface="Arial" charset="0"/>
              </a:rPr>
              <a:t>=</a:t>
            </a:r>
            <a:endParaRPr lang="en-US" sz="2400" dirty="0">
              <a:latin typeface="Verdana" pitchFamily="34" charset="0"/>
              <a:cs typeface="Arial" charset="0"/>
            </a:endParaRPr>
          </a:p>
        </p:txBody>
      </p:sp>
      <p:graphicFrame>
        <p:nvGraphicFramePr>
          <p:cNvPr id="15388" name="Object 28"/>
          <p:cNvGraphicFramePr>
            <a:graphicFrameLocks noChangeAspect="1"/>
          </p:cNvGraphicFramePr>
          <p:nvPr/>
        </p:nvGraphicFramePr>
        <p:xfrm>
          <a:off x="2438400" y="1457325"/>
          <a:ext cx="177800" cy="292100"/>
        </p:xfrm>
        <a:graphic>
          <a:graphicData uri="http://schemas.openxmlformats.org/presentationml/2006/ole">
            <p:oleObj spid="_x0000_s3076" name="Equation" r:id="rId7" imgW="177480" imgH="291960" progId="">
              <p:embed/>
            </p:oleObj>
          </a:graphicData>
        </a:graphic>
      </p:graphicFrame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4286248" y="1938360"/>
            <a:ext cx="1285875" cy="633413"/>
            <a:chOff x="480" y="2745"/>
            <a:chExt cx="810" cy="399"/>
          </a:xfrm>
        </p:grpSpPr>
        <p:sp>
          <p:nvSpPr>
            <p:cNvPr id="15385" name="Text Box 25"/>
            <p:cNvSpPr txBox="1">
              <a:spLocks noChangeArrowheads="1"/>
            </p:cNvSpPr>
            <p:nvPr/>
          </p:nvSpPr>
          <p:spPr bwMode="auto">
            <a:xfrm>
              <a:off x="480" y="2745"/>
              <a:ext cx="81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Verdana" pitchFamily="34" charset="0"/>
                  <a:cs typeface="Arial" charset="0"/>
                </a:rPr>
                <a:t>ƒ      </a:t>
              </a:r>
              <a:r>
                <a:rPr lang="en-US" sz="2400" dirty="0" smtClean="0">
                  <a:latin typeface="Verdana" pitchFamily="34" charset="0"/>
                  <a:cs typeface="Arial" charset="0"/>
                </a:rPr>
                <a:t>=</a:t>
              </a:r>
              <a:endParaRPr lang="en-US" sz="2400" dirty="0">
                <a:latin typeface="Verdana" pitchFamily="34" charset="0"/>
                <a:cs typeface="Arial" charset="0"/>
              </a:endParaRPr>
            </a:p>
          </p:txBody>
        </p:sp>
        <p:pic>
          <p:nvPicPr>
            <p:cNvPr id="15393" name="Picture 33" descr="3a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84" y="2748"/>
              <a:ext cx="269" cy="396"/>
            </a:xfrm>
            <a:prstGeom prst="rect">
              <a:avLst/>
            </a:prstGeom>
            <a:noFill/>
          </p:spPr>
        </p:pic>
      </p:grp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214282" y="3357562"/>
            <a:ext cx="47863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Verdana" pitchFamily="34" charset="0"/>
              </a:rPr>
              <a:t>Use the graph to find the </a:t>
            </a:r>
            <a:r>
              <a:rPr lang="en-US" sz="2000" dirty="0">
                <a:latin typeface="Verdana" pitchFamily="34" charset="0"/>
              </a:rPr>
              <a:t>corresponding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i="1" dirty="0">
                <a:latin typeface="Verdana" pitchFamily="34" charset="0"/>
              </a:rPr>
              <a:t>y</a:t>
            </a:r>
            <a:r>
              <a:rPr lang="en-US" sz="2400" dirty="0">
                <a:latin typeface="Verdana" pitchFamily="34" charset="0"/>
              </a:rPr>
              <a:t>-value for each </a:t>
            </a:r>
            <a:r>
              <a:rPr lang="en-US" sz="2400" i="1" dirty="0">
                <a:latin typeface="Verdana" pitchFamily="34" charset="0"/>
              </a:rPr>
              <a:t>x</a:t>
            </a:r>
            <a:r>
              <a:rPr lang="en-US" sz="2400" dirty="0">
                <a:latin typeface="Verdana" pitchFamily="34" charset="0"/>
              </a:rPr>
              <a:t>-value.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533400" y="4797448"/>
            <a:ext cx="4419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dirty="0">
                <a:latin typeface="Verdana" pitchFamily="34" charset="0"/>
              </a:rPr>
              <a:t>ƒ(</a:t>
            </a:r>
            <a:r>
              <a:rPr lang="en-US" altLang="en-US" sz="2400" dirty="0">
                <a:solidFill>
                  <a:srgbClr val="FF0000"/>
                </a:solidFill>
                <a:latin typeface="Verdana" pitchFamily="34" charset="0"/>
              </a:rPr>
              <a:t>0</a:t>
            </a:r>
            <a:r>
              <a:rPr lang="en-US" altLang="en-US" sz="2400" dirty="0">
                <a:latin typeface="Verdana" pitchFamily="34" charset="0"/>
              </a:rPr>
              <a:t>) </a:t>
            </a:r>
            <a:r>
              <a:rPr lang="en-US" altLang="en-US" sz="2400" dirty="0" smtClean="0">
                <a:latin typeface="Verdana" pitchFamily="34" charset="0"/>
              </a:rPr>
              <a:t>=</a:t>
            </a:r>
            <a:endParaRPr lang="en-US" altLang="en-US" sz="2400" dirty="0">
              <a:latin typeface="Verdana" pitchFamily="34" charset="0"/>
            </a:endParaRPr>
          </a:p>
          <a:p>
            <a:endParaRPr lang="en-US" altLang="en-US" sz="2400" dirty="0">
              <a:latin typeface="Verdana" pitchFamily="34" charset="0"/>
            </a:endParaRPr>
          </a:p>
          <a:p>
            <a:r>
              <a:rPr lang="en-US" altLang="en-US" sz="2400" dirty="0">
                <a:latin typeface="Verdana" pitchFamily="34" charset="0"/>
              </a:rPr>
              <a:t>ƒ      </a:t>
            </a:r>
            <a:r>
              <a:rPr lang="en-US" altLang="en-US" sz="2400" dirty="0" smtClean="0">
                <a:latin typeface="Verdana" pitchFamily="34" charset="0"/>
              </a:rPr>
              <a:t>=</a:t>
            </a:r>
            <a:endParaRPr lang="en-US" altLang="en-US" sz="2400" dirty="0">
              <a:latin typeface="Verdana" pitchFamily="34" charset="0"/>
            </a:endParaRPr>
          </a:p>
          <a:p>
            <a:endParaRPr lang="en-US" altLang="en-US" sz="2400" dirty="0">
              <a:latin typeface="Verdana" pitchFamily="34" charset="0"/>
            </a:endParaRPr>
          </a:p>
          <a:p>
            <a:r>
              <a:rPr lang="en-US" altLang="en-US" sz="2400" dirty="0">
                <a:latin typeface="Verdana" pitchFamily="34" charset="0"/>
              </a:rPr>
              <a:t>ƒ(</a:t>
            </a:r>
            <a:r>
              <a:rPr lang="en-US" altLang="en-US" sz="2400" dirty="0">
                <a:solidFill>
                  <a:srgbClr val="00FF00"/>
                </a:solidFill>
                <a:latin typeface="Verdana" pitchFamily="34" charset="0"/>
              </a:rPr>
              <a:t>–2</a:t>
            </a:r>
            <a:r>
              <a:rPr lang="en-US" altLang="en-US" sz="2400" dirty="0">
                <a:latin typeface="Verdana" pitchFamily="34" charset="0"/>
              </a:rPr>
              <a:t>) </a:t>
            </a:r>
            <a:r>
              <a:rPr lang="en-US" altLang="en-US" sz="2400" dirty="0" smtClean="0">
                <a:latin typeface="Verdana" pitchFamily="34" charset="0"/>
              </a:rPr>
              <a:t>=</a:t>
            </a:r>
            <a:endParaRPr lang="en-US" sz="2400" dirty="0">
              <a:latin typeface="Verdana" pitchFamily="34" charset="0"/>
            </a:endParaRPr>
          </a:p>
        </p:txBody>
      </p:sp>
      <p:pic>
        <p:nvPicPr>
          <p:cNvPr id="20" name="Picture 2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29200" y="3425848"/>
            <a:ext cx="32766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4" descr="3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7224" y="5534044"/>
            <a:ext cx="414338" cy="609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8" grpId="0"/>
      <p:bldP spid="15386" grpId="0"/>
      <p:bldP spid="15387" grpId="0"/>
      <p:bldP spid="18" grpId="0"/>
      <p:bldP spid="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14282" y="857232"/>
            <a:ext cx="8572560" cy="135732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FontTx/>
              <a:buNone/>
            </a:pPr>
            <a:r>
              <a:rPr lang="en-US" sz="1800" dirty="0">
                <a:latin typeface="Verdana" pitchFamily="34" charset="0"/>
              </a:rPr>
              <a:t>In the notation </a:t>
            </a:r>
            <a:r>
              <a:rPr lang="en-US" sz="1800" i="1" dirty="0">
                <a:latin typeface="Verdana" pitchFamily="34" charset="0"/>
                <a:cs typeface="Arial" charset="0"/>
              </a:rPr>
              <a:t>ƒ(x), ƒ</a:t>
            </a:r>
            <a:r>
              <a:rPr lang="en-US" sz="1800" dirty="0">
                <a:latin typeface="Verdana" pitchFamily="34" charset="0"/>
                <a:cs typeface="Arial" charset="0"/>
              </a:rPr>
              <a:t> </a:t>
            </a:r>
            <a:r>
              <a:rPr lang="en-US" sz="1800" dirty="0">
                <a:latin typeface="Verdana" pitchFamily="34" charset="0"/>
              </a:rPr>
              <a:t>is the </a:t>
            </a:r>
            <a:r>
              <a:rPr lang="en-US" sz="1800" i="1" dirty="0">
                <a:latin typeface="Verdana" pitchFamily="34" charset="0"/>
              </a:rPr>
              <a:t>name</a:t>
            </a:r>
            <a:r>
              <a:rPr lang="en-US" sz="1800" dirty="0">
                <a:latin typeface="Verdana" pitchFamily="34" charset="0"/>
              </a:rPr>
              <a:t> of the function. The output </a:t>
            </a:r>
            <a:r>
              <a:rPr lang="en-US" sz="1800" i="1" dirty="0">
                <a:latin typeface="Verdana" pitchFamily="34" charset="0"/>
                <a:cs typeface="Arial" charset="0"/>
              </a:rPr>
              <a:t>ƒ</a:t>
            </a:r>
            <a:r>
              <a:rPr lang="en-US" sz="1800" dirty="0">
                <a:latin typeface="Verdana" pitchFamily="34" charset="0"/>
              </a:rPr>
              <a:t>(</a:t>
            </a:r>
            <a:r>
              <a:rPr lang="en-US" sz="1800" i="1" dirty="0">
                <a:latin typeface="Verdana" pitchFamily="34" charset="0"/>
              </a:rPr>
              <a:t>x</a:t>
            </a:r>
            <a:r>
              <a:rPr lang="en-US" sz="1800" dirty="0">
                <a:latin typeface="Verdana" pitchFamily="34" charset="0"/>
              </a:rPr>
              <a:t>) of a function is called the </a:t>
            </a:r>
            <a:r>
              <a:rPr lang="en-US" sz="1800" b="1" u="sng" dirty="0">
                <a:latin typeface="Verdana" pitchFamily="34" charset="0"/>
              </a:rPr>
              <a:t>dependent variable</a:t>
            </a:r>
            <a:r>
              <a:rPr lang="en-US" sz="1800" dirty="0">
                <a:latin typeface="Verdana" pitchFamily="34" charset="0"/>
              </a:rPr>
              <a:t> because it </a:t>
            </a:r>
            <a:r>
              <a:rPr lang="en-US" sz="1800" i="1" dirty="0">
                <a:latin typeface="Verdana" pitchFamily="34" charset="0"/>
              </a:rPr>
              <a:t>depends</a:t>
            </a:r>
            <a:r>
              <a:rPr lang="en-US" sz="1800" dirty="0">
                <a:latin typeface="Verdana" pitchFamily="34" charset="0"/>
              </a:rPr>
              <a:t> on the input value of the function. The input </a:t>
            </a:r>
            <a:r>
              <a:rPr lang="en-US" sz="1800" i="1" dirty="0">
                <a:latin typeface="Verdana" pitchFamily="34" charset="0"/>
              </a:rPr>
              <a:t>x</a:t>
            </a:r>
            <a:r>
              <a:rPr lang="en-US" sz="1800" dirty="0">
                <a:latin typeface="Verdana" pitchFamily="34" charset="0"/>
              </a:rPr>
              <a:t> is called the </a:t>
            </a:r>
            <a:r>
              <a:rPr lang="en-US" sz="1800" b="1" u="sng" dirty="0">
                <a:latin typeface="Verdana" pitchFamily="34" charset="0"/>
              </a:rPr>
              <a:t>independent variable</a:t>
            </a:r>
            <a:r>
              <a:rPr lang="en-US" sz="1800" dirty="0">
                <a:latin typeface="Verdana" pitchFamily="34" charset="0"/>
              </a:rPr>
              <a:t>. </a:t>
            </a:r>
          </a:p>
        </p:txBody>
      </p:sp>
      <p:pic>
        <p:nvPicPr>
          <p:cNvPr id="3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000372"/>
            <a:ext cx="70770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33400" y="57148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latin typeface="Verdana" pitchFamily="34" charset="0"/>
              </a:rPr>
              <a:t>Graph the function.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3505200" y="3733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i="1">
              <a:latin typeface="Verdana" pitchFamily="34" charset="0"/>
            </a:endParaRP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428596" y="2571744"/>
            <a:ext cx="39453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Do we connect the points?</a:t>
            </a:r>
            <a:endParaRPr lang="en-US" sz="2400" dirty="0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571472" y="1071546"/>
            <a:ext cx="2057400" cy="1143000"/>
            <a:chOff x="576" y="1392"/>
            <a:chExt cx="1296" cy="720"/>
          </a:xfrm>
        </p:grpSpPr>
        <p:sp>
          <p:nvSpPr>
            <p:cNvPr id="50202" name="AutoShape 26"/>
            <p:cNvSpPr>
              <a:spLocks noChangeArrowheads="1"/>
            </p:cNvSpPr>
            <p:nvPr/>
          </p:nvSpPr>
          <p:spPr bwMode="auto">
            <a:xfrm>
              <a:off x="576" y="1392"/>
              <a:ext cx="1152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0203" name="Text Box 27"/>
            <p:cNvSpPr txBox="1">
              <a:spLocks noChangeArrowheads="1"/>
            </p:cNvSpPr>
            <p:nvPr/>
          </p:nvSpPr>
          <p:spPr bwMode="auto">
            <a:xfrm>
              <a:off x="624" y="1392"/>
              <a:ext cx="12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3  5   7   9 </a:t>
              </a:r>
            </a:p>
          </p:txBody>
        </p:sp>
        <p:sp>
          <p:nvSpPr>
            <p:cNvPr id="50204" name="AutoShape 28"/>
            <p:cNvSpPr>
              <a:spLocks noChangeArrowheads="1"/>
            </p:cNvSpPr>
            <p:nvPr/>
          </p:nvSpPr>
          <p:spPr bwMode="auto">
            <a:xfrm>
              <a:off x="576" y="1824"/>
              <a:ext cx="1152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0205" name="Text Box 29"/>
            <p:cNvSpPr txBox="1">
              <a:spLocks noChangeArrowheads="1"/>
            </p:cNvSpPr>
            <p:nvPr/>
          </p:nvSpPr>
          <p:spPr bwMode="auto">
            <a:xfrm>
              <a:off x="624" y="1824"/>
              <a:ext cx="12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2  6  10</a:t>
              </a:r>
            </a:p>
          </p:txBody>
        </p:sp>
        <p:sp>
          <p:nvSpPr>
            <p:cNvPr id="50206" name="Line 30"/>
            <p:cNvSpPr>
              <a:spLocks noChangeShapeType="1"/>
            </p:cNvSpPr>
            <p:nvPr/>
          </p:nvSpPr>
          <p:spPr bwMode="auto">
            <a:xfrm>
              <a:off x="720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0207" name="Line 31"/>
            <p:cNvSpPr>
              <a:spLocks noChangeShapeType="1"/>
            </p:cNvSpPr>
            <p:nvPr/>
          </p:nvSpPr>
          <p:spPr bwMode="auto">
            <a:xfrm>
              <a:off x="960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0208" name="Line 32"/>
            <p:cNvSpPr>
              <a:spLocks noChangeShapeType="1"/>
            </p:cNvSpPr>
            <p:nvPr/>
          </p:nvSpPr>
          <p:spPr bwMode="auto">
            <a:xfrm>
              <a:off x="1207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0209" name="Line 33"/>
            <p:cNvSpPr>
              <a:spLocks noChangeShapeType="1"/>
            </p:cNvSpPr>
            <p:nvPr/>
          </p:nvSpPr>
          <p:spPr bwMode="auto">
            <a:xfrm flipH="1">
              <a:off x="1296" y="1632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pic>
        <p:nvPicPr>
          <p:cNvPr id="50211" name="Picture 35" descr="a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0"/>
            <a:ext cx="3662386" cy="3662386"/>
          </a:xfrm>
          <a:prstGeom prst="rect">
            <a:avLst/>
          </a:prstGeom>
          <a:noFill/>
        </p:spPr>
      </p:pic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42844" y="214290"/>
            <a:ext cx="52863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200" dirty="0" smtClean="0">
                <a:solidFill>
                  <a:srgbClr val="006699"/>
                </a:solidFill>
                <a:latin typeface="Arial Black" pitchFamily="34" charset="0"/>
              </a:rPr>
              <a:t>Example 2a Graphing Functions</a:t>
            </a:r>
            <a:endParaRPr lang="en-US" altLang="en-US" sz="22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33400" y="3357562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latin typeface="Verdana" pitchFamily="34" charset="0"/>
              </a:rPr>
              <a:t>Graph the function </a:t>
            </a:r>
            <a:r>
              <a:rPr lang="en-US" sz="2400" b="1" i="1" dirty="0">
                <a:latin typeface="Verdana" pitchFamily="34" charset="0"/>
              </a:rPr>
              <a:t>f</a:t>
            </a:r>
            <a:r>
              <a:rPr lang="en-US" sz="2400" b="1" dirty="0">
                <a:latin typeface="Verdana" pitchFamily="34" charset="0"/>
              </a:rPr>
              <a:t>(</a:t>
            </a:r>
            <a:r>
              <a:rPr lang="en-US" sz="2400" b="1" i="1" dirty="0">
                <a:latin typeface="Verdana" pitchFamily="34" charset="0"/>
              </a:rPr>
              <a:t>x</a:t>
            </a:r>
            <a:r>
              <a:rPr lang="en-US" sz="2400" b="1" dirty="0">
                <a:latin typeface="Verdana" pitchFamily="34" charset="0"/>
              </a:rPr>
              <a:t>)</a:t>
            </a:r>
            <a:r>
              <a:rPr lang="en-US" sz="2400" b="1" i="1" dirty="0">
                <a:latin typeface="Verdana" pitchFamily="34" charset="0"/>
              </a:rPr>
              <a:t> </a:t>
            </a:r>
            <a:r>
              <a:rPr lang="en-US" sz="2400" b="1" dirty="0">
                <a:latin typeface="Verdana" pitchFamily="34" charset="0"/>
              </a:rPr>
              <a:t>= 3x – 1</a:t>
            </a:r>
            <a:r>
              <a:rPr lang="en-US" altLang="en-US" sz="2400" b="1" dirty="0">
                <a:latin typeface="Verdana" pitchFamily="34" charset="0"/>
              </a:rPr>
              <a:t>.</a:t>
            </a:r>
          </a:p>
        </p:txBody>
      </p:sp>
      <p:graphicFrame>
        <p:nvGraphicFramePr>
          <p:cNvPr id="19" name="Group 90"/>
          <p:cNvGraphicFramePr>
            <a:graphicFrameLocks noGrp="1"/>
          </p:cNvGraphicFramePr>
          <p:nvPr/>
        </p:nvGraphicFramePr>
        <p:xfrm>
          <a:off x="214282" y="4358640"/>
          <a:ext cx="5072098" cy="2072640"/>
        </p:xfrm>
        <a:graphic>
          <a:graphicData uri="http://schemas.openxmlformats.org/drawingml/2006/table">
            <a:tbl>
              <a:tblPr/>
              <a:tblGrid>
                <a:gridCol w="3066850"/>
                <a:gridCol w="2005248"/>
              </a:tblGrid>
              <a:tr h="453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f(x)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3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 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(x, f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503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= (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=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3(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4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=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3(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Text Box 84"/>
          <p:cNvSpPr txBox="1">
            <a:spLocks noChangeArrowheads="1"/>
          </p:cNvSpPr>
          <p:nvPr/>
        </p:nvSpPr>
        <p:spPr bwMode="auto">
          <a:xfrm>
            <a:off x="571472" y="3929066"/>
            <a:ext cx="33242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Make a table.</a:t>
            </a:r>
          </a:p>
        </p:txBody>
      </p:sp>
      <p:pic>
        <p:nvPicPr>
          <p:cNvPr id="21" name="Picture 92" descr="Ex2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4000504"/>
            <a:ext cx="3084006" cy="26920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0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99" grpId="0" build="p"/>
      <p:bldP spid="18" grpId="0" build="p"/>
      <p:bldP spid="2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0" y="53989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dirty="0">
                <a:solidFill>
                  <a:srgbClr val="006699"/>
                </a:solidFill>
                <a:latin typeface="Arial Black" pitchFamily="34" charset="0"/>
              </a:rPr>
              <a:t>Example 3A: Entertainment Application</a:t>
            </a:r>
            <a:endParaRPr lang="en-US" altLang="en-US" sz="2000" dirty="0">
              <a:solidFill>
                <a:schemeClr val="accent2"/>
              </a:solidFill>
              <a:latin typeface="Arial MT Bl" charset="0"/>
            </a:endParaRP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2070100" y="628664"/>
          <a:ext cx="914400" cy="288925"/>
        </p:xfrm>
        <a:graphic>
          <a:graphicData uri="http://schemas.openxmlformats.org/presentationml/2006/ole">
            <p:oleObj spid="_x0000_s7170" name="Equation" r:id="rId4" imgW="914400" imgH="289440" progId="">
              <p:embed/>
            </p:oleObj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2070100" y="628664"/>
          <a:ext cx="914400" cy="288925"/>
        </p:xfrm>
        <a:graphic>
          <a:graphicData uri="http://schemas.openxmlformats.org/presentationml/2006/ole">
            <p:oleObj spid="_x0000_s7171" name="Equation" r:id="rId5" imgW="914400" imgH="289440" progId="">
              <p:embed/>
            </p:oleObj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2438400" y="638189"/>
          <a:ext cx="177800" cy="292100"/>
        </p:xfrm>
        <a:graphic>
          <a:graphicData uri="http://schemas.openxmlformats.org/presentationml/2006/ole">
            <p:oleObj spid="_x0000_s7172" name="Equation" r:id="rId6" imgW="177480" imgH="291960" progId="">
              <p:embed/>
            </p:oleObj>
          </a:graphicData>
        </a:graphic>
      </p:graphicFrame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219200" y="2533664"/>
            <a:ext cx="121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Verdana" pitchFamily="34" charset="0"/>
            </a:endParaRP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457200" y="428604"/>
            <a:ext cx="807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Verdana" pitchFamily="34" charset="0"/>
              </a:rPr>
              <a:t>A carnival charges a $5 entrance fee and $2 per ride.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457200" y="785794"/>
            <a:ext cx="8153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Verdana" pitchFamily="34" charset="0"/>
              </a:rPr>
              <a:t>Write a function to represent the total cost after taking a certain number of rides.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285720" y="1571612"/>
            <a:ext cx="8472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 dirty="0" smtClean="0"/>
              <a:t>ALWAYS DEFINE</a:t>
            </a:r>
            <a:r>
              <a:rPr lang="en-US" sz="2000" dirty="0" smtClean="0"/>
              <a:t>: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r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= </a:t>
            </a:r>
            <a:r>
              <a:rPr lang="en-US" sz="2000" dirty="0"/>
              <a:t>number of </a:t>
            </a:r>
            <a:r>
              <a:rPr lang="en-US" sz="2000" dirty="0" smtClean="0"/>
              <a:t>rides,  </a:t>
            </a:r>
            <a:r>
              <a:rPr lang="en-US" sz="2000" i="1" dirty="0">
                <a:solidFill>
                  <a:srgbClr val="3333FF"/>
                </a:solidFill>
              </a:rPr>
              <a:t>C</a:t>
            </a:r>
            <a:r>
              <a:rPr lang="en-US" sz="2000" dirty="0"/>
              <a:t> </a:t>
            </a:r>
            <a:r>
              <a:rPr lang="en-US" sz="2000" dirty="0" smtClean="0"/>
              <a:t>= </a:t>
            </a:r>
            <a:r>
              <a:rPr lang="en-US" sz="2000" dirty="0"/>
              <a:t>total cost in dollars. 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990600" y="3659193"/>
            <a:ext cx="16466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33FF"/>
                </a:solidFill>
              </a:rPr>
              <a:t>C(</a:t>
            </a:r>
            <a:r>
              <a:rPr lang="en-US" sz="2000" i="1">
                <a:solidFill>
                  <a:srgbClr val="3333FF"/>
                </a:solidFill>
              </a:rPr>
              <a:t>r</a:t>
            </a:r>
            <a:r>
              <a:rPr lang="en-US" sz="2000">
                <a:solidFill>
                  <a:srgbClr val="3333FF"/>
                </a:solidFill>
              </a:rPr>
              <a:t>)</a:t>
            </a:r>
            <a:r>
              <a:rPr lang="en-US" sz="2000"/>
              <a:t> = 5 + </a:t>
            </a:r>
            <a:r>
              <a:rPr lang="en-US" sz="2000">
                <a:solidFill>
                  <a:srgbClr val="FF0000"/>
                </a:solidFill>
              </a:rPr>
              <a:t>2</a:t>
            </a:r>
            <a:r>
              <a:rPr lang="en-US" sz="2000" i="1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457200" y="2000240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First, identify the independent and dependent variables.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304800" y="2390780"/>
            <a:ext cx="853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FF"/>
                </a:solidFill>
              </a:rPr>
              <a:t>Cost</a:t>
            </a:r>
            <a:r>
              <a:rPr lang="en-US" sz="2000" dirty="0"/>
              <a:t> depends on the entrance fee plus the </a:t>
            </a:r>
            <a:r>
              <a:rPr lang="en-US" sz="2000" dirty="0">
                <a:solidFill>
                  <a:srgbClr val="FF0000"/>
                </a:solidFill>
              </a:rPr>
              <a:t>number of rides taken</a:t>
            </a:r>
            <a:endParaRPr lang="en-US" sz="2000" dirty="0"/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838200" y="3228980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FF"/>
                </a:solidFill>
              </a:rPr>
              <a:t>Cost</a:t>
            </a:r>
            <a:r>
              <a:rPr lang="en-US" sz="2000" dirty="0"/>
              <a:t> = entrance fee + </a:t>
            </a:r>
            <a:r>
              <a:rPr lang="en-US" sz="2000" dirty="0" smtClean="0"/>
              <a:t>2 × </a:t>
            </a:r>
            <a:r>
              <a:rPr lang="en-US" sz="2000" dirty="0" smtClean="0">
                <a:solidFill>
                  <a:srgbClr val="FF0000"/>
                </a:solidFill>
              </a:rPr>
              <a:t>number </a:t>
            </a:r>
            <a:r>
              <a:rPr lang="en-US" sz="2000" dirty="0">
                <a:solidFill>
                  <a:srgbClr val="FF0000"/>
                </a:solidFill>
              </a:rPr>
              <a:t>of rides taken</a:t>
            </a:r>
            <a:endParaRPr lang="en-US" sz="2000" dirty="0"/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3886200" y="3675067"/>
            <a:ext cx="502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</a:rPr>
              <a:t>Replace the words with expressions.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1447800" y="2847980"/>
            <a:ext cx="25154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33FF"/>
                </a:solidFill>
              </a:rPr>
              <a:t>Dependent variable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5943600" y="2847980"/>
            <a:ext cx="27254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Independent variable</a:t>
            </a:r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 flipH="1" flipV="1">
            <a:off x="838200" y="2771780"/>
            <a:ext cx="381000" cy="3810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 sz="2000"/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 flipV="1">
            <a:off x="5486400" y="2771780"/>
            <a:ext cx="3810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 sz="2000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28596" y="4249749"/>
            <a:ext cx="8153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Verdana" pitchFamily="34" charset="0"/>
              </a:rPr>
              <a:t>What is the value of the function for an input of 12, and what does it represent?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4" grpId="0"/>
      <p:bldP spid="59405" grpId="0"/>
      <p:bldP spid="59406" grpId="0"/>
      <p:bldP spid="59407" grpId="0"/>
      <p:bldP spid="59408" grpId="0"/>
      <p:bldP spid="59409" grpId="0"/>
      <p:bldP spid="59410" grpId="0"/>
      <p:bldP spid="59411" grpId="0"/>
      <p:bldP spid="59412" grpId="0" animBg="1"/>
      <p:bldP spid="594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0" y="21429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000" dirty="0">
                <a:solidFill>
                  <a:srgbClr val="006699"/>
                </a:solidFill>
                <a:latin typeface="Arial Black" pitchFamily="34" charset="0"/>
              </a:rPr>
              <a:t> Example 3a</a:t>
            </a:r>
            <a:endParaRPr lang="en-US" altLang="en-US" sz="20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381000" y="642918"/>
            <a:ext cx="876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Verdana" pitchFamily="34" charset="0"/>
              </a:rPr>
              <a:t>A local photo shop will develop and print the photos from a disposable camera for $0.27 per print.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381000" y="1357298"/>
            <a:ext cx="876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Verdana" pitchFamily="34" charset="0"/>
              </a:rPr>
              <a:t>Write a function to represent the cost of photo processing.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81000" y="4292750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Verdana" pitchFamily="34" charset="0"/>
              </a:rPr>
              <a:t>What is the value of the function for an input of 24, and what does it represent?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541</Words>
  <Application>Microsoft Office PowerPoint</Application>
  <PresentationFormat>On-screen Show (4:3)</PresentationFormat>
  <Paragraphs>73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Oriel</vt:lpstr>
      <vt:lpstr>Equation</vt:lpstr>
      <vt:lpstr>1.7 Function Notation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1.7 Function Notation</dc:title>
  <dc:creator>admin</dc:creator>
  <cp:lastModifiedBy>admin</cp:lastModifiedBy>
  <cp:revision>8</cp:revision>
  <dcterms:created xsi:type="dcterms:W3CDTF">2011-08-31T02:00:35Z</dcterms:created>
  <dcterms:modified xsi:type="dcterms:W3CDTF">2011-08-31T03:22:37Z</dcterms:modified>
</cp:coreProperties>
</file>