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6" r:id="rId2"/>
    <p:sldId id="258" r:id="rId3"/>
    <p:sldId id="280" r:id="rId4"/>
    <p:sldId id="262" r:id="rId5"/>
    <p:sldId id="266" r:id="rId6"/>
    <p:sldId id="269" r:id="rId7"/>
    <p:sldId id="270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B1689-AC42-4194-A7D4-4DED86BEE24F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9C902-43A5-4B4B-84C0-C5E20E87FEF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3D271-A0D7-49AC-B751-141100952399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BC930-E5B4-434F-BBA0-127F7613D512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9AD87-4647-475D-A904-916C0DE425A0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3D96B-A14B-427D-B821-AD282EF9554F}" type="slidenum">
              <a:rPr lang="en-US"/>
              <a:pPr/>
              <a:t>6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6BBE1-8B69-4E7B-8941-11B10B6BD18B}" type="slidenum">
              <a:rPr lang="en-US"/>
              <a:pPr/>
              <a:t>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74BB9-ADB0-45E7-B3EF-4DD281D0FD4F}" type="slidenum">
              <a:rPr lang="en-US"/>
              <a:pPr/>
              <a:t>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2B9D28-D86D-4E46-B967-47A77F4B19C2}" type="datetimeFigureOut">
              <a:rPr lang="en-US" smtClean="0"/>
              <a:pPr/>
              <a:t>8/30/2011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8C74D1-62D1-42C5-8A55-1E4E0801A8D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4546" y="357166"/>
            <a:ext cx="6172200" cy="732306"/>
          </a:xfrm>
        </p:spPr>
        <p:txBody>
          <a:bodyPr/>
          <a:lstStyle/>
          <a:p>
            <a:r>
              <a:rPr lang="en-CA" dirty="0" smtClean="0"/>
              <a:t>1.6 Relations and Functions</a:t>
            </a:r>
            <a:endParaRPr lang="en-CA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428860" y="1905000"/>
            <a:ext cx="6334140" cy="1600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Identify the domain and range of relations and functions. 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Determine whether a relation is a function.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240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2400" i="1" dirty="0">
              <a:solidFill>
                <a:srgbClr val="FF66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505060" y="4133872"/>
            <a:ext cx="6334140" cy="2438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relation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domain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range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>
                <a:latin typeface="Verdana" pitchFamily="34" charset="0"/>
              </a:rPr>
              <a:t>function</a:t>
            </a:r>
          </a:p>
          <a:p>
            <a:pPr marL="342900" indent="-342900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3448072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24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1066800"/>
            <a:ext cx="8305800" cy="5181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altLang="en-US" sz="2800" b="1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sz="2800">
              <a:latin typeface="Verdana" pitchFamily="34" charset="0"/>
            </a:endParaRPr>
          </a:p>
          <a:p>
            <a:pPr marL="342900" indent="-342900"/>
            <a:r>
              <a:rPr lang="en-US" altLang="en-US" sz="2400">
                <a:latin typeface="Arial Black" pitchFamily="34" charset="0"/>
              </a:rPr>
              <a:t>Use the graph for Problems 1–2</a:t>
            </a:r>
            <a:r>
              <a:rPr lang="en-US" altLang="en-US" sz="2800">
                <a:latin typeface="Arial Black" pitchFamily="34" charset="0"/>
              </a:rPr>
              <a:t>.</a:t>
            </a:r>
            <a:endParaRPr lang="en-US" altLang="en-US" sz="2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" y="4572000"/>
            <a:ext cx="723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altLang="en-US" sz="2400" b="1" dirty="0">
                <a:latin typeface="Verdana" pitchFamily="34" charset="0"/>
              </a:rPr>
              <a:t>1.  </a:t>
            </a:r>
            <a:r>
              <a:rPr lang="en-US" altLang="en-US" sz="2400" dirty="0">
                <a:latin typeface="Verdana" pitchFamily="34" charset="0"/>
              </a:rPr>
              <a:t>List the </a:t>
            </a:r>
            <a:r>
              <a:rPr lang="en-US" altLang="en-US" sz="2400" i="1" dirty="0">
                <a:latin typeface="Verdana" pitchFamily="34" charset="0"/>
              </a:rPr>
              <a:t>x</a:t>
            </a:r>
            <a:r>
              <a:rPr lang="en-US" altLang="en-US" sz="2400" dirty="0">
                <a:latin typeface="Verdana" pitchFamily="34" charset="0"/>
              </a:rPr>
              <a:t>-coordinates of the points.</a:t>
            </a:r>
          </a:p>
          <a:p>
            <a:pPr marL="342900" indent="-342900"/>
            <a:r>
              <a:rPr lang="en-US" altLang="en-US" sz="2400" b="1" dirty="0">
                <a:sym typeface="Symbol" pitchFamily="18" charset="2"/>
              </a:rPr>
              <a:t>                        </a:t>
            </a:r>
            <a:endParaRPr lang="en-US" altLang="en-US" sz="2400" b="1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/>
            <a:r>
              <a:rPr lang="en-US" altLang="en-US" sz="2400" b="1" dirty="0">
                <a:latin typeface="Verdana" pitchFamily="34" charset="0"/>
                <a:sym typeface="Symbol" pitchFamily="18" charset="2"/>
              </a:rPr>
              <a:t>2.  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List the </a:t>
            </a:r>
            <a:r>
              <a:rPr lang="en-US" altLang="en-US" sz="2400" i="1" dirty="0">
                <a:latin typeface="Verdana" pitchFamily="34" charset="0"/>
                <a:sym typeface="Symbol" pitchFamily="18" charset="2"/>
              </a:rPr>
              <a:t>y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-coordinates of the points.</a:t>
            </a:r>
          </a:p>
        </p:txBody>
      </p:sp>
      <p:pic>
        <p:nvPicPr>
          <p:cNvPr id="7199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33242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A Relation and its Domain and Range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482246" y="-1410599"/>
            <a:ext cx="1246024" cy="721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285749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What is the relationship here?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A relation can be represented by a set of ordered pairs (</a:t>
            </a:r>
            <a:r>
              <a:rPr lang="en-CA" dirty="0" err="1" smtClean="0"/>
              <a:t>x,y</a:t>
            </a:r>
            <a:r>
              <a:rPr lang="en-CA" dirty="0" smtClean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247998" y="1038226"/>
            <a:ext cx="3905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8596" y="485776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Domain: Possible values that </a:t>
            </a:r>
            <a:r>
              <a:rPr lang="en-CA" i="1" dirty="0" smtClean="0"/>
              <a:t>x</a:t>
            </a:r>
            <a:r>
              <a:rPr lang="en-CA" dirty="0" smtClean="0"/>
              <a:t> can have.</a:t>
            </a:r>
          </a:p>
          <a:p>
            <a:r>
              <a:rPr lang="en-CA" dirty="0" smtClean="0"/>
              <a:t>{67, 69, 72, 76}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657671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Range: Possible values that </a:t>
            </a:r>
            <a:r>
              <a:rPr lang="en-CA" i="1" dirty="0" smtClean="0"/>
              <a:t>y </a:t>
            </a:r>
            <a:r>
              <a:rPr lang="en-CA" dirty="0" smtClean="0"/>
              <a:t>can have.</a:t>
            </a:r>
          </a:p>
          <a:p>
            <a:r>
              <a:rPr lang="en-CA" dirty="0" smtClean="0"/>
              <a:t>{8.5, 10, 11, 12}</a:t>
            </a:r>
          </a:p>
          <a:p>
            <a:r>
              <a:rPr lang="en-CA" dirty="0" smtClean="0"/>
              <a:t> </a:t>
            </a:r>
          </a:p>
          <a:p>
            <a:endParaRPr lang="en-C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200775" y="3376613"/>
            <a:ext cx="28194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28596" y="4000504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A relation can also be represented by a graph </a:t>
            </a:r>
            <a:r>
              <a:rPr lang="en-CA" dirty="0" smtClean="0">
                <a:sym typeface="Wingdings" pitchFamily="2" charset="2"/>
              </a:rPr>
              <a:t>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96" y="442913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>
                <a:sym typeface="Wingdings" pitchFamily="2" charset="2"/>
              </a:rPr>
              <a:t>Other ways?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857232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/>
              <a:t>A relation is a relationship between two variables </a:t>
            </a:r>
            <a:r>
              <a:rPr lang="en-CA" i="1" dirty="0"/>
              <a:t>(</a:t>
            </a:r>
            <a:r>
              <a:rPr lang="en-CA" i="1" dirty="0" err="1"/>
              <a:t>x,y</a:t>
            </a:r>
            <a:r>
              <a:rPr lang="en-CA" i="1" dirty="0"/>
              <a:t>)</a:t>
            </a:r>
            <a:r>
              <a:rPr lang="en-CA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CA" dirty="0"/>
              <a:t>Example: Height and Shoe size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  <p:bldP spid="10" grpId="0" build="p"/>
      <p:bldP spid="12" grpId="0"/>
      <p:bldP spid="13" grpId="0" build="p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1273146" y="180022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739746" y="962020"/>
            <a:ext cx="8382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263746" y="962020"/>
            <a:ext cx="8382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1273146" y="126682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273146" y="195262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505046" y="98424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99"/>
                </a:solidFill>
              </a:rPr>
              <a:t>A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505046" y="155098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99"/>
                </a:solidFill>
              </a:rPr>
              <a:t>B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492346" y="210660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99"/>
                </a:solidFill>
              </a:rPr>
              <a:t>C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919134" y="152399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28596" y="43179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Domain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187546" y="431795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6699"/>
                </a:solidFill>
              </a:rPr>
              <a:t>Range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00034" y="0"/>
            <a:ext cx="319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Mapping Diagram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429124" y="214290"/>
            <a:ext cx="3328155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300" b="1" dirty="0"/>
              <a:t>Set of Ordered Pairs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429124" y="857232"/>
            <a:ext cx="304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{(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006699"/>
                </a:solidFill>
              </a:rPr>
              <a:t>A</a:t>
            </a:r>
            <a:r>
              <a:rPr lang="en-US" sz="2400" b="1" dirty="0"/>
              <a:t>), (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006699"/>
                </a:solidFill>
              </a:rPr>
              <a:t>B</a:t>
            </a:r>
            <a:r>
              <a:rPr lang="en-US" sz="2400" b="1" dirty="0"/>
              <a:t>), (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006699"/>
                </a:solidFill>
              </a:rPr>
              <a:t>C</a:t>
            </a:r>
            <a:r>
              <a:rPr lang="en-US" sz="2400" b="1" dirty="0"/>
              <a:t>)}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714876" y="1500174"/>
            <a:ext cx="277992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latin typeface="Verdana" pitchFamily="34" charset="0"/>
              </a:rPr>
              <a:t>(</a:t>
            </a:r>
            <a:r>
              <a:rPr lang="en-US" sz="2200" b="1" i="1" dirty="0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en-US" sz="2200" b="1" dirty="0">
                <a:latin typeface="Verdana" pitchFamily="34" charset="0"/>
              </a:rPr>
              <a:t>, </a:t>
            </a:r>
            <a:r>
              <a:rPr lang="en-US" sz="2200" b="1" i="1" dirty="0">
                <a:solidFill>
                  <a:srgbClr val="006699"/>
                </a:solidFill>
                <a:latin typeface="Verdana" pitchFamily="34" charset="0"/>
              </a:rPr>
              <a:t>y</a:t>
            </a:r>
            <a:r>
              <a:rPr lang="en-US" sz="2200" b="1" dirty="0">
                <a:latin typeface="Verdana" pitchFamily="34" charset="0"/>
              </a:rPr>
              <a:t>)   </a:t>
            </a:r>
            <a:endParaRPr lang="en-US" sz="2200" b="1" dirty="0" smtClean="0">
              <a:latin typeface="Verdana" pitchFamily="34" charset="0"/>
            </a:endParaRPr>
          </a:p>
          <a:p>
            <a:pPr algn="ctr"/>
            <a:r>
              <a:rPr lang="en-US" sz="2200" b="1" dirty="0" smtClean="0">
                <a:latin typeface="Verdana" pitchFamily="34" charset="0"/>
              </a:rPr>
              <a:t>(</a:t>
            </a:r>
            <a:r>
              <a:rPr lang="en-US" sz="2200" b="1" dirty="0">
                <a:solidFill>
                  <a:srgbClr val="FF0000"/>
                </a:solidFill>
                <a:latin typeface="Verdana" pitchFamily="34" charset="0"/>
              </a:rPr>
              <a:t>input</a:t>
            </a:r>
            <a:r>
              <a:rPr lang="en-US" sz="2200" b="1" dirty="0">
                <a:latin typeface="Verdana" pitchFamily="34" charset="0"/>
              </a:rPr>
              <a:t>, </a:t>
            </a:r>
            <a:r>
              <a:rPr lang="en-US" sz="2200" b="1" dirty="0">
                <a:solidFill>
                  <a:srgbClr val="006699"/>
                </a:solidFill>
                <a:latin typeface="Verdana" pitchFamily="34" charset="0"/>
              </a:rPr>
              <a:t>output</a:t>
            </a:r>
            <a:r>
              <a:rPr lang="en-US" sz="2200" b="1" dirty="0">
                <a:latin typeface="Verdana" pitchFamily="34" charset="0"/>
              </a:rPr>
              <a:t>) </a:t>
            </a:r>
            <a:endParaRPr lang="en-US" sz="2200" b="1" dirty="0" smtClean="0">
              <a:latin typeface="Verdana" pitchFamily="34" charset="0"/>
            </a:endParaRPr>
          </a:p>
          <a:p>
            <a:pPr algn="ctr"/>
            <a:r>
              <a:rPr lang="en-US" sz="2200" b="1" dirty="0" smtClean="0">
                <a:latin typeface="Verdana" pitchFamily="34" charset="0"/>
              </a:rPr>
              <a:t>(</a:t>
            </a:r>
            <a:r>
              <a:rPr lang="en-US" sz="2200" b="1" dirty="0" smtClean="0">
                <a:solidFill>
                  <a:srgbClr val="FF0000"/>
                </a:solidFill>
                <a:latin typeface="Verdana" pitchFamily="34" charset="0"/>
              </a:rPr>
              <a:t>domain</a:t>
            </a:r>
            <a:r>
              <a:rPr lang="en-US" sz="2200" b="1" dirty="0">
                <a:latin typeface="Verdana" pitchFamily="34" charset="0"/>
              </a:rPr>
              <a:t>, </a:t>
            </a:r>
            <a:r>
              <a:rPr lang="en-US" sz="2200" b="1" dirty="0">
                <a:solidFill>
                  <a:srgbClr val="006699"/>
                </a:solidFill>
                <a:latin typeface="Verdana" pitchFamily="34" charset="0"/>
              </a:rPr>
              <a:t>range</a:t>
            </a:r>
            <a:r>
              <a:rPr lang="en-US" sz="2200" b="1" dirty="0">
                <a:latin typeface="Verdana" pitchFamily="34" charset="0"/>
              </a:rPr>
              <a:t>)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0" y="293690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1: Identifying Domain and Range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8" name="Text Box 89"/>
          <p:cNvSpPr txBox="1">
            <a:spLocks noChangeArrowheads="1"/>
          </p:cNvSpPr>
          <p:nvPr/>
        </p:nvSpPr>
        <p:spPr bwMode="auto">
          <a:xfrm>
            <a:off x="304800" y="3775101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Give the domain and range for this relation: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>
            <a:off x="304800" y="4232301"/>
            <a:ext cx="831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{(100,5),</a:t>
            </a:r>
            <a:r>
              <a:rPr lang="en-US" b="1"/>
              <a:t> </a:t>
            </a:r>
            <a:r>
              <a:rPr lang="en-US" sz="2400" b="1">
                <a:latin typeface="Verdana" pitchFamily="34" charset="0"/>
              </a:rPr>
              <a:t>(120,5), (140,6), (160,6), (180,12)}.</a:t>
            </a:r>
            <a:endParaRPr lang="en-US" b="1"/>
          </a:p>
        </p:txBody>
      </p:sp>
      <p:sp>
        <p:nvSpPr>
          <p:cNvPr id="20" name="Text Box 93"/>
          <p:cNvSpPr txBox="1">
            <a:spLocks noChangeArrowheads="1"/>
          </p:cNvSpPr>
          <p:nvPr/>
        </p:nvSpPr>
        <p:spPr bwMode="auto">
          <a:xfrm>
            <a:off x="6021357" y="5299087"/>
            <a:ext cx="297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3333FF"/>
                </a:solidFill>
              </a:rPr>
              <a:t>The set of x-coordinates.</a:t>
            </a:r>
          </a:p>
        </p:txBody>
      </p:sp>
      <p:sp>
        <p:nvSpPr>
          <p:cNvPr id="21" name="Text Box 94"/>
          <p:cNvSpPr txBox="1">
            <a:spLocks noChangeArrowheads="1"/>
          </p:cNvSpPr>
          <p:nvPr/>
        </p:nvSpPr>
        <p:spPr bwMode="auto">
          <a:xfrm>
            <a:off x="6097557" y="5908687"/>
            <a:ext cx="297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The set of y-coordinates.</a:t>
            </a:r>
          </a:p>
        </p:txBody>
      </p:sp>
      <p:sp>
        <p:nvSpPr>
          <p:cNvPr id="22" name="Text Box 95"/>
          <p:cNvSpPr txBox="1">
            <a:spLocks noChangeArrowheads="1"/>
          </p:cNvSpPr>
          <p:nvPr/>
        </p:nvSpPr>
        <p:spPr bwMode="auto">
          <a:xfrm>
            <a:off x="233332" y="5214950"/>
            <a:ext cx="5937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Domain: </a:t>
            </a:r>
            <a:r>
              <a:rPr lang="en-US" sz="2400" dirty="0" smtClean="0">
                <a:latin typeface="Verdana" pitchFamily="34" charset="0"/>
              </a:rPr>
              <a:t>{                                    }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3" name="Text Box 96"/>
          <p:cNvSpPr txBox="1">
            <a:spLocks noChangeArrowheads="1"/>
          </p:cNvSpPr>
          <p:nvPr/>
        </p:nvSpPr>
        <p:spPr bwMode="auto">
          <a:xfrm>
            <a:off x="214282" y="5832487"/>
            <a:ext cx="3750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Range: </a:t>
            </a:r>
            <a:r>
              <a:rPr lang="en-US" sz="2400" dirty="0" smtClean="0">
                <a:latin typeface="Verdana" pitchFamily="34" charset="0"/>
              </a:rPr>
              <a:t>{                  }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  <p:bldP spid="35844" grpId="0" animBg="1"/>
      <p:bldP spid="35845" grpId="0" animBg="1"/>
      <p:bldP spid="35846" grpId="0" animBg="1"/>
      <p:bldP spid="35848" grpId="0" animBg="1"/>
      <p:bldP spid="35849" grpId="0"/>
      <p:bldP spid="35850" grpId="0"/>
      <p:bldP spid="35851" grpId="0"/>
      <p:bldP spid="35852" grpId="0"/>
      <p:bldP spid="35857" grpId="0"/>
      <p:bldP spid="35858" grpId="0"/>
      <p:bldP spid="35860" grpId="0"/>
      <p:bldP spid="35862" grpId="0"/>
      <p:bldP spid="35863" grpId="0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357166"/>
            <a:ext cx="198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143108" y="357166"/>
            <a:ext cx="3673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{Number, Letter}</a:t>
            </a:r>
          </a:p>
        </p:txBody>
      </p:sp>
      <p:pic>
        <p:nvPicPr>
          <p:cNvPr id="40970" name="Picture 10" descr="2butto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3306" y="1994084"/>
            <a:ext cx="1032103" cy="657966"/>
          </a:xfrm>
          <a:noFill/>
          <a:ln>
            <a:miter lim="800000"/>
            <a:headEnd/>
            <a:tailEnd/>
          </a:ln>
        </p:spPr>
      </p:pic>
      <p:pic>
        <p:nvPicPr>
          <p:cNvPr id="40972" name="Picture 12" descr="4butto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3955" y="4380878"/>
            <a:ext cx="1051455" cy="709571"/>
          </a:xfrm>
          <a:noFill/>
          <a:ln>
            <a:miter lim="800000"/>
            <a:headEnd/>
            <a:tailEnd/>
          </a:ln>
        </p:spPr>
      </p:pic>
      <p:pic>
        <p:nvPicPr>
          <p:cNvPr id="40975" name="Picture 15" descr="8butto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57158" y="3222507"/>
            <a:ext cx="1019202" cy="677318"/>
          </a:xfrm>
          <a:noFill/>
          <a:ln>
            <a:miter lim="800000"/>
            <a:headEnd/>
            <a:tailEnd/>
          </a:ln>
        </p:spPr>
      </p:pic>
      <p:pic>
        <p:nvPicPr>
          <p:cNvPr id="40978" name="Picture 18" descr="6button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57158" y="857232"/>
            <a:ext cx="1019202" cy="670867"/>
          </a:xfrm>
          <a:noFill/>
          <a:ln>
            <a:miter lim="800000"/>
            <a:headEnd/>
            <a:tailEnd/>
          </a:ln>
        </p:spPr>
      </p:pic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2214546" y="3287723"/>
            <a:ext cx="248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{(</a:t>
            </a:r>
            <a:r>
              <a:rPr lang="en-US" sz="2000">
                <a:solidFill>
                  <a:srgbClr val="FF0000"/>
                </a:solidFill>
              </a:rPr>
              <a:t>8</a:t>
            </a:r>
            <a:r>
              <a:rPr lang="en-US" sz="2000"/>
              <a:t>, T), (</a:t>
            </a:r>
            <a:r>
              <a:rPr lang="en-US" sz="2000">
                <a:solidFill>
                  <a:srgbClr val="FF0000"/>
                </a:solidFill>
              </a:rPr>
              <a:t>8</a:t>
            </a:r>
            <a:r>
              <a:rPr lang="en-US" sz="2000"/>
              <a:t>, U), (</a:t>
            </a:r>
            <a:r>
              <a:rPr lang="en-US" sz="2000">
                <a:solidFill>
                  <a:srgbClr val="FF0000"/>
                </a:solidFill>
              </a:rPr>
              <a:t>8</a:t>
            </a:r>
            <a:r>
              <a:rPr lang="en-US" sz="2000"/>
              <a:t>, V)}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2214546" y="1087448"/>
            <a:ext cx="257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{(</a:t>
            </a:r>
            <a:r>
              <a:rPr lang="en-US" sz="2000" dirty="0">
                <a:solidFill>
                  <a:srgbClr val="FF0000"/>
                </a:solidFill>
              </a:rPr>
              <a:t>6</a:t>
            </a:r>
            <a:r>
              <a:rPr lang="en-US" sz="2000" dirty="0"/>
              <a:t>, M), (</a:t>
            </a:r>
            <a:r>
              <a:rPr lang="en-US" sz="2000" dirty="0">
                <a:solidFill>
                  <a:srgbClr val="FF0000"/>
                </a:solidFill>
              </a:rPr>
              <a:t>6</a:t>
            </a:r>
            <a:r>
              <a:rPr lang="en-US" sz="2000" dirty="0"/>
              <a:t>, N), (</a:t>
            </a:r>
            <a:r>
              <a:rPr lang="en-US" sz="2000" dirty="0">
                <a:solidFill>
                  <a:srgbClr val="FF0000"/>
                </a:solidFill>
              </a:rPr>
              <a:t>6</a:t>
            </a:r>
            <a:r>
              <a:rPr lang="en-US" sz="2000" dirty="0"/>
              <a:t>, O)}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2214546" y="2154248"/>
            <a:ext cx="250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{(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, A), (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, B), (</a:t>
            </a:r>
            <a:r>
              <a:rPr lang="en-US" sz="2000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, C)}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2214546" y="4532323"/>
            <a:ext cx="2430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{(</a:t>
            </a:r>
            <a:r>
              <a:rPr lang="en-US" sz="2000">
                <a:solidFill>
                  <a:srgbClr val="FF0000"/>
                </a:solidFill>
              </a:rPr>
              <a:t>4</a:t>
            </a:r>
            <a:r>
              <a:rPr lang="en-US" sz="2000"/>
              <a:t>, G), (</a:t>
            </a:r>
            <a:r>
              <a:rPr lang="en-US" sz="2000">
                <a:solidFill>
                  <a:srgbClr val="FF0000"/>
                </a:solidFill>
              </a:rPr>
              <a:t>4</a:t>
            </a:r>
            <a:r>
              <a:rPr lang="en-US" sz="2000"/>
              <a:t>, H), (</a:t>
            </a:r>
            <a:r>
              <a:rPr lang="en-US" sz="2000">
                <a:solidFill>
                  <a:srgbClr val="FF0000"/>
                </a:solidFill>
              </a:rPr>
              <a:t>4</a:t>
            </a:r>
            <a:r>
              <a:rPr lang="en-US" sz="2000"/>
              <a:t>, I)}</a:t>
            </a: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1428728" y="352584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1428728" y="131604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1428728" y="238284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1428728" y="474504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57752" y="990600"/>
            <a:ext cx="4286248" cy="5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Enter the word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into a text: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286380" y="1643050"/>
            <a:ext cx="323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{(</a:t>
            </a:r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dirty="0"/>
              <a:t>, 6), (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dirty="0"/>
              <a:t>, 2), (</a:t>
            </a:r>
            <a:r>
              <a:rPr lang="en-US" sz="2000" b="1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, 8), (</a:t>
            </a:r>
            <a:r>
              <a:rPr lang="en-US" sz="2000" b="1" dirty="0">
                <a:solidFill>
                  <a:srgbClr val="FF0000"/>
                </a:solidFill>
              </a:rPr>
              <a:t>H</a:t>
            </a:r>
            <a:r>
              <a:rPr lang="en-US" sz="2000" dirty="0"/>
              <a:t>,4)}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357818" y="2571744"/>
            <a:ext cx="3143272" cy="382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relation </a:t>
            </a:r>
            <a:r>
              <a:rPr lang="en-US" dirty="0" smtClean="0"/>
              <a:t>is a </a:t>
            </a:r>
            <a:r>
              <a:rPr lang="en-US" i="1" dirty="0"/>
              <a:t>function</a:t>
            </a:r>
            <a:r>
              <a:rPr lang="en-US" dirty="0"/>
              <a:t>. In a </a:t>
            </a:r>
            <a:r>
              <a:rPr lang="en-US" b="1" u="sng" dirty="0"/>
              <a:t>function</a:t>
            </a:r>
            <a:r>
              <a:rPr lang="en-US" dirty="0"/>
              <a:t>, there is only one output for each </a:t>
            </a:r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7322363" y="225027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3" grpId="0"/>
      <p:bldP spid="40981" grpId="0"/>
      <p:bldP spid="40982" grpId="0"/>
      <p:bldP spid="40984" grpId="0"/>
      <p:bldP spid="40993" grpId="0" animBg="1"/>
      <p:bldP spid="40995" grpId="0" animBg="1"/>
      <p:bldP spid="40996" grpId="0" animBg="1"/>
      <p:bldP spid="40997" grpId="0" animBg="1"/>
      <p:bldP spid="17" grpId="0" build="p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200400" y="509566"/>
            <a:ext cx="5257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Not a function:</a:t>
            </a:r>
            <a:r>
              <a:rPr lang="en-US" sz="2400" dirty="0">
                <a:latin typeface="Verdana" pitchFamily="34" charset="0"/>
              </a:rPr>
              <a:t> The relationship from number to letter is </a:t>
            </a:r>
            <a:r>
              <a:rPr lang="en-US" sz="2400" i="1" dirty="0">
                <a:latin typeface="Verdana" pitchFamily="34" charset="0"/>
              </a:rPr>
              <a:t>not </a:t>
            </a:r>
            <a:r>
              <a:rPr lang="en-US" sz="2400" dirty="0">
                <a:latin typeface="Verdana" pitchFamily="34" charset="0"/>
              </a:rPr>
              <a:t>a function because the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domain value 2</a:t>
            </a:r>
            <a:r>
              <a:rPr lang="en-US" sz="2400" dirty="0">
                <a:latin typeface="Verdana" pitchFamily="34" charset="0"/>
              </a:rPr>
              <a:t> is mapped to the range </a:t>
            </a:r>
            <a:r>
              <a:rPr lang="en-US" sz="2400" dirty="0">
                <a:solidFill>
                  <a:srgbClr val="3333FF"/>
                </a:solidFill>
                <a:latin typeface="Verdana" pitchFamily="34" charset="0"/>
              </a:rPr>
              <a:t>values A, B, and C.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7166"/>
            <a:ext cx="23907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876"/>
            <a:ext cx="22955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214678" y="3786190"/>
            <a:ext cx="5638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Function:</a:t>
            </a:r>
            <a:r>
              <a:rPr lang="en-US" sz="2400" dirty="0">
                <a:latin typeface="Verdana" pitchFamily="34" charset="0"/>
              </a:rPr>
              <a:t> The relationship from letter to number is a function because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each letter in the domain</a:t>
            </a:r>
            <a:r>
              <a:rPr lang="en-US" sz="2400" dirty="0">
                <a:latin typeface="Verdana" pitchFamily="34" charset="0"/>
              </a:rPr>
              <a:t> is mapped to </a:t>
            </a:r>
            <a:r>
              <a:rPr lang="en-US" sz="2400" dirty="0">
                <a:solidFill>
                  <a:srgbClr val="3333FF"/>
                </a:solidFill>
                <a:latin typeface="Verdana" pitchFamily="34" charset="0"/>
              </a:rPr>
              <a:t>only one number in the range.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264318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Ordered pairs: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585789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Ordered pairs: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200" dirty="0">
                <a:solidFill>
                  <a:srgbClr val="006699"/>
                </a:solidFill>
                <a:latin typeface="Arial Black" pitchFamily="34" charset="0"/>
              </a:rPr>
              <a:t>Example 2: Determining Whether a Relation is a Function</a:t>
            </a:r>
            <a:endParaRPr lang="en-US" altLang="en-US" sz="22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84225" y="2354263"/>
            <a:ext cx="3635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85720" y="357166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>
                <a:latin typeface="Verdana" pitchFamily="34" charset="0"/>
              </a:rPr>
              <a:t>Determine whether each relation is a function.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14282" y="714356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</a:pPr>
            <a:r>
              <a:rPr lang="en-US" b="1" dirty="0">
                <a:latin typeface="Verdana" pitchFamily="34" charset="0"/>
              </a:rPr>
              <a:t>A. from the items in a store to their prices on a certain date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14282" y="2143116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Verdana" pitchFamily="34" charset="0"/>
              </a:rPr>
              <a:t>B. from types of fruits to their colors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4282" y="350043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Verdana" pitchFamily="34" charset="0"/>
              </a:rPr>
              <a:t>C.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4282" y="4714884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57200" algn="l"/>
              </a:tabLst>
            </a:pPr>
            <a:r>
              <a:rPr lang="en-US" b="1" dirty="0">
                <a:latin typeface="Verdana" pitchFamily="34" charset="0"/>
              </a:rPr>
              <a:t>D</a:t>
            </a:r>
            <a:r>
              <a:rPr lang="en-US" b="1" dirty="0" smtClean="0">
                <a:latin typeface="Verdana" pitchFamily="34" charset="0"/>
              </a:rPr>
              <a:t>. </a:t>
            </a:r>
            <a:r>
              <a:rPr lang="en-US" b="1" dirty="0">
                <a:latin typeface="Verdana" pitchFamily="34" charset="0"/>
              </a:rPr>
              <a:t>from the number of items in a grocery </a:t>
            </a:r>
            <a:r>
              <a:rPr lang="en-US" b="1" dirty="0" smtClean="0">
                <a:latin typeface="Verdana" pitchFamily="34" charset="0"/>
              </a:rPr>
              <a:t>cart to </a:t>
            </a:r>
            <a:r>
              <a:rPr lang="en-US" b="1" dirty="0">
                <a:latin typeface="Verdana" pitchFamily="34" charset="0"/>
              </a:rPr>
              <a:t>the total cost of the items in the cart</a:t>
            </a:r>
          </a:p>
        </p:txBody>
      </p:sp>
      <p:pic>
        <p:nvPicPr>
          <p:cNvPr id="11" name="Picture 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429000"/>
            <a:ext cx="2286016" cy="129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/>
      <p:bldP spid="33798" grpId="0" build="p"/>
      <p:bldP spid="9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8056192" cy="279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20" y="14285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Does the graph of a vertical line represent a function?</a:t>
            </a:r>
            <a:endParaRPr lang="en-CA" dirty="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0" y="307181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3A: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Use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the Vertical-Line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Test to determine whether relation is function.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If not, identify two points a vertical line would pass through</a:t>
            </a:r>
            <a:endParaRPr lang="en-US" altLang="en-US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5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714752"/>
            <a:ext cx="2500330" cy="251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714752"/>
            <a:ext cx="2452689" cy="24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3714752"/>
            <a:ext cx="25717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525</Words>
  <Application>Microsoft Office PowerPoint</Application>
  <PresentationFormat>On-screen Show (4:3)</PresentationFormat>
  <Paragraphs>72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1.6 Relations and Functions</vt:lpstr>
      <vt:lpstr>Slide 2</vt:lpstr>
      <vt:lpstr>A Relation and its Domain and Range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Relations and Functions</dc:title>
  <dc:creator>admin</dc:creator>
  <cp:lastModifiedBy>admin</cp:lastModifiedBy>
  <cp:revision>13</cp:revision>
  <dcterms:created xsi:type="dcterms:W3CDTF">2011-08-30T11:29:12Z</dcterms:created>
  <dcterms:modified xsi:type="dcterms:W3CDTF">2011-08-31T00:17:26Z</dcterms:modified>
</cp:coreProperties>
</file>