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259" r:id="rId2"/>
    <p:sldId id="261" r:id="rId3"/>
    <p:sldId id="269" r:id="rId4"/>
    <p:sldId id="271" r:id="rId5"/>
    <p:sldId id="275" r:id="rId6"/>
    <p:sldId id="276" r:id="rId7"/>
    <p:sldId id="280" r:id="rId8"/>
    <p:sldId id="285" r:id="rId9"/>
    <p:sldId id="287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9B94D-2F8D-4586-A175-6CE2EBECC22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BA2D-EA87-4AA0-BA0D-418B5B369467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19F22-5CFD-4E39-BCC3-157412F6499B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4DFC4B-45CE-4EF6-A1C7-A5B470118291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D4662-6ADB-495C-8810-8DB841D59985}" type="slidenum">
              <a:rPr lang="en-US"/>
              <a:pPr/>
              <a:t>2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08647-BD3D-4BB7-AA24-D1EDF26B2EDA}" type="slidenum">
              <a:rPr lang="en-US"/>
              <a:pPr/>
              <a:t>3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530689-305B-4851-AABB-AA78C93781D8}" type="slidenum">
              <a:rPr lang="en-US"/>
              <a:pPr/>
              <a:t>4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86E6B-9D1F-4B30-8C4A-654D24C47505}" type="slidenum">
              <a:rPr lang="en-US"/>
              <a:pPr/>
              <a:t>5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BD3A0-227F-4C9A-AB11-F429B4B219CE}" type="slidenum">
              <a:rPr lang="en-US"/>
              <a:pPr/>
              <a:t>6</a:t>
            </a:fld>
            <a:endParaRPr lang="en-US"/>
          </a:p>
        </p:txBody>
      </p:sp>
      <p:sp>
        <p:nvSpPr>
          <p:cNvPr id="156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1E433-F7EE-4FAF-A218-82A646AB4DC9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E0552-1911-4F93-ACE4-F401BC7AA490}" type="slidenum">
              <a:rPr lang="en-US"/>
              <a:pPr/>
              <a:t>8</a:t>
            </a:fld>
            <a:endParaRPr lang="en-US"/>
          </a:p>
        </p:txBody>
      </p:sp>
      <p:sp>
        <p:nvSpPr>
          <p:cNvPr id="158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FD581-950A-468E-9EE4-C70D83D5E9E8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D8F184-D2A6-4B12-BC75-FA6CB6EE0E7B}" type="datetimeFigureOut">
              <a:rPr lang="en-US" smtClean="0"/>
              <a:t>8/21/2011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4E2C9A-0EE0-4E49-BA6E-27CDBA91638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2.png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285984" y="3214686"/>
            <a:ext cx="6524612" cy="1600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altLang="en-US" sz="2000" dirty="0"/>
              <a:t>Simplify expressions involving exponents.</a:t>
            </a:r>
          </a:p>
          <a:p>
            <a:pPr algn="l">
              <a:spcBef>
                <a:spcPct val="20000"/>
              </a:spcBef>
            </a:pPr>
            <a:r>
              <a:rPr lang="en-US" altLang="en-US" sz="2000" dirty="0"/>
              <a:t>Use scientific notation.</a:t>
            </a:r>
            <a:endParaRPr lang="en-US" altLang="en-US" sz="2000" dirty="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14612" y="357166"/>
            <a:ext cx="6066991" cy="1894362"/>
          </a:xfrm>
        </p:spPr>
        <p:txBody>
          <a:bodyPr/>
          <a:lstStyle/>
          <a:p>
            <a:r>
              <a:rPr lang="en-CA" sz="2000" dirty="0" smtClean="0"/>
              <a:t>1.5 Properties of Exponents</a:t>
            </a:r>
            <a:endParaRPr lang="en-CA" sz="2000" dirty="0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05440" y="2214554"/>
            <a:ext cx="606699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r>
              <a:rPr lang="en-US" altLang="en-US" sz="20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2000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285984" y="5715016"/>
            <a:ext cx="5500726" cy="762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en-US" sz="2000" dirty="0"/>
              <a:t>scientific notation</a:t>
            </a:r>
          </a:p>
          <a:p>
            <a:pPr marL="342900" indent="-342900" algn="l">
              <a:spcBef>
                <a:spcPct val="20000"/>
              </a:spcBef>
            </a:pPr>
            <a:endParaRPr lang="en-US" altLang="en-US" sz="2000" dirty="0">
              <a:latin typeface="Arial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285984" y="5000636"/>
            <a:ext cx="614366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en-US" sz="20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2000" i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1714480" y="642918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/>
              <a:t>Use the relationship between time, distance, and speed to find the number of minutes it takes light to travel from the Sun to Pluto.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642918"/>
            <a:ext cx="1857375" cy="704850"/>
            <a:chOff x="288" y="996"/>
            <a:chExt cx="1170" cy="444"/>
          </a:xfrm>
        </p:grpSpPr>
        <p:sp>
          <p:nvSpPr>
            <p:cNvPr id="110596" name="Text Box 4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Solve</a:t>
              </a:r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110598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0599" name="Text Box 7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</p:grpSp>
      <p:pic>
        <p:nvPicPr>
          <p:cNvPr id="110624" name="Picture 32" descr="80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71472" y="1357298"/>
            <a:ext cx="3780573" cy="936392"/>
          </a:xfrm>
          <a:noFill/>
          <a:ln>
            <a:miter lim="800000"/>
            <a:headEnd/>
            <a:tailEnd/>
          </a:ln>
        </p:spPr>
      </p:pic>
      <p:pic>
        <p:nvPicPr>
          <p:cNvPr id="110637" name="Picture 45" descr="80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86314" y="1277929"/>
            <a:ext cx="2838450" cy="1008063"/>
          </a:xfrm>
          <a:noFill/>
          <a:ln>
            <a:miter lim="800000"/>
            <a:headEnd/>
            <a:tailEnd/>
          </a:ln>
        </p:spPr>
      </p:pic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5776914" y="1506529"/>
            <a:ext cx="838200" cy="419100"/>
            <a:chOff x="3972" y="2100"/>
            <a:chExt cx="528" cy="264"/>
          </a:xfrm>
        </p:grpSpPr>
        <p:sp>
          <p:nvSpPr>
            <p:cNvPr id="110640" name="Line 48"/>
            <p:cNvSpPr>
              <a:spLocks noChangeShapeType="1"/>
            </p:cNvSpPr>
            <p:nvPr/>
          </p:nvSpPr>
          <p:spPr bwMode="auto">
            <a:xfrm flipV="1">
              <a:off x="3972" y="2100"/>
              <a:ext cx="144" cy="14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10641" name="Line 49"/>
            <p:cNvSpPr>
              <a:spLocks noChangeShapeType="1"/>
            </p:cNvSpPr>
            <p:nvPr/>
          </p:nvSpPr>
          <p:spPr bwMode="auto">
            <a:xfrm flipV="1">
              <a:off x="4284" y="2220"/>
              <a:ext cx="216" cy="14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10643" name="Text Box 51"/>
          <p:cNvSpPr txBox="1">
            <a:spLocks noChangeArrowheads="1"/>
          </p:cNvSpPr>
          <p:nvPr/>
        </p:nvSpPr>
        <p:spPr bwMode="auto">
          <a:xfrm>
            <a:off x="357158" y="3000372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It takes light approximately 328 minutes to travel from the Sun to Pluto.</a:t>
            </a:r>
          </a:p>
        </p:txBody>
      </p:sp>
      <p:pic>
        <p:nvPicPr>
          <p:cNvPr id="110645" name="Picture 53" descr="81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214414" y="2285992"/>
            <a:ext cx="3071834" cy="391252"/>
          </a:xfrm>
          <a:noFill/>
          <a:ln>
            <a:miter lim="800000"/>
            <a:headEnd/>
            <a:tailEnd/>
          </a:ln>
        </p:spPr>
      </p:pic>
      <p:sp>
        <p:nvSpPr>
          <p:cNvPr id="110654" name="Text Box 62"/>
          <p:cNvSpPr txBox="1">
            <a:spLocks noChangeArrowheads="1"/>
          </p:cNvSpPr>
          <p:nvPr/>
        </p:nvSpPr>
        <p:spPr bwMode="auto">
          <a:xfrm>
            <a:off x="214282" y="214290"/>
            <a:ext cx="6429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</a:p>
        </p:txBody>
      </p: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685800" y="3429000"/>
            <a:ext cx="2687638" cy="676275"/>
            <a:chOff x="384" y="3606"/>
            <a:chExt cx="1693" cy="426"/>
          </a:xfrm>
        </p:grpSpPr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Look Back</a:t>
              </a:r>
              <a:endParaRPr lang="en-US"/>
            </a:p>
          </p:txBody>
        </p: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384" y="3606"/>
              <a:ext cx="528" cy="426"/>
              <a:chOff x="1758" y="3408"/>
              <a:chExt cx="528" cy="426"/>
            </a:xfrm>
          </p:grpSpPr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57158" y="4267200"/>
            <a:ext cx="878684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/>
              <a:t>Light travels at 3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10</a:t>
            </a:r>
            <a:r>
              <a:rPr lang="en-US" baseline="30000" dirty="0"/>
              <a:t>5</a:t>
            </a:r>
            <a:r>
              <a:rPr lang="en-US" dirty="0"/>
              <a:t> km/s</a:t>
            </a:r>
            <a:r>
              <a:rPr lang="en-US" baseline="30000" dirty="0"/>
              <a:t> </a:t>
            </a:r>
            <a:r>
              <a:rPr lang="en-US" dirty="0"/>
              <a:t>for 328(60) ≈ 19,666 seconds travels a distance of 5,899,560,000 = </a:t>
            </a:r>
            <a:br>
              <a:rPr lang="en-US" dirty="0"/>
            </a:br>
            <a:r>
              <a:rPr lang="en-US" dirty="0"/>
              <a:t>5.89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9</a:t>
            </a:r>
            <a:r>
              <a:rPr lang="en-US" dirty="0">
                <a:sym typeface="Symbol" pitchFamily="18" charset="2"/>
              </a:rPr>
              <a:t> km or 5.89  10</a:t>
            </a:r>
            <a:r>
              <a:rPr lang="en-US" baseline="30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 m. The answer is reasonable.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3" grpId="0"/>
      <p:bldP spid="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4098" name="Equation" r:id="rId4" imgW="914400" imgH="289440" progId="Equation.DSMT4">
              <p:embed/>
            </p:oleObj>
          </a:graphicData>
        </a:graphic>
      </p:graphicFrame>
      <p:pic>
        <p:nvPicPr>
          <p:cNvPr id="6" name="Picture 1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7269" y="0"/>
            <a:ext cx="4896731" cy="179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4429132" cy="171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04800" y="255745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Write the expression in expanded form.</a:t>
            </a:r>
            <a:endParaRPr lang="en-US" altLang="en-US" b="1" dirty="0">
              <a:latin typeface="Times" pitchFamily="18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42900" y="16430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1A: Writing Exponential Expressions in Expanded Form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143108" y="3000372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The base is 5z, and the exponent is 2.</a:t>
            </a:r>
            <a:endParaRPr lang="en-US" i="1" dirty="0">
              <a:latin typeface="Arial" charset="0"/>
              <a:sym typeface="Symbol" pitchFamily="18" charset="2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214546" y="3500438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5z is a factor 2 times.</a:t>
            </a:r>
            <a:endParaRPr lang="en-US" i="1" dirty="0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2070100" y="2100250"/>
          <a:ext cx="914400" cy="311150"/>
        </p:xfrm>
        <a:graphic>
          <a:graphicData uri="http://schemas.openxmlformats.org/presentationml/2006/ole">
            <p:oleObj spid="_x0000_s4100" name="Equation" r:id="rId7" imgW="914400" imgH="311040" progId="Equation.DSMT4">
              <p:embed/>
            </p:oleObj>
          </a:graphicData>
        </a:graphic>
      </p:graphicFrame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357818" y="2500306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(5</a:t>
            </a:r>
            <a:r>
              <a:rPr lang="en-US" b="1" i="1" dirty="0"/>
              <a:t>z</a:t>
            </a:r>
            <a:r>
              <a:rPr lang="en-US" b="1" dirty="0"/>
              <a:t>)</a:t>
            </a:r>
            <a:r>
              <a:rPr lang="en-US" b="1" baseline="30000" dirty="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857224" y="3000372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(5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3333FF"/>
                </a:solidFill>
              </a:rPr>
              <a:t>2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57158" y="3571876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/>
              <a:t>)(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/>
              <a:t>)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81000" y="4071942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Write the </a:t>
            </a:r>
            <a:r>
              <a:rPr lang="en-US" altLang="en-US" b="1" dirty="0" smtClean="0"/>
              <a:t>expressions </a:t>
            </a:r>
            <a:r>
              <a:rPr lang="en-US" altLang="en-US" b="1" dirty="0"/>
              <a:t>in expanded form</a:t>
            </a:r>
            <a:r>
              <a:rPr lang="en-US" altLang="en-US" b="1" dirty="0" smtClean="0"/>
              <a:t>.: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85786" y="450057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–</a:t>
            </a:r>
            <a:r>
              <a:rPr lang="en-US" b="1" i="1" dirty="0"/>
              <a:t>s</a:t>
            </a:r>
            <a:r>
              <a:rPr lang="en-US" b="1" baseline="30000" dirty="0"/>
              <a:t>4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4143372" y="450057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3</a:t>
            </a:r>
            <a:r>
              <a:rPr lang="en-US" b="1" i="1" dirty="0"/>
              <a:t>h</a:t>
            </a:r>
            <a:r>
              <a:rPr lang="en-US" b="1" baseline="30000" dirty="0"/>
              <a:t>3</a:t>
            </a:r>
            <a:r>
              <a:rPr lang="en-US" b="1" dirty="0"/>
              <a:t>(</a:t>
            </a:r>
            <a:r>
              <a:rPr lang="en-US" b="1" i="1" dirty="0"/>
              <a:t>k </a:t>
            </a:r>
            <a:r>
              <a:rPr lang="en-US" b="1" dirty="0"/>
              <a:t>+ 3)</a:t>
            </a:r>
            <a:r>
              <a:rPr lang="en-US" b="1" baseline="30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build="p"/>
      <p:bldP spid="21" grpId="0"/>
      <p:bldP spid="22" grpId="0"/>
      <p:bldP spid="25" grpId="0"/>
      <p:bldP spid="26" grpId="0"/>
      <p:bldP spid="27" grpId="0" build="p"/>
      <p:bldP spid="28" grpId="0" build="p"/>
      <p:bldP spid="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00" name="Picture 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8410575" cy="3567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500034" y="3643314"/>
            <a:ext cx="7778750" cy="2381250"/>
            <a:chOff x="236" y="1160"/>
            <a:chExt cx="4900" cy="1500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236" y="1160"/>
              <a:ext cx="1019" cy="289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FF00"/>
                  </a:solidFill>
                </a:rPr>
                <a:t>Caution!</a:t>
              </a:r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38" y="1440"/>
              <a:ext cx="4898" cy="1220"/>
              <a:chOff x="238" y="1440"/>
              <a:chExt cx="4898" cy="1220"/>
            </a:xfrm>
          </p:grpSpPr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238" y="1440"/>
                <a:ext cx="4898" cy="122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en-US"/>
                  <a:t>Do not confuse a negative exponent with a negative expression.</a:t>
                </a:r>
              </a:p>
              <a:p>
                <a:pPr algn="l" eaLnBrk="0" hangingPunct="0">
                  <a:spcBef>
                    <a:spcPct val="50000"/>
                  </a:spcBef>
                </a:pPr>
                <a:endParaRPr lang="en-US" altLang="en-US"/>
              </a:p>
              <a:p>
                <a:pPr algn="l" eaLnBrk="0" hangingPunct="0">
                  <a:spcBef>
                    <a:spcPct val="50000"/>
                  </a:spcBef>
                </a:pPr>
                <a:endParaRPr lang="en-US" altLang="en-US"/>
              </a:p>
            </p:txBody>
          </p:sp>
          <p:pic>
            <p:nvPicPr>
              <p:cNvPr id="7" name="Picture 20" descr="130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92" y="1968"/>
                <a:ext cx="1434" cy="501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8596" y="92867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Simplify the expression.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4282" y="21429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2A: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Simplifying Expressions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with Negative Exponents</a:t>
            </a:r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2444750" y="1452563"/>
          <a:ext cx="165100" cy="279400"/>
        </p:xfrm>
        <a:graphic>
          <a:graphicData uri="http://schemas.openxmlformats.org/presentationml/2006/ole">
            <p:oleObj spid="_x0000_s9218" name="Equation" r:id="rId4" imgW="164880" imgH="279360" progId="Equation.DSMT4">
              <p:embed/>
            </p:oleObj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9219" name="Equation" r:id="rId5" imgW="914400" imgH="289440" progId="Equation.DSMT4">
              <p:embed/>
            </p:oleObj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9220" name="Equation" r:id="rId6" imgW="914400" imgH="289440" progId="Equation.DSMT4">
              <p:embed/>
            </p:oleObj>
          </a:graphicData>
        </a:graphic>
      </p:graphicFrame>
      <p:graphicFrame>
        <p:nvGraphicFramePr>
          <p:cNvPr id="33820" name="Object 28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9221" name="Equation" r:id="rId7" imgW="914400" imgH="289440" progId="Equation.DSMT4">
              <p:embed/>
            </p:oleObj>
          </a:graphicData>
        </a:graphic>
      </p:graphicFrame>
      <p:pic>
        <p:nvPicPr>
          <p:cNvPr id="33821" name="Picture 29" descr="4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86182" y="1500174"/>
            <a:ext cx="358775" cy="699015"/>
          </a:xfrm>
          <a:prstGeom prst="rect">
            <a:avLst/>
          </a:prstGeom>
          <a:noFill/>
        </p:spPr>
      </p:pic>
      <p:graphicFrame>
        <p:nvGraphicFramePr>
          <p:cNvPr id="33822" name="Object 30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9222" name="Equation" r:id="rId9" imgW="914400" imgH="289440" progId="Equation.DSMT4">
              <p:embed/>
            </p:oleObj>
          </a:graphicData>
        </a:graphic>
      </p:graphicFrame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429124" y="1571612"/>
            <a:ext cx="4191000" cy="685800"/>
            <a:chOff x="2064" y="2664"/>
            <a:chExt cx="2640" cy="432"/>
          </a:xfrm>
        </p:grpSpPr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2064" y="2724"/>
              <a:ext cx="26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i="1" dirty="0">
                  <a:solidFill>
                    <a:srgbClr val="3333FF"/>
                  </a:solidFill>
                  <a:latin typeface="Arial" charset="0"/>
                </a:rPr>
                <a:t>The reciprocal of             .</a:t>
              </a:r>
              <a:endParaRPr lang="en-US" i="1" dirty="0">
                <a:latin typeface="Arial" charset="0"/>
                <a:sym typeface="Symbol" pitchFamily="18" charset="2"/>
              </a:endParaRPr>
            </a:p>
          </p:txBody>
        </p:sp>
        <p:pic>
          <p:nvPicPr>
            <p:cNvPr id="33819" name="Picture 27" descr="47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648" y="2664"/>
              <a:ext cx="510" cy="432"/>
            </a:xfrm>
            <a:prstGeom prst="rect">
              <a:avLst/>
            </a:prstGeom>
            <a:noFill/>
          </p:spPr>
        </p:pic>
      </p:grpSp>
      <p:graphicFrame>
        <p:nvGraphicFramePr>
          <p:cNvPr id="33827" name="Object 35"/>
          <p:cNvGraphicFramePr>
            <a:graphicFrameLocks noChangeAspect="1"/>
          </p:cNvGraphicFramePr>
          <p:nvPr/>
        </p:nvGraphicFramePr>
        <p:xfrm>
          <a:off x="2444750" y="1452563"/>
          <a:ext cx="165100" cy="279400"/>
        </p:xfrm>
        <a:graphic>
          <a:graphicData uri="http://schemas.openxmlformats.org/presentationml/2006/ole">
            <p:oleObj spid="_x0000_s9223" name="Equation" r:id="rId11" imgW="164880" imgH="279360" progId="Equation.DSMT4">
              <p:embed/>
            </p:oleObj>
          </a:graphicData>
        </a:graphic>
      </p:graphicFrame>
      <p:pic>
        <p:nvPicPr>
          <p:cNvPr id="33828" name="Picture 36" descr="4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643306" y="2428868"/>
            <a:ext cx="923924" cy="658571"/>
          </a:xfrm>
          <a:prstGeom prst="rect">
            <a:avLst/>
          </a:prstGeom>
          <a:noFill/>
        </p:spPr>
      </p:pic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3643306" y="857232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3</a:t>
            </a:r>
            <a:r>
              <a:rPr lang="en-US" b="1" baseline="30000" dirty="0"/>
              <a:t>–2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500034" y="314324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Simplify the expression.</a:t>
            </a:r>
            <a:endParaRPr lang="en-US" altLang="en-US" dirty="0">
              <a:latin typeface="Times" pitchFamily="18" charset="0"/>
            </a:endParaRPr>
          </a:p>
        </p:txBody>
      </p:sp>
      <p:pic>
        <p:nvPicPr>
          <p:cNvPr id="17" name="Picture 26" descr="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81034" y="3829048"/>
            <a:ext cx="690570" cy="73874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04" name="Picture 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73342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28596" y="642918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Simplify the expression. </a:t>
            </a:r>
            <a:r>
              <a:rPr lang="en-US" altLang="en-US" b="1" dirty="0" smtClean="0"/>
              <a:t>Assume </a:t>
            </a:r>
            <a:r>
              <a:rPr lang="en-US" altLang="en-US" b="1" dirty="0"/>
              <a:t>all variables are nonzero.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214290"/>
            <a:ext cx="8801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3A: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Using Properties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of Exponents to Simplify Expressions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886200" y="2143116"/>
            <a:ext cx="3064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Product of Powers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886200" y="2871779"/>
            <a:ext cx="1114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Simplify.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36876" name="Object 12"/>
          <p:cNvGraphicFramePr>
            <a:graphicFrameLocks noChangeAspect="1"/>
          </p:cNvGraphicFramePr>
          <p:nvPr/>
        </p:nvGraphicFramePr>
        <p:xfrm>
          <a:off x="2070100" y="1676400"/>
          <a:ext cx="914400" cy="288925"/>
        </p:xfrm>
        <a:graphic>
          <a:graphicData uri="http://schemas.openxmlformats.org/presentationml/2006/ole">
            <p:oleObj spid="_x0000_s12290" name="Equation" r:id="rId4" imgW="914400" imgH="289440" progId="Equation.DSMT4">
              <p:embed/>
            </p:oleObj>
          </a:graphicData>
        </a:graphic>
      </p:graphicFrame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0034" y="1142984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3</a:t>
            </a:r>
            <a:r>
              <a:rPr lang="en-US" b="1" i="1" dirty="0"/>
              <a:t>z</a:t>
            </a:r>
            <a:r>
              <a:rPr lang="en-US" b="1" baseline="30000" dirty="0"/>
              <a:t>7</a:t>
            </a:r>
            <a:r>
              <a:rPr lang="en-US" b="1" dirty="0"/>
              <a:t>(–4</a:t>
            </a:r>
            <a:r>
              <a:rPr lang="en-US" b="1" i="1" dirty="0"/>
              <a:t>z</a:t>
            </a:r>
            <a:r>
              <a:rPr lang="en-US" b="1" baseline="30000" dirty="0"/>
              <a:t>2</a:t>
            </a:r>
            <a:r>
              <a:rPr lang="en-US" b="1" dirty="0"/>
              <a:t>)</a:t>
            </a:r>
            <a:endParaRPr lang="en-US" b="1" baseline="30000" dirty="0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09600" y="1533516"/>
            <a:ext cx="2284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3 </a:t>
            </a:r>
            <a:r>
              <a:rPr lang="en-US" dirty="0">
                <a:sym typeface="Symbol" pitchFamily="18" charset="2"/>
              </a:rPr>
              <a:t> (</a:t>
            </a:r>
            <a:r>
              <a:rPr lang="en-US" dirty="0"/>
              <a:t>–4)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i="1" dirty="0"/>
              <a:t>z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i="1" dirty="0"/>
              <a:t>z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1066800" y="2185979"/>
            <a:ext cx="2284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–12</a:t>
            </a:r>
            <a:r>
              <a:rPr lang="en-US" i="1"/>
              <a:t>z</a:t>
            </a:r>
            <a:r>
              <a:rPr lang="en-US" baseline="30000">
                <a:solidFill>
                  <a:srgbClr val="FF0000"/>
                </a:solidFill>
              </a:rPr>
              <a:t>7 + 2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284288" y="2905116"/>
            <a:ext cx="22845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–12</a:t>
            </a:r>
            <a:r>
              <a:rPr lang="en-US" i="1"/>
              <a:t>z</a:t>
            </a:r>
            <a:r>
              <a:rPr lang="en-US" baseline="30000"/>
              <a:t>9</a:t>
            </a:r>
            <a:endParaRPr lang="en-US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85720" y="3357562"/>
            <a:ext cx="8237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Simplify the expression. Assume all variables are nonzero</a:t>
            </a:r>
            <a:r>
              <a:rPr lang="en-US" altLang="en-US" b="1" dirty="0" smtClean="0"/>
              <a:t>. </a:t>
            </a:r>
            <a:endParaRPr lang="en-US" altLang="en-US" dirty="0">
              <a:latin typeface="Times" pitchFamily="18" charset="0"/>
            </a:endParaRPr>
          </a:p>
        </p:txBody>
      </p:sp>
      <p:pic>
        <p:nvPicPr>
          <p:cNvPr id="12" name="Picture 22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714752"/>
            <a:ext cx="928694" cy="892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5" grpId="0"/>
      <p:bldP spid="36882" grpId="0"/>
      <p:bldP spid="36883" grpId="0"/>
      <p:bldP spid="368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40" name="Object 36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15362" name="Equation" r:id="rId4" imgW="914400" imgH="289440" progId="Equation.DSMT4">
              <p:embed/>
            </p:oleObj>
          </a:graphicData>
        </a:graphic>
      </p:graphicFrame>
      <p:sp>
        <p:nvSpPr>
          <p:cNvPr id="98344" name="Text Box 40"/>
          <p:cNvSpPr txBox="1">
            <a:spLocks noChangeArrowheads="1"/>
          </p:cNvSpPr>
          <p:nvPr/>
        </p:nvSpPr>
        <p:spPr bwMode="auto">
          <a:xfrm>
            <a:off x="5013325" y="5518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b="1"/>
          </a:p>
        </p:txBody>
      </p:sp>
      <p:sp>
        <p:nvSpPr>
          <p:cNvPr id="98346" name="Text Box 42"/>
          <p:cNvSpPr txBox="1">
            <a:spLocks noChangeArrowheads="1"/>
          </p:cNvSpPr>
          <p:nvPr/>
        </p:nvSpPr>
        <p:spPr bwMode="auto">
          <a:xfrm>
            <a:off x="285720" y="1643050"/>
            <a:ext cx="839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 smtClean="0"/>
              <a:t>Use </a:t>
            </a:r>
            <a:r>
              <a:rPr lang="en-US" dirty="0"/>
              <a:t>the properties of exponents to calculate</a:t>
            </a:r>
            <a:r>
              <a:rPr lang="en-US" b="1" dirty="0"/>
              <a:t> </a:t>
            </a:r>
            <a:r>
              <a:rPr lang="en-US" dirty="0" smtClean="0"/>
              <a:t>numbers in </a:t>
            </a:r>
            <a:r>
              <a:rPr lang="en-US" dirty="0"/>
              <a:t>scientific notation.</a:t>
            </a:r>
          </a:p>
        </p:txBody>
      </p:sp>
      <p:pic>
        <p:nvPicPr>
          <p:cNvPr id="98352" name="Picture 4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0"/>
            <a:ext cx="7572428" cy="167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14282" y="2428868"/>
            <a:ext cx="8307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b="1" dirty="0"/>
              <a:t>Simplify the expression. Write the answer in scientific notation.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85720" y="2000240"/>
            <a:ext cx="8529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4A: Simplifying Expressions Involving Scientific Notation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9466" y="3853525"/>
            <a:ext cx="691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en-US" b="1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85919" y="4714884"/>
            <a:ext cx="242889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 dirty="0">
                <a:solidFill>
                  <a:srgbClr val="3333FF"/>
                </a:solidFill>
                <a:latin typeface="Arial" charset="0"/>
              </a:rPr>
              <a:t>Divide 4.5 by 1.5 and subtract exponents:  </a:t>
            </a:r>
            <a:r>
              <a:rPr lang="en-US" i="1" dirty="0">
                <a:solidFill>
                  <a:srgbClr val="3333FF"/>
                </a:solidFill>
                <a:latin typeface="Arial" charset="0"/>
                <a:cs typeface="Arial" charset="0"/>
              </a:rPr>
              <a:t>–5 – 6 = –11.</a:t>
            </a:r>
            <a:endParaRPr lang="en-US" i="1" dirty="0">
              <a:latin typeface="Arial" charset="0"/>
              <a:cs typeface="Arial" charset="0"/>
              <a:sym typeface="Symbol" pitchFamily="18" charset="2"/>
            </a:endParaRPr>
          </a:p>
        </p:txBody>
      </p:sp>
      <p:pic>
        <p:nvPicPr>
          <p:cNvPr id="12" name="Picture 8" descr="7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2928934"/>
            <a:ext cx="1214446" cy="734401"/>
          </a:xfrm>
          <a:prstGeom prst="rect">
            <a:avLst/>
          </a:prstGeom>
          <a:noFill/>
        </p:spPr>
      </p:pic>
      <p:pic>
        <p:nvPicPr>
          <p:cNvPr id="13" name="Picture 9" descr="73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3" y="3857628"/>
            <a:ext cx="1714512" cy="731885"/>
          </a:xfrm>
          <a:prstGeom prst="rect">
            <a:avLst/>
          </a:prstGeom>
          <a:noFill/>
        </p:spPr>
      </p:pic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2076634" y="2318957"/>
          <a:ext cx="922123" cy="271843"/>
        </p:xfrm>
        <a:graphic>
          <a:graphicData uri="http://schemas.openxmlformats.org/presentationml/2006/ole">
            <p:oleObj spid="_x0000_s15364" name="Equation" r:id="rId8" imgW="914400" imgH="289440" progId="Equation.DSMT4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2076634" y="2318957"/>
          <a:ext cx="922123" cy="271843"/>
        </p:xfrm>
        <a:graphic>
          <a:graphicData uri="http://schemas.openxmlformats.org/presentationml/2006/ole">
            <p:oleObj spid="_x0000_s15365" name="Equation" r:id="rId9" imgW="914400" imgH="289440" progId="Equation.DSMT4">
              <p:embed/>
            </p:oleObj>
          </a:graphicData>
        </a:graphic>
      </p:graphicFrame>
      <p:pic>
        <p:nvPicPr>
          <p:cNvPr id="16" name="Picture 13" descr="7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00298" y="3929067"/>
            <a:ext cx="1285884" cy="649852"/>
          </a:xfrm>
          <a:prstGeom prst="rect">
            <a:avLst/>
          </a:prstGeom>
          <a:noFill/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85720" y="4929198"/>
            <a:ext cx="24589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3.0 </a:t>
            </a:r>
            <a:r>
              <a:rPr lang="en-US" dirty="0">
                <a:sym typeface="Symbol" pitchFamily="18" charset="2"/>
              </a:rPr>
              <a:t> 10</a:t>
            </a:r>
            <a:r>
              <a:rPr lang="en-US" baseline="30000" dirty="0">
                <a:sym typeface="Symbol" pitchFamily="18" charset="2"/>
              </a:rPr>
              <a:t>–11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4500562" y="2928934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/>
              <a:t>(2.6 </a:t>
            </a:r>
            <a:r>
              <a:rPr lang="en-US" b="1" dirty="0">
                <a:sym typeface="Symbol" pitchFamily="18" charset="2"/>
              </a:rPr>
              <a:t> 10</a:t>
            </a:r>
            <a:r>
              <a:rPr lang="en-US" b="1" baseline="30000" dirty="0">
                <a:sym typeface="Symbol" pitchFamily="18" charset="2"/>
              </a:rPr>
              <a:t>4</a:t>
            </a:r>
            <a:r>
              <a:rPr lang="en-US" b="1" dirty="0">
                <a:sym typeface="Symbol" pitchFamily="18" charset="2"/>
              </a:rPr>
              <a:t>)</a:t>
            </a:r>
            <a:r>
              <a:rPr lang="en-US" b="1" dirty="0"/>
              <a:t>(8.5 </a:t>
            </a:r>
            <a:r>
              <a:rPr lang="en-US" b="1" dirty="0">
                <a:sym typeface="Symbol" pitchFamily="18" charset="2"/>
              </a:rPr>
              <a:t> 10</a:t>
            </a:r>
            <a:r>
              <a:rPr lang="en-US" b="1" baseline="30000" dirty="0">
                <a:sym typeface="Symbol" pitchFamily="18" charset="2"/>
              </a:rPr>
              <a:t>7</a:t>
            </a:r>
            <a:r>
              <a:rPr lang="en-US" b="1" dirty="0">
                <a:sym typeface="Symbol" pitchFamily="18" charset="2"/>
              </a:rPr>
              <a:t>)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214810" y="6072206"/>
            <a:ext cx="46434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i="1" dirty="0" smtClean="0">
                <a:solidFill>
                  <a:srgbClr val="3333FF"/>
                </a:solidFill>
                <a:latin typeface="Arial" charset="0"/>
              </a:rPr>
              <a:t>Because 22.1 </a:t>
            </a:r>
            <a:r>
              <a:rPr lang="en-US" i="1" dirty="0" smtClean="0">
                <a:solidFill>
                  <a:srgbClr val="3333FF"/>
                </a:solidFill>
                <a:latin typeface="Arial" charset="0"/>
                <a:cs typeface="Arial" charset="0"/>
              </a:rPr>
              <a:t>&gt; 10, move the decimal point left 1 place and add 1 to the exponent.</a:t>
            </a:r>
            <a:endParaRPr lang="en-US" i="1" dirty="0">
              <a:latin typeface="Arial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6" grpId="0"/>
      <p:bldP spid="11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571504" cy="745440"/>
          </a:xfrm>
          <a:noFill/>
          <a:ln>
            <a:miter lim="800000"/>
            <a:headEnd/>
            <a:tailEnd/>
          </a:ln>
        </p:spPr>
      </p:pic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285720" y="714356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b="1" dirty="0"/>
              <a:t>Light travels through space at a speed of about 3 </a:t>
            </a:r>
            <a:r>
              <a:rPr lang="en-US" b="1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b="1" dirty="0"/>
              <a:t>10</a:t>
            </a:r>
            <a:r>
              <a:rPr lang="en-US" b="1" baseline="30000" dirty="0"/>
              <a:t>5</a:t>
            </a:r>
            <a:r>
              <a:rPr lang="en-US" b="1" dirty="0"/>
              <a:t> kilometers per second. Pluto is approximately 5.9 </a:t>
            </a:r>
            <a:r>
              <a:rPr lang="en-US" b="1" dirty="0">
                <a:sym typeface="Symbol" pitchFamily="18" charset="2"/>
              </a:rPr>
              <a:t> 10</a:t>
            </a:r>
            <a:r>
              <a:rPr lang="en-US" b="1" baseline="30000" dirty="0">
                <a:sym typeface="Symbol" pitchFamily="18" charset="2"/>
              </a:rPr>
              <a:t>12</a:t>
            </a:r>
            <a:r>
              <a:rPr lang="en-US" b="1" dirty="0">
                <a:sym typeface="Symbol" pitchFamily="18" charset="2"/>
              </a:rPr>
              <a:t> m from the Sun.</a:t>
            </a:r>
            <a:r>
              <a:rPr lang="en-US" b="1" dirty="0"/>
              <a:t> How many minutes, on average, does it take light to travel from the Sun to Pluto?</a:t>
            </a:r>
            <a:r>
              <a:rPr lang="en-US" dirty="0"/>
              <a:t>                                                        </a:t>
            </a:r>
          </a:p>
        </p:txBody>
      </p:sp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19458" name="Equation" r:id="rId5" imgW="914400" imgH="289440" progId="Equation.DSMT4">
              <p:embed/>
            </p:oleObj>
          </a:graphicData>
        </a:graphic>
      </p:graphicFrame>
      <p:sp>
        <p:nvSpPr>
          <p:cNvPr id="69710" name="Text Box 78"/>
          <p:cNvSpPr txBox="1">
            <a:spLocks noChangeArrowheads="1"/>
          </p:cNvSpPr>
          <p:nvPr/>
        </p:nvSpPr>
        <p:spPr bwMode="auto">
          <a:xfrm>
            <a:off x="1071538" y="214290"/>
            <a:ext cx="8072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 Black" pitchFamily="34" charset="0"/>
              </a:rPr>
              <a:t>Example 5: Problem-Solving Application</a:t>
            </a:r>
          </a:p>
        </p:txBody>
      </p:sp>
      <p:graphicFrame>
        <p:nvGraphicFramePr>
          <p:cNvPr id="69717" name="Object 85"/>
          <p:cNvGraphicFramePr>
            <a:graphicFrameLocks noChangeAspect="1"/>
          </p:cNvGraphicFramePr>
          <p:nvPr/>
        </p:nvGraphicFramePr>
        <p:xfrm>
          <a:off x="2070100" y="1447800"/>
          <a:ext cx="914400" cy="288925"/>
        </p:xfrm>
        <a:graphic>
          <a:graphicData uri="http://schemas.openxmlformats.org/presentationml/2006/ole">
            <p:oleObj spid="_x0000_s19459" name="Equation" r:id="rId6" imgW="914400" imgH="289440" progId="Equation.DSMT4">
              <p:embed/>
            </p:oleObj>
          </a:graphicData>
        </a:graphic>
      </p:graphicFrame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609600" y="1643063"/>
            <a:ext cx="5324475" cy="762000"/>
            <a:chOff x="180" y="2043"/>
            <a:chExt cx="3354" cy="480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201" y="2043"/>
              <a:ext cx="480" cy="480"/>
              <a:chOff x="292" y="555"/>
              <a:chExt cx="480" cy="480"/>
            </a:xfrm>
          </p:grpSpPr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92" y="555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 Box 7"/>
              <p:cNvSpPr txBox="1">
                <a:spLocks noChangeArrowheads="1"/>
              </p:cNvSpPr>
              <p:nvPr/>
            </p:nvSpPr>
            <p:spPr bwMode="auto">
              <a:xfrm>
                <a:off x="382" y="555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dirty="0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/>
                <a:t>           </a:t>
              </a:r>
              <a:r>
                <a:rPr lang="en-US" b="1" dirty="0"/>
                <a:t>Understand the Problem</a:t>
              </a:r>
              <a:endParaRPr lang="en-US" dirty="0"/>
            </a:p>
          </p:txBody>
        </p:sp>
      </p:grp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509558" y="2214554"/>
            <a:ext cx="863444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/>
              <a:t>The </a:t>
            </a:r>
            <a:r>
              <a:rPr lang="en-US" b="1" dirty="0"/>
              <a:t>answer</a:t>
            </a:r>
            <a:r>
              <a:rPr lang="en-US" dirty="0"/>
              <a:t> will be the time it takes for light to travel from the Sun to Pluto.</a:t>
            </a:r>
          </a:p>
          <a:p>
            <a:pPr algn="l"/>
            <a:endParaRPr lang="en-US" dirty="0"/>
          </a:p>
          <a:p>
            <a:pPr algn="l"/>
            <a:r>
              <a:rPr lang="en-US" b="1" dirty="0" smtClean="0"/>
              <a:t>Important </a:t>
            </a:r>
            <a:r>
              <a:rPr lang="en-US" b="1" dirty="0"/>
              <a:t>information:</a:t>
            </a:r>
          </a:p>
          <a:p>
            <a:pPr algn="l">
              <a:buFontTx/>
              <a:buChar char="•"/>
            </a:pPr>
            <a:r>
              <a:rPr lang="en-US" b="1" dirty="0"/>
              <a:t> </a:t>
            </a:r>
            <a:r>
              <a:rPr lang="en-US" dirty="0" smtClean="0"/>
              <a:t>speed </a:t>
            </a:r>
            <a:r>
              <a:rPr lang="en-US" dirty="0"/>
              <a:t>of light </a:t>
            </a:r>
            <a:r>
              <a:rPr lang="en-US" dirty="0" smtClean="0"/>
              <a:t>3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10</a:t>
            </a:r>
            <a:r>
              <a:rPr lang="en-US" baseline="30000" dirty="0"/>
              <a:t>5 </a:t>
            </a:r>
            <a:r>
              <a:rPr lang="en-US" dirty="0" smtClean="0"/>
              <a:t>km </a:t>
            </a:r>
            <a:r>
              <a:rPr lang="en-US" dirty="0"/>
              <a:t>per second.</a:t>
            </a:r>
          </a:p>
          <a:p>
            <a:pPr algn="l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distance </a:t>
            </a:r>
            <a:r>
              <a:rPr lang="en-US" dirty="0"/>
              <a:t>from the Sun to Pluto is 5.9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10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smtClean="0"/>
              <a:t>m</a:t>
            </a:r>
            <a:endParaRPr lang="en-US" dirty="0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428596" y="3714752"/>
            <a:ext cx="2895600" cy="647700"/>
            <a:chOff x="384" y="1248"/>
            <a:chExt cx="1824" cy="408"/>
          </a:xfrm>
        </p:grpSpPr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16" name="Picture 1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/>
              </a:p>
            </p:txBody>
          </p:sp>
        </p:grp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/>
                <a:t>Make a Plan</a:t>
              </a:r>
              <a:endParaRPr lang="en-US" dirty="0"/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04796" y="4476752"/>
            <a:ext cx="7513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Use the relationship: rate, or speed, equals distance divided by time.</a:t>
            </a:r>
          </a:p>
        </p:txBody>
      </p:sp>
      <p:pic>
        <p:nvPicPr>
          <p:cNvPr id="19" name="Picture 19" descr="80"/>
          <p:cNvPicPr>
            <a:picLocks noGrp="1" noChangeAspect="1" noChangeArrowheads="1"/>
          </p:cNvPicPr>
          <p:nvPr>
            <p:ph/>
          </p:nvPr>
        </p:nvPicPr>
        <p:blipFill>
          <a:blip r:embed="rId9"/>
          <a:stretch>
            <a:fillRect/>
          </a:stretch>
        </p:blipFill>
        <p:spPr bwMode="auto">
          <a:xfrm>
            <a:off x="1338233" y="4948240"/>
            <a:ext cx="4610113" cy="598615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02665" y="1468555"/>
            <a:ext cx="797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First, convert the speed of light from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26465" y="706555"/>
            <a:ext cx="1857375" cy="704850"/>
            <a:chOff x="288" y="996"/>
            <a:chExt cx="1170" cy="444"/>
          </a:xfrm>
        </p:grpSpPr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Solve</a:t>
              </a:r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106508" name="Picture 1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6509" name="Text Box 13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</a:p>
            </p:txBody>
          </p:sp>
        </p:grpSp>
      </p:grpSp>
      <p:pic>
        <p:nvPicPr>
          <p:cNvPr id="106523" name="Picture 27" descr="80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0265" y="2763955"/>
            <a:ext cx="3514725" cy="819150"/>
          </a:xfrm>
          <a:noFill/>
          <a:ln>
            <a:miter lim="800000"/>
            <a:headEnd/>
            <a:tailEnd/>
          </a:ln>
        </p:spPr>
      </p:pic>
      <p:pic>
        <p:nvPicPr>
          <p:cNvPr id="106514" name="Picture 18" descr="80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8865" y="1925755"/>
            <a:ext cx="2964441" cy="633352"/>
          </a:xfrm>
          <a:noFill/>
          <a:ln>
            <a:miter lim="800000"/>
            <a:headEnd/>
            <a:tailEnd/>
          </a:ln>
        </p:spPr>
      </p:pic>
      <p:pic>
        <p:nvPicPr>
          <p:cNvPr id="106539" name="Picture 43" descr="80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8415" y="3830755"/>
            <a:ext cx="2828925" cy="685800"/>
          </a:xfrm>
          <a:noFill/>
          <a:ln>
            <a:miter lim="800000"/>
            <a:headEnd/>
            <a:tailEnd/>
          </a:ln>
        </p:spPr>
      </p:pic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488490" y="2883018"/>
            <a:ext cx="2266950" cy="609600"/>
            <a:chOff x="858" y="1899"/>
            <a:chExt cx="1428" cy="384"/>
          </a:xfrm>
        </p:grpSpPr>
        <p:sp>
          <p:nvSpPr>
            <p:cNvPr id="106526" name="Line 30"/>
            <p:cNvSpPr>
              <a:spLocks noChangeShapeType="1"/>
            </p:cNvSpPr>
            <p:nvPr/>
          </p:nvSpPr>
          <p:spPr bwMode="auto">
            <a:xfrm flipV="1">
              <a:off x="858" y="1899"/>
              <a:ext cx="288" cy="132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6527" name="Line 31"/>
            <p:cNvSpPr>
              <a:spLocks noChangeShapeType="1"/>
            </p:cNvSpPr>
            <p:nvPr/>
          </p:nvSpPr>
          <p:spPr bwMode="auto">
            <a:xfrm flipV="1">
              <a:off x="894" y="2139"/>
              <a:ext cx="240" cy="144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6528" name="Line 32"/>
            <p:cNvSpPr>
              <a:spLocks noChangeShapeType="1"/>
            </p:cNvSpPr>
            <p:nvPr/>
          </p:nvSpPr>
          <p:spPr bwMode="auto">
            <a:xfrm flipV="1">
              <a:off x="2142" y="1929"/>
              <a:ext cx="144" cy="96"/>
            </a:xfrm>
            <a:prstGeom prst="line">
              <a:avLst/>
            </a:prstGeom>
            <a:noFill/>
            <a:ln w="952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6529" name="Line 33"/>
            <p:cNvSpPr>
              <a:spLocks noChangeShapeType="1"/>
            </p:cNvSpPr>
            <p:nvPr/>
          </p:nvSpPr>
          <p:spPr bwMode="auto">
            <a:xfrm flipV="1">
              <a:off x="1416" y="2139"/>
              <a:ext cx="240" cy="144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4165015" y="2992555"/>
            <a:ext cx="4833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i="1">
                <a:solidFill>
                  <a:srgbClr val="3333FF"/>
                </a:solidFill>
                <a:latin typeface="Arial" charset="0"/>
              </a:rPr>
              <a:t>There are 1000, or 10</a:t>
            </a:r>
            <a:r>
              <a:rPr lang="en-US" sz="1800" i="1" baseline="30000">
                <a:solidFill>
                  <a:srgbClr val="3333FF"/>
                </a:solidFill>
                <a:latin typeface="Arial" charset="0"/>
              </a:rPr>
              <a:t>3</a:t>
            </a:r>
            <a:r>
              <a:rPr lang="en-US" sz="1800" i="1">
                <a:solidFill>
                  <a:srgbClr val="3333FF"/>
                </a:solidFill>
                <a:latin typeface="Arial" charset="0"/>
              </a:rPr>
              <a:t> meters in every kilometers and 60 seconds in every minute</a:t>
            </a:r>
          </a:p>
        </p:txBody>
      </p:sp>
      <p:pic>
        <p:nvPicPr>
          <p:cNvPr id="106542" name="Picture 46" descr="80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9365" y="4745155"/>
            <a:ext cx="3600450" cy="685800"/>
          </a:xfrm>
          <a:prstGeom prst="rect">
            <a:avLst/>
          </a:prstGeom>
          <a:noFill/>
        </p:spPr>
      </p:pic>
      <p:sp>
        <p:nvSpPr>
          <p:cNvPr id="106544" name="Text Box 48"/>
          <p:cNvSpPr txBox="1">
            <a:spLocks noChangeArrowheads="1"/>
          </p:cNvSpPr>
          <p:nvPr/>
        </p:nvSpPr>
        <p:spPr bwMode="auto">
          <a:xfrm>
            <a:off x="285720" y="214290"/>
            <a:ext cx="6143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99"/>
                </a:solidFill>
                <a:latin typeface="Arial Black" pitchFamily="34" charset="0"/>
              </a:rPr>
              <a:t>Example 5 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465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Oriel</vt:lpstr>
      <vt:lpstr>MathType 5.0 Equation</vt:lpstr>
      <vt:lpstr>1.5 Properties of Exponents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Properties of Exponents</dc:title>
  <dc:creator>admin</dc:creator>
  <cp:lastModifiedBy>admin</cp:lastModifiedBy>
  <cp:revision>6</cp:revision>
  <dcterms:created xsi:type="dcterms:W3CDTF">2011-08-21T18:31:58Z</dcterms:created>
  <dcterms:modified xsi:type="dcterms:W3CDTF">2011-08-21T19:13:26Z</dcterms:modified>
</cp:coreProperties>
</file>